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077"/>
    <a:srgbClr val="B3A369"/>
    <a:srgbClr val="FFD000"/>
    <a:srgbClr val="67B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8"/>
    <p:restoredTop sz="91933"/>
  </p:normalViewPr>
  <p:slideViewPr>
    <p:cSldViewPr snapToGrid="0" snapToObjects="1">
      <p:cViewPr varScale="1">
        <p:scale>
          <a:sx n="205" d="100"/>
          <a:sy n="205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E6E5-5C97-9946-9E97-ABD34208B968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CB8C3-0030-D54E-A965-8245EB0FD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Hi. I am Sanjay. I will talk about defending against model stealing attacks with Adaptive Misinformation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CB8C3-0030-D54E-A965-8245EB0FDB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Stealing attacks allow an adversary with black box access to a target model to create a high accuracy clone model. [click] These attacks not only compromise model confidentiality, but can also be used to break security and leak sensitive training data.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CB8C3-0030-D54E-A965-8245EB0FD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attacks use synthetic or surrogate data to carry out model stealing when training data is unavailable to the adversary. Our goal is to develop a defense against such attacks.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CB8C3-0030-D54E-A965-8245EB0FD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4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key insight is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 model stealing attacks invariably use out of distribution data to query the target model</a:t>
            </a:r>
            <a:r>
              <a:rPr lang="en-US" dirty="0"/>
              <a:t>. Such OOD queries produce low-confidence predictions compared to benign queries.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CB8C3-0030-D54E-A965-8245EB0FDB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defense leverages this insight by </a:t>
            </a:r>
            <a:r>
              <a:rPr lang="en-US" dirty="0"/>
              <a:t>selectively servicing OOD queries with incorrect predictions to mislead the adversary. This prevents an adversary from learning the true predictions of the model, while servicing queries from benign users correctly. [click]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CB8C3-0030-D54E-A965-8245EB0FD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 our defense by plotting the trade-off between clone accuracy on the x-axis and defender accuracy on the y-axis. An ideal defense minimizes clone accuracy without degrading defender accuracy.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defense offers a significantly better trade-off between security and accuracy compared to prior 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listening and please stop by our panel.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%Our defense reduces clone accuracy by up to 40% with minimal impact on defender accuracy and offers a significantly better trade-off between security and accuracy compared to prior works.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CB8C3-0030-D54E-A965-8245EB0FD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FD68-21CB-6944-9D13-70C56F0D0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16F5D-EA83-9F49-9C6E-5C7B2902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8DDA0-90B4-CA40-B8E2-AA142153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42B3A-6598-5245-9A5C-0D2A3947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EED48-CE08-4F41-9AEA-582FE326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72F-6540-6241-AC51-71D14B8C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5873F-710B-2142-9400-58A3EB87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F664-42BF-A248-A7DF-769739E4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25660-22B8-6C4B-8D80-623325EC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54183-7549-9944-9246-2610750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339CA-4B34-C34F-9C18-050E8AA15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FBC75-2491-AE45-8554-DB8BA37D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3961-3E96-DE47-BF68-9B7F66C6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F4E8-A33E-074E-9755-BB72A55D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5B05E-2747-5440-A1AC-D2F952A1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132C-C688-2D41-BE34-F373A603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B6AC-BBDE-0947-8458-8905DA47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4930F-E38B-ED4B-B281-D53984BB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2AFE-19A7-0644-8C00-73768D87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21AA1-1206-5147-80FC-28FBE77D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5AA2-C887-C24F-96C1-AC71399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21DEB-90C1-534A-87F9-D345DFDF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F0B78-4F1E-6E45-A251-46F81BD8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5FDDD-B77A-CD48-A201-49AC9E17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E19A7-30B8-B248-943C-FFEBE822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2281-B983-F849-BBB9-051A3CF8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3790-C024-8A4A-A120-8901433D6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444E7-E261-E445-AE1D-088667A3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2DF7-08D8-EF49-BCB3-15A3E011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2493F-4A59-8346-A43E-0EF89827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910D6-9B62-C941-A165-B8A18101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B701-651D-0141-B8EE-D57B128B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05477-BE49-0143-8EE2-C9089DE2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73F68-74BB-6740-B993-627E11A48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E0036-84B4-4E4F-B854-0401A7239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AEA9D-FB2A-AC4C-9CCC-9550AA2FE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14B04-8084-4149-8F61-76EA8FB4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C3D4B-395E-F748-9A6B-AE3D6E8C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0CED3-4B2C-7B47-9AA6-DE2FAFBD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4756-68C7-2F48-B5BE-D97B8004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1F237-3FE9-8947-AC05-6B5F6A45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4458D-9D7C-C346-871B-A55822E1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2E8FE-9A7F-194E-8A82-BC7EB27A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D3100-A82D-9944-BD3B-433CBF4B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E4409-53A7-EC4B-933D-138115F3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0E56C-94A2-994B-A02E-6B56B157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BD73-5E88-4344-8A7B-D56B9D20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DB8C-E418-284D-9DCE-089AE6EA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086B5-772E-4E48-926A-8DEE1A396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CB48B-1D4E-0C41-9873-83B7037A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ADAF1-C280-1A4F-A894-3F13A677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35395-A9D5-C94A-8E22-FC972217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9958-F67E-D840-AC86-C51D5F3B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ABD7B-6A1D-6B4C-AB3A-A2D2A1F89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FC85E-FB74-8049-93CD-61BC19C87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3CD4B-1DC5-9445-9158-694CAF9E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47CD1-A48A-B440-B2B0-D060B89D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08037-D20A-B544-8F2B-B368730B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1BF15-57E2-6541-9B77-5857D5B2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E67A-FC5B-3E43-8F10-3D315335D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5ADC8-784F-BD42-A0A0-67CFC05B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BBA5-084F-B741-97A4-64050B54E8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B893-FF4F-0B44-A2E3-1FBDF219F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8474-4480-BF45-B4D7-4C2B7A8B0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80BC2-56F1-D148-AB4E-FEF44498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emf"/><Relationship Id="rId12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11" Type="http://schemas.openxmlformats.org/officeDocument/2006/relationships/image" Target="../media/image9.tif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tif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5.m4a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D4AD0ED-45F1-4AB2-8C18-7DED238A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430622-9855-482E-98A8-1FAECC909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5C76D5-716D-420A-ABDC-55BF6D9E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9875022-E2DB-4A9E-8832-E7009F0E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BFBDCA6-4D2C-451E-8205-8C334DCE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395B2B7-3263-461B-8800-669EBE884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27DC78-6D51-415D-878D-516F840FB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05FB7A-34E4-454E-80C1-3AF31F600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6EC0F8-CE39-4C95-B52D-033DBF56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E2C098-758B-4D41-8B93-DD96D7F8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31" y="588756"/>
            <a:ext cx="9913440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Defending Against Model Stealing Attacks with </a:t>
            </a:r>
            <a:b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Adaptive Misinformation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62FBC-1EE8-4355-8B2B-CB9A5B4B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940EF9-7ECF-49BA-8F14-5EBC7ADE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9A5AE3-5A1E-4528-BDC2-D32A66EFF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39C6801-3BB8-4C41-9385-D9CE4F148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EA6929-FF51-4E95-8E16-80E9F371A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91CBD-B19A-4299-90BD-CC3AB6976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E109B-4241-4CF1-B587-868774BB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07650-C271-404F-98D8-BB8E7E03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1F01725-EDBB-493E-A610-EF9ACBAB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C8E2A80-F420-488D-AE39-E20BC61B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8A20B2-85E4-4C64-A75F-376DA772A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8BDCE8-2392-4F5E-B6B4-AD19C903B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39B978-CB79-1A41-ACF6-56EFBBCB57DB}"/>
              </a:ext>
            </a:extLst>
          </p:cNvPr>
          <p:cNvSpPr txBox="1"/>
          <p:nvPr/>
        </p:nvSpPr>
        <p:spPr>
          <a:xfrm>
            <a:off x="4252061" y="3716362"/>
            <a:ext cx="3347824" cy="186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1"/>
                </a:solidFill>
              </a:rPr>
              <a:t>Sanjay Kariyappa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1"/>
                </a:solidFill>
              </a:rPr>
              <a:t>Moinuddin Qureshi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65BFCF-0304-C746-9116-2298153FE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83" y="5407249"/>
            <a:ext cx="1415307" cy="598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C91C7-64EE-8D4F-A1ED-E05C9C02D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645" y="5411845"/>
            <a:ext cx="3844212" cy="579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7F5E1-1730-9546-815A-AAE06576269E}"/>
              </a:ext>
            </a:extLst>
          </p:cNvPr>
          <p:cNvSpPr txBox="1"/>
          <p:nvPr/>
        </p:nvSpPr>
        <p:spPr>
          <a:xfrm>
            <a:off x="167269" y="102116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CVPR 2020</a:t>
            </a:r>
          </a:p>
        </p:txBody>
      </p: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E495800D-6E91-5645-ADAC-3513FD21D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8"/>
    </mc:Choice>
    <mc:Fallback>
      <p:transition spd="slow" advTm="5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85BCB1-DFC4-DF4B-B8E1-2294A3712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53" y="3200876"/>
            <a:ext cx="1457729" cy="1120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88B78-4CE5-644F-97A8-A2D728DB6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301" y="3200876"/>
            <a:ext cx="1457729" cy="11203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38F35A-6C77-C947-8029-7E4BDA578F41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1779082" y="3761061"/>
            <a:ext cx="16572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2A03A2A-ED11-5942-8FF5-46EEE36EA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096" y="3420430"/>
            <a:ext cx="907191" cy="681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001306-9D0E-8343-8F96-A5B435E2EAA7}"/>
              </a:ext>
            </a:extLst>
          </p:cNvPr>
          <p:cNvSpPr txBox="1"/>
          <p:nvPr/>
        </p:nvSpPr>
        <p:spPr>
          <a:xfrm>
            <a:off x="90642" y="4464948"/>
            <a:ext cx="183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Black-Box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Target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9204C-1929-0F42-8F69-D0BA55635D39}"/>
              </a:ext>
            </a:extLst>
          </p:cNvPr>
          <p:cNvSpPr txBox="1"/>
          <p:nvPr/>
        </p:nvSpPr>
        <p:spPr>
          <a:xfrm>
            <a:off x="3276942" y="4583485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Clone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BA063-69E3-F04A-A0C0-8DF54D0D842F}"/>
              </a:ext>
            </a:extLst>
          </p:cNvPr>
          <p:cNvSpPr txBox="1"/>
          <p:nvPr/>
        </p:nvSpPr>
        <p:spPr>
          <a:xfrm>
            <a:off x="8632999" y="1601667"/>
            <a:ext cx="331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Compromises model confidentiality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3D373-AE31-344F-9F40-3D864F106182}"/>
              </a:ext>
            </a:extLst>
          </p:cNvPr>
          <p:cNvSpPr txBox="1"/>
          <p:nvPr/>
        </p:nvSpPr>
        <p:spPr>
          <a:xfrm>
            <a:off x="8632999" y="3560908"/>
            <a:ext cx="347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Adversarial Attacks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2ECE9-78A5-2645-B9EF-E4B988BC0AEC}"/>
              </a:ext>
            </a:extLst>
          </p:cNvPr>
          <p:cNvSpPr txBox="1"/>
          <p:nvPr/>
        </p:nvSpPr>
        <p:spPr>
          <a:xfrm>
            <a:off x="8632999" y="5253989"/>
            <a:ext cx="3888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Membership inference, Model inversion attacks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B60995-9EB4-C942-B29A-A068B4B16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6382" y="1284723"/>
            <a:ext cx="1969771" cy="14773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96A947-1516-274E-B22A-DFD4C5B78F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806" t="11535" r="25537" b="24430"/>
          <a:stretch/>
        </p:blipFill>
        <p:spPr>
          <a:xfrm>
            <a:off x="6390627" y="3142972"/>
            <a:ext cx="1519944" cy="13590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ACB0BF-9727-C640-BCD2-B2E6EB25B9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6382" y="5111279"/>
            <a:ext cx="2232398" cy="112653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3BE909-E334-DC4E-BAEE-8BE746BCF90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894030" y="2707803"/>
            <a:ext cx="1201969" cy="105325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A061DE-DF48-4E40-B0C0-3DF63402A23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94030" y="3761061"/>
            <a:ext cx="120197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ADA0CD-5F98-8F4B-A461-2D62E659B7D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94030" y="3761061"/>
            <a:ext cx="1153052" cy="121171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7979BC0-9E81-5F46-9131-DB700436C072}"/>
              </a:ext>
            </a:extLst>
          </p:cNvPr>
          <p:cNvSpPr/>
          <p:nvPr/>
        </p:nvSpPr>
        <p:spPr>
          <a:xfrm>
            <a:off x="0" y="1693"/>
            <a:ext cx="12192000" cy="123164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Model Stealing Attacks: Security Implications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228284E0-1AE6-E845-83BC-194B0C83FB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68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4"/>
    </mc:Choice>
    <mc:Fallback>
      <p:transition spd="slow" advTm="1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4FE4BB-3382-3E42-B5E5-4D30BC7C7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824" y="1668696"/>
            <a:ext cx="5916351" cy="44065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06D2D2-62FA-554D-BC8D-EA929A00872C}"/>
              </a:ext>
            </a:extLst>
          </p:cNvPr>
          <p:cNvSpPr/>
          <p:nvPr/>
        </p:nvSpPr>
        <p:spPr>
          <a:xfrm>
            <a:off x="0" y="1693"/>
            <a:ext cx="12192000" cy="123164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Model Stealing Using Surrogate or Synthetic Datasets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6A4761-1D07-404E-B88E-129596E33DEC}"/>
              </a:ext>
            </a:extLst>
          </p:cNvPr>
          <p:cNvSpPr/>
          <p:nvPr/>
        </p:nvSpPr>
        <p:spPr>
          <a:xfrm>
            <a:off x="0" y="6257731"/>
            <a:ext cx="12192000" cy="4603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Our Goal</a:t>
            </a:r>
            <a:r>
              <a:rPr lang="en-US" sz="2400" dirty="0">
                <a:solidFill>
                  <a:schemeClr val="bg1"/>
                </a:solidFill>
              </a:rPr>
              <a:t>: Develop a defense against model stealing attacks in the data-limited setting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5E78DFD1-62B5-394E-978E-66A0357E66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71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7"/>
    </mc:Choice>
    <mc:Fallback>
      <p:transition spd="slow" advTm="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A902C1-260A-904A-908B-33E477949E4E}"/>
              </a:ext>
            </a:extLst>
          </p:cNvPr>
          <p:cNvSpPr/>
          <p:nvPr/>
        </p:nvSpPr>
        <p:spPr>
          <a:xfrm>
            <a:off x="0" y="1693"/>
            <a:ext cx="12192000" cy="123164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Key Insight: Adversary’s queries are 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A414B-7C2C-FF4C-BAD1-67EDB6627464}"/>
              </a:ext>
            </a:extLst>
          </p:cNvPr>
          <p:cNvSpPr/>
          <p:nvPr/>
        </p:nvSpPr>
        <p:spPr>
          <a:xfrm>
            <a:off x="0" y="6257731"/>
            <a:ext cx="12192000" cy="4603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Adversary’s queries tend to be Out-of-Distribution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 Low Maximum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Softmax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Probability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21D2EA-72BB-3945-AC82-9BD8EA788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284" y="1557255"/>
            <a:ext cx="5545742" cy="4376554"/>
          </a:xfrm>
          <a:prstGeom prst="rect">
            <a:avLst/>
          </a:prstGeom>
        </p:spPr>
      </p:pic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5E3EEB55-C6C0-7145-91E8-8A18996705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05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91"/>
    </mc:Choice>
    <mc:Fallback>
      <p:transition spd="slow" advTm="9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5A6F8D-E799-7442-9BA3-F06502B3F08B}"/>
              </a:ext>
            </a:extLst>
          </p:cNvPr>
          <p:cNvSpPr txBox="1"/>
          <p:nvPr/>
        </p:nvSpPr>
        <p:spPr>
          <a:xfrm>
            <a:off x="1047315" y="1412758"/>
            <a:ext cx="1208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Selectively service the OOD queries with incorrect predictions (</a:t>
            </a:r>
            <a:r>
              <a:rPr lang="en-US" sz="2400" i="1" dirty="0">
                <a:solidFill>
                  <a:schemeClr val="tx2"/>
                </a:solidFill>
              </a:rPr>
              <a:t>misinformation)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86A8A-B40F-9949-A230-144FD771E380}"/>
                  </a:ext>
                </a:extLst>
              </p:cNvPr>
              <p:cNvSpPr txBox="1"/>
              <p:nvPr/>
            </p:nvSpPr>
            <p:spPr>
              <a:xfrm>
                <a:off x="363070" y="5596278"/>
                <a:ext cx="111556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ID queries (</a:t>
                </a:r>
                <a:r>
                  <a:rPr lang="en-US" sz="2400" dirty="0">
                    <a:solidFill>
                      <a:srgbClr val="00B050"/>
                    </a:solidFill>
                  </a:rPr>
                  <a:t>Benign</a:t>
                </a:r>
                <a:r>
                  <a:rPr lang="en-US" sz="2400" dirty="0">
                    <a:solidFill>
                      <a:schemeClr val="tx2"/>
                    </a:solidFill>
                  </a:rPr>
                  <a:t>) are serviced using the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original model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86A8A-B40F-9949-A230-144FD771E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0" y="5596278"/>
                <a:ext cx="11155676" cy="461665"/>
              </a:xfrm>
              <a:prstGeom prst="rect">
                <a:avLst/>
              </a:prstGeom>
              <a:blipFill>
                <a:blip r:embed="rId6"/>
                <a:stretch>
                  <a:fillRect l="-79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E72CE2-D094-D041-85B2-FA9602DD95B5}"/>
                  </a:ext>
                </a:extLst>
              </p:cNvPr>
              <p:cNvSpPr txBox="1"/>
              <p:nvPr/>
            </p:nvSpPr>
            <p:spPr>
              <a:xfrm>
                <a:off x="363070" y="6056900"/>
                <a:ext cx="10811434" cy="48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OOD queries (</a:t>
                </a:r>
                <a:r>
                  <a:rPr lang="en-US" sz="2400" dirty="0">
                    <a:solidFill>
                      <a:srgbClr val="F26077"/>
                    </a:solidFill>
                  </a:rPr>
                  <a:t>Adversarial</a:t>
                </a:r>
                <a:r>
                  <a:rPr lang="en-US" sz="2400" dirty="0">
                    <a:solidFill>
                      <a:schemeClr val="tx2"/>
                    </a:solidFill>
                  </a:rPr>
                  <a:t>) are serviced using </a:t>
                </a:r>
                <a:r>
                  <a:rPr lang="en-US" sz="2400" dirty="0">
                    <a:solidFill>
                      <a:srgbClr val="F26077"/>
                    </a:solidFill>
                  </a:rPr>
                  <a:t>misinformation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F2607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26077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E72CE2-D094-D041-85B2-FA9602DD9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0" y="6056900"/>
                <a:ext cx="10811434" cy="482248"/>
              </a:xfrm>
              <a:prstGeom prst="rect">
                <a:avLst/>
              </a:prstGeom>
              <a:blipFill>
                <a:blip r:embed="rId7"/>
                <a:stretch>
                  <a:fillRect l="-822" t="-1025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9B4E1-165D-6E4B-9F56-FECF73AFC7FB}"/>
              </a:ext>
            </a:extLst>
          </p:cNvPr>
          <p:cNvGrpSpPr/>
          <p:nvPr/>
        </p:nvGrpSpPr>
        <p:grpSpPr>
          <a:xfrm>
            <a:off x="6641914" y="2373043"/>
            <a:ext cx="4269405" cy="2375793"/>
            <a:chOff x="7401484" y="3729172"/>
            <a:chExt cx="4269405" cy="237579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CA3C7B-8829-DD40-A8A5-D21D98E25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1484" y="4333307"/>
              <a:ext cx="4269405" cy="177165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89276D-4903-C443-BE01-D8E69CC6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08768" y="3729172"/>
              <a:ext cx="2454835" cy="6695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90121-1067-C644-8476-B46CB7F65060}"/>
                  </a:ext>
                </a:extLst>
              </p:cNvPr>
              <p:cNvSpPr txBox="1"/>
              <p:nvPr/>
            </p:nvSpPr>
            <p:spPr>
              <a:xfrm>
                <a:off x="363070" y="5096156"/>
                <a:ext cx="10811434" cy="48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Use the OOD detector to combine the outputs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F2607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26077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depending on the input</a:t>
                </a:r>
                <a:endParaRPr lang="en-US" sz="2400" b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90121-1067-C644-8476-B46CB7F65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0" y="5096156"/>
                <a:ext cx="10811434" cy="482248"/>
              </a:xfrm>
              <a:prstGeom prst="rect">
                <a:avLst/>
              </a:prstGeom>
              <a:blipFill>
                <a:blip r:embed="rId10"/>
                <a:stretch>
                  <a:fillRect l="-822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5775BE6-CDEC-874E-91E4-4078E48345E8}"/>
              </a:ext>
            </a:extLst>
          </p:cNvPr>
          <p:cNvSpPr/>
          <p:nvPr/>
        </p:nvSpPr>
        <p:spPr>
          <a:xfrm>
            <a:off x="0" y="1693"/>
            <a:ext cx="12192000" cy="123164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Our Proposal: Adaptive Misinformation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96C9B1-306B-D84B-B25C-2D2046944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5"/>
          <a:stretch/>
        </p:blipFill>
        <p:spPr>
          <a:xfrm>
            <a:off x="723050" y="2373042"/>
            <a:ext cx="4827037" cy="2569377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8EEB4E0C-9244-824D-A3DE-9D3F67D4AE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42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0"/>
    </mc:Choice>
    <mc:Fallback>
      <p:transition spd="slow" advTm="11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3CACE0-033C-5849-9658-A2FB9C983EB3}"/>
              </a:ext>
            </a:extLst>
          </p:cNvPr>
          <p:cNvSpPr/>
          <p:nvPr/>
        </p:nvSpPr>
        <p:spPr>
          <a:xfrm>
            <a:off x="0" y="1693"/>
            <a:ext cx="12192000" cy="123164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Key 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BD5E59-2BA5-FE4A-968A-DD0E2E36AD79}"/>
              </a:ext>
            </a:extLst>
          </p:cNvPr>
          <p:cNvSpPr/>
          <p:nvPr/>
        </p:nvSpPr>
        <p:spPr>
          <a:xfrm>
            <a:off x="0" y="5755571"/>
            <a:ext cx="12192000" cy="1100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AM significantly degrades clone acc (up to 40%) with minimal impact on defender acc (&lt;0.5%).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Better security vs accuracy trade-off compared to existing defenses.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D327C-CBE1-5240-9886-AE089F75177C}"/>
              </a:ext>
            </a:extLst>
          </p:cNvPr>
          <p:cNvSpPr txBox="1"/>
          <p:nvPr/>
        </p:nvSpPr>
        <p:spPr>
          <a:xfrm>
            <a:off x="1175651" y="1254559"/>
            <a:ext cx="915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KnockoffNets</a:t>
            </a:r>
            <a:r>
              <a:rPr lang="en-US" sz="2800" dirty="0">
                <a:solidFill>
                  <a:schemeClr val="tx2"/>
                </a:solidFill>
              </a:rPr>
              <a:t> attack on ResNet-18 model trained for CIFAR-10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4968A288-DB4C-3D41-B4F0-9573D1410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A44915-D819-7D4C-84B2-F09FF1F10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631" y="1799004"/>
            <a:ext cx="8051589" cy="38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8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95"/>
    </mc:Choice>
    <mc:Fallback>
      <p:transition spd="slow" advTm="17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450</Words>
  <Application>Microsoft Macintosh PowerPoint</Application>
  <PresentationFormat>Widescreen</PresentationFormat>
  <Paragraphs>41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Wingdings</vt:lpstr>
      <vt:lpstr>Office Theme</vt:lpstr>
      <vt:lpstr>Defending Against Model Stealing Attacks with  Adaptive Misinformation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 Against Model Stealing Attacks with  Adaptive Misinformation</dc:title>
  <dc:creator>Kariyappa, Sanjay</dc:creator>
  <cp:lastModifiedBy>Kariyappa, Sanjay</cp:lastModifiedBy>
  <cp:revision>47</cp:revision>
  <dcterms:created xsi:type="dcterms:W3CDTF">2020-05-11T17:53:05Z</dcterms:created>
  <dcterms:modified xsi:type="dcterms:W3CDTF">2020-05-12T19:10:54Z</dcterms:modified>
</cp:coreProperties>
</file>