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6" r:id="rId2"/>
    <p:sldId id="996" r:id="rId3"/>
    <p:sldId id="997" r:id="rId4"/>
    <p:sldId id="998" r:id="rId5"/>
    <p:sldId id="962" r:id="rId6"/>
    <p:sldId id="772" r:id="rId7"/>
    <p:sldId id="937" r:id="rId8"/>
    <p:sldId id="1041" r:id="rId9"/>
    <p:sldId id="1042" r:id="rId10"/>
    <p:sldId id="1043" r:id="rId11"/>
    <p:sldId id="1044" r:id="rId12"/>
    <p:sldId id="1045" r:id="rId13"/>
    <p:sldId id="1046" r:id="rId14"/>
    <p:sldId id="1049" r:id="rId15"/>
    <p:sldId id="1050" r:id="rId16"/>
    <p:sldId id="1051" r:id="rId17"/>
    <p:sldId id="1052" r:id="rId18"/>
    <p:sldId id="1053" r:id="rId19"/>
    <p:sldId id="1054" r:id="rId20"/>
    <p:sldId id="1055" r:id="rId21"/>
    <p:sldId id="1056" r:id="rId22"/>
    <p:sldId id="1058" r:id="rId23"/>
    <p:sldId id="1057" r:id="rId2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FF"/>
    <a:srgbClr val="FFFF00"/>
    <a:srgbClr val="0000FF"/>
    <a:srgbClr val="00AA00"/>
    <a:srgbClr val="CCFFCC"/>
    <a:srgbClr val="9437FF"/>
    <a:srgbClr val="FF3041"/>
    <a:srgbClr val="F300FF"/>
    <a:srgbClr val="DE52C0"/>
    <a:srgbClr val="54E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 autoAdjust="0"/>
    <p:restoredTop sz="95359" autoAdjust="0"/>
  </p:normalViewPr>
  <p:slideViewPr>
    <p:cSldViewPr snapToGrid="0" snapToObjects="1">
      <p:cViewPr varScale="1">
        <p:scale>
          <a:sx n="90" d="100"/>
          <a:sy n="90" d="100"/>
        </p:scale>
        <p:origin x="414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8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9987601357899"/>
          <c:y val="7.5199455831548995E-2"/>
          <c:w val="0.820836387162449"/>
          <c:h val="0.8496011123074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Bandwidth-Aware Bypass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F-4848-A715-D25B8EBB374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State-in-SRAM RRIP</c:v>
                </c:pt>
              </c:strCache>
            </c:strRef>
          </c:tx>
          <c:spPr>
            <a:noFill/>
            <a:ln w="19050"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F-4848-A715-D25B8EBB3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04144448"/>
        <c:axId val="-304525328"/>
      </c:barChart>
      <c:catAx>
        <c:axId val="-3041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04525328"/>
        <c:crosses val="autoZero"/>
        <c:auto val="1"/>
        <c:lblAlgn val="ctr"/>
        <c:lblOffset val="100"/>
        <c:noMultiLvlLbl val="0"/>
      </c:catAx>
      <c:valAx>
        <c:axId val="-30452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50" b="0" i="0" u="none" strike="noStrike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pPr>
            <a:endParaRPr lang="en-US"/>
          </a:p>
        </c:txPr>
        <c:crossAx val="-3041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9987601357899"/>
          <c:y val="7.5199455831548995E-2"/>
          <c:w val="0.820836387162449"/>
          <c:h val="0.8496011123074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Bandwidth-Aware Bypass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4-4052-B647-4AB4523A2A8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State-in-SRAM RRIP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4-4052-B647-4AB4523A2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7040448"/>
        <c:axId val="-267037664"/>
      </c:barChart>
      <c:catAx>
        <c:axId val="-2670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7037664"/>
        <c:crosses val="autoZero"/>
        <c:auto val="1"/>
        <c:lblAlgn val="ctr"/>
        <c:lblOffset val="100"/>
        <c:noMultiLvlLbl val="0"/>
      </c:catAx>
      <c:valAx>
        <c:axId val="-26703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50" b="0" i="0" u="none" strike="noStrike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pPr>
            <a:endParaRPr lang="en-US"/>
          </a:p>
        </c:txPr>
        <c:crossAx val="-2670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9987601357899"/>
          <c:y val="7.5199455831548995E-2"/>
          <c:w val="0.820836387162449"/>
          <c:h val="0.8496011123074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Bandwidth-Aware Bypass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7-4E2C-9184-85C0CE2C5D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State-in-DRAM RRIP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7-4E2C-9184-85C0CE2C5D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State-in-SRAM RRIP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7-4E2C-9184-85C0CE2C5D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State-in-SRAM RRIP2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7-4E2C-9184-85C0CE2C5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2903440"/>
        <c:axId val="-267568304"/>
      </c:barChart>
      <c:catAx>
        <c:axId val="-2429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7568304"/>
        <c:crosses val="autoZero"/>
        <c:auto val="1"/>
        <c:lblAlgn val="ctr"/>
        <c:lblOffset val="100"/>
        <c:noMultiLvlLbl val="0"/>
      </c:catAx>
      <c:valAx>
        <c:axId val="-2675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50" b="0" i="0" u="none" strike="noStrike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pPr>
            <a:endParaRPr lang="en-US"/>
          </a:p>
        </c:txPr>
        <c:crossAx val="-24290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CD6-3BD4-F04C-8AA6-1016BF957CC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7210-80BF-FC42-A13A-05A4C3DF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A727-691C-3740-8309-DF553A5E184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215-8349-204F-BC92-9713F59A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aseline="0" dirty="0"/>
          </a:p>
          <a:p>
            <a:r>
              <a:rPr lang="en-US" sz="1200" baseline="0" dirty="0"/>
              <a:t>I am Vinson Young. This work is done with my collaborator Prashant Nair, and advisor Moinuddin Qureshi.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aseline="0" dirty="0"/>
              <a:t>My working is on DICE: Compressing DRAM caches for bandwidth and capacity.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7040B-6402-4B79-B962-EE1529BEFE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4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SID</a:t>
            </a:r>
            <a:r>
              <a:rPr lang="en-US" baseline="0" dirty="0"/>
              <a:t> 10%</a:t>
            </a:r>
          </a:p>
          <a:p>
            <a:endParaRPr lang="en-US" baseline="0" dirty="0"/>
          </a:p>
          <a:p>
            <a:r>
              <a:rPr lang="en-US" baseline="0" dirty="0"/>
              <a:t>SID 21%</a:t>
            </a:r>
          </a:p>
          <a:p>
            <a:endParaRPr lang="en-US" baseline="0" dirty="0"/>
          </a:p>
          <a:p>
            <a:r>
              <a:rPr lang="en-US" baseline="0" dirty="0"/>
              <a:t>We could be happy with 10%. Already better than prior art (3%).</a:t>
            </a:r>
          </a:p>
          <a:p>
            <a:r>
              <a:rPr lang="en-US" baseline="0" dirty="0"/>
              <a:t>But I’m greedy. I want that 21%, and I don’t want to pay for it.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7EC-3C64-314A-BC86-D8D15D478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First,</a:t>
            </a:r>
            <a:r>
              <a:rPr lang="en-US" baseline="0" dirty="0"/>
              <a:t> describe how RRIP works. Need promote on hit. Need demote on bypass.</a:t>
            </a:r>
          </a:p>
          <a:p>
            <a:endParaRPr lang="en-US" baseline="0" dirty="0"/>
          </a:p>
          <a:p>
            <a:r>
              <a:rPr lang="en-US" baseline="0" dirty="0"/>
              <a:t>Then, describe the bandwidth costs (Promote. Demote). In SRAM, bandwidth cost is fine. But in DRAM</a:t>
            </a:r>
            <a:r>
              <a:rPr lang="mr-IN" baseline="0" dirty="0"/>
              <a:t>…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/// 2GB needs 8MB</a:t>
            </a:r>
          </a:p>
          <a:p>
            <a:r>
              <a:rPr lang="en-US" dirty="0"/>
              <a:t>Since our work builds on top of the re-reference interval framework, I would like to quickly review</a:t>
            </a:r>
            <a:r>
              <a:rPr lang="en-US" baseline="0" dirty="0"/>
              <a:t> the RRIP replacement policy.  Like LRU which holds the LRU position with each cache line, RRIP replaces the notion of the “LRU” position with a prediction of the likely re-reference interval of a cache line.  For example, with 2-bit RRIP, there are four possible re-reference intervals.  If a line has re-reference interval 0, it implies the line will be re-referenced soon. If a line has re-reference interval 3, it implies the line will be re-referenced in the distant future.   In between distant and immediate there is intermediate and far re-reference intervals.  </a:t>
            </a:r>
          </a:p>
          <a:p>
            <a:endParaRPr lang="en-US" baseline="0" dirty="0"/>
          </a:p>
          <a:p>
            <a:r>
              <a:rPr lang="en-US" baseline="0" dirty="0"/>
              <a:t>When selecting a victim, RRIP always selects lines that have a distant re-reference interval for eviction. If no line is found, the states of all lines in the set are incremented until a line with distant re-reference interval is found.</a:t>
            </a:r>
          </a:p>
          <a:p>
            <a:endParaRPr lang="en-US" baseline="0" dirty="0"/>
          </a:p>
          <a:p>
            <a:r>
              <a:rPr lang="en-US" baseline="0" dirty="0"/>
              <a:t>When inserting new lines in the cache, scan-resistant SRRIP dynamically tries to learn the re-reference interval of a line by initially inserting ALL lines with “far” re-reference interval.  This is done in an effort to dynamically learn the blocks re-reference interval.  If the line has no locality, it will be quickly discarded.  However, if the line has locality, on the next re-reference the line is moved to have immediate state, hence preserving it in the cache for a longer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0698-BCFF-4C62-ABFA-DA489EFA31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Replacement</a:t>
            </a:r>
            <a:r>
              <a:rPr lang="en-US" baseline="0" dirty="0"/>
              <a:t> bandwidth, if you are interested. </a:t>
            </a:r>
          </a:p>
          <a:p>
            <a:r>
              <a:rPr lang="en-US" baseline="0" dirty="0"/>
              <a:t>24% Install necessary.</a:t>
            </a:r>
          </a:p>
          <a:p>
            <a:r>
              <a:rPr lang="en-US" baseline="0" dirty="0"/>
              <a:t>State-update increases this 5x what it should be. </a:t>
            </a:r>
          </a:p>
          <a:p>
            <a:r>
              <a:rPr lang="en-US" baseline="0" dirty="0"/>
              <a:t>We need to cut this.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Can we get away with updating FEWER lines?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Use it to guide the rest?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Will this work?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7EC-3C64-314A-BC86-D8D15D478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// add graphs. Individual</a:t>
            </a:r>
            <a:r>
              <a:rPr lang="en-US" baseline="0" dirty="0"/>
              <a:t> ones.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Coresidency</a:t>
            </a:r>
            <a:r>
              <a:rPr lang="en-US" baseline="0" dirty="0"/>
              <a:t> denotes spatial locality. But not perfect.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1GB stacked DRAM.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4 channels, with 128-bit bus-width. ~100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GBps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(1/8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of KNL bandwidth)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-latency with DRAM, given current HBM products.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32GB DIMM-based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2858B-EE33-8A43-9C34-F8F9216B00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Bandwidth demand has been steadily increasing. Therefore, we need practical solutions for increasing memory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7EC-3C64-314A-BC86-D8D15D478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3D-DRAM 4-8x bandwidth</a:t>
            </a:r>
          </a:p>
          <a:p>
            <a:endParaRPr lang="en-US" dirty="0"/>
          </a:p>
          <a:p>
            <a:r>
              <a:rPr lang="en-US" dirty="0"/>
              <a:t>3D-XPoint</a:t>
            </a:r>
            <a:r>
              <a:rPr lang="en-US" baseline="0" dirty="0"/>
              <a:t> 4-8x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 way to use the high-bandwidth memory is to architect as a cache, between system memory and L3, to invisibly speed up applications.</a:t>
            </a:r>
          </a:p>
          <a:p>
            <a:endParaRPr lang="en-US" baseline="0" dirty="0">
              <a:effectLst/>
            </a:endParaRPr>
          </a:p>
          <a:p>
            <a:endParaRPr lang="en-US" baseline="0" dirty="0">
              <a:effectLst/>
            </a:endParaRPr>
          </a:p>
          <a:p>
            <a:r>
              <a:rPr lang="en-US" baseline="0" dirty="0">
                <a:effectLst/>
              </a:rPr>
              <a:t>Note that this type of organization is already used in today’s Intel Knights Landing MCDRAM (Multi-Channel DRAM), and AMD’s High-Bandwidth Cache.</a:t>
            </a:r>
          </a:p>
          <a:p>
            <a:endParaRPr lang="en-US" baseline="0" dirty="0">
              <a:effectLst/>
            </a:endParaRPr>
          </a:p>
          <a:p>
            <a:r>
              <a:rPr lang="en-US" baseline="0" dirty="0">
                <a:effectLst/>
              </a:rPr>
              <a:t>Improving DRAM caches would have practical impacts on today’s large-scale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2858B-EE33-8A43-9C34-F8F9216B00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(E.g.  2GB DRAM cache needs ~</a:t>
            </a:r>
            <a:r>
              <a:rPr lang="en-US" dirty="0">
                <a:latin typeface="Arial"/>
                <a:cs typeface="Arial"/>
              </a:rPr>
              <a:t>64</a:t>
            </a:r>
            <a:r>
              <a:rPr lang="en-US" sz="1200" dirty="0">
                <a:latin typeface="Arial"/>
                <a:cs typeface="Arial"/>
              </a:rPr>
              <a:t>MB tag store (2 bytes/line))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(E.g.  2GB DRAM cache needs ~</a:t>
            </a:r>
            <a:r>
              <a:rPr lang="en-US" dirty="0">
                <a:latin typeface="Arial"/>
                <a:cs typeface="Arial"/>
              </a:rPr>
              <a:t>64</a:t>
            </a:r>
            <a:r>
              <a:rPr lang="en-US" sz="1200" dirty="0">
                <a:latin typeface="Arial"/>
                <a:cs typeface="Arial"/>
              </a:rPr>
              <a:t>MB tag store (2 bytes/line))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D215-8349-204F-BC92-9713F59A7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can DO BETTER. </a:t>
            </a:r>
          </a:p>
          <a:p>
            <a:endParaRPr lang="en-US" dirty="0"/>
          </a:p>
          <a:p>
            <a:r>
              <a:rPr lang="en-US" dirty="0"/>
              <a:t>Want</a:t>
            </a:r>
            <a:r>
              <a:rPr lang="en-US" baseline="0" dirty="0"/>
              <a:t> a </a:t>
            </a:r>
            <a:r>
              <a:rPr lang="en-US" baseline="0" dirty="0" err="1"/>
              <a:t>repl</a:t>
            </a:r>
            <a:r>
              <a:rPr lang="en-US" baseline="0" dirty="0"/>
              <a:t> policy that can make decisions on a PER-LINE BASIS.</a:t>
            </a:r>
          </a:p>
          <a:p>
            <a:endParaRPr lang="en-US" baseline="0" dirty="0"/>
          </a:p>
          <a:p>
            <a:r>
              <a:rPr lang="en-US" baseline="0" dirty="0"/>
              <a:t>Let’s go through one.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7EC-3C64-314A-BC86-D8D15D478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Under both these scenarios, the desired behavior from cache replacement is as follows: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If working set is larger than cache, preserve some of it in the cache.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In the presence of recurring scans, the replacement policy should preserve the frequently referenced working set in the cache.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6EFA5-FF78-4083-A312-71D366F56204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27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First,</a:t>
            </a:r>
            <a:r>
              <a:rPr lang="en-US" baseline="0" dirty="0"/>
              <a:t> describe how RRIP works. Need promote on hit. Need demote on bypass.</a:t>
            </a:r>
          </a:p>
          <a:p>
            <a:endParaRPr lang="en-US" baseline="0" dirty="0"/>
          </a:p>
          <a:p>
            <a:r>
              <a:rPr lang="en-US" baseline="0" dirty="0"/>
              <a:t>Then, describe the bandwidth costs (Promote. Demote). In SRAM, bandwidth cost is fine. But in DRAM</a:t>
            </a:r>
            <a:r>
              <a:rPr lang="mr-IN" baseline="0" dirty="0"/>
              <a:t>…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/// 2GB needs 8MB</a:t>
            </a:r>
          </a:p>
          <a:p>
            <a:r>
              <a:rPr lang="en-US" dirty="0"/>
              <a:t>Since our work builds on top of the re-reference interval framework, I would like to quickly review</a:t>
            </a:r>
            <a:r>
              <a:rPr lang="en-US" baseline="0" dirty="0"/>
              <a:t> the RRIP replacement policy.  Like LRU which holds the LRU position with each cache line, RRIP replaces the notion of the “LRU” position with a prediction of the likely re-reference interval of a cache line.  For example, with 2-bit RRIP, there are four possible re-reference intervals.  If a line has re-reference interval 0, it implies the line will be re-referenced soon. If a line has re-reference interval 3, it implies the line will be re-referenced in the distant future.   In between distant and immediate there is intermediate and far re-reference intervals.  </a:t>
            </a:r>
          </a:p>
          <a:p>
            <a:endParaRPr lang="en-US" baseline="0" dirty="0"/>
          </a:p>
          <a:p>
            <a:r>
              <a:rPr lang="en-US" baseline="0" dirty="0"/>
              <a:t>When selecting a victim, RRIP always selects lines that have a distant re-reference interval for eviction. If no line is found, the states of all lines in the set are incremented until a line with distant re-reference interval is found.</a:t>
            </a:r>
          </a:p>
          <a:p>
            <a:endParaRPr lang="en-US" baseline="0" dirty="0"/>
          </a:p>
          <a:p>
            <a:r>
              <a:rPr lang="en-US" baseline="0" dirty="0"/>
              <a:t>When inserting new lines in the cache, scan-resistant SRRIP dynamically tries to learn the re-reference interval of a line by initially inserting ALL lines with “far” re-reference interval.  This is done in an effort to dynamically learn the blocks re-reference interval.  If the line has no locality, it will be quickly discarded.  However, if the line has locality, on the next re-reference the line is moved to have immediate state, hence preserving it in the cache for a longer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10698-BCFF-4C62-ABFA-DA489EFA31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B989-1DDC-A546-AF44-8CE1EC44B2B8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91FF-D894-6140-848C-994C3FF0A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6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855754-3B53-4D43-A2D1-3AAC6A31E763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B0B2-58B9-A44C-A5A6-A8FBBE530850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B385-7E4F-D648-854E-B5FBE5911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972E16-3C80-4AD5-A1E2-FED7DBD1F8F8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1B22-01FA-A943-9BB9-8B65F5C80F50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9091-ADEF-0E4F-807D-32AD63D4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9995D3-BB8B-4710-8A04-E20FD58E30C2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2888" y="1200150"/>
            <a:ext cx="411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0088" y="1200150"/>
            <a:ext cx="411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E011-89A9-6E48-A945-79C971F164E7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A91E-0216-8544-A00D-3713641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8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936259-CBBB-4D52-A3D2-8B0CC26ECAB6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2888" y="1200150"/>
            <a:ext cx="8382000" cy="48307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C56D-A987-284F-BCDA-11A8D583DC1B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A2E4-188F-1F44-91FC-27C47CA5D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4F1856-3D5E-47A3-A899-9AABAD81AF5B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A4BA-E04F-6046-9ED7-9ADF7E148717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A6C0-E8D2-8D44-A834-246A4BF6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C1B5-126E-294E-8011-7E99B19B2715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F148-38EE-9D41-A399-46640A86D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EDEBAD-946C-429C-9B42-C294358E2DC9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C39C-3586-B343-8EA2-23724747138B}" type="datetime1">
              <a:rPr lang="en-US" smtClean="0"/>
              <a:t>11/19/2019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7248-CC89-3641-A7E7-47B62CEA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24479D-69AC-4B93-B1EB-8A25768E4007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CBEB-1D09-0648-BA66-44A8D313B1AC}" type="datetime1">
              <a:rPr lang="en-US" smtClean="0"/>
              <a:t>11/19/2019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E38-385D-F945-8ABA-6CFF9E81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071346-C926-4CA4-965A-26ECF94D14C4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4C7B-9664-7B46-842B-7DC00B0DD9F0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3398-78C0-5B46-8BCF-97493A0B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4E842B-27AD-44D3-8AAF-0AD0340C4F45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18DE-2B62-5242-9D74-C392291347B9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12DC-9BA3-E849-8DAB-53097B1F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978C0B-D0A8-4110-9EF4-176194683B4D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A221-8A2B-A645-A3F8-C7819C3CE5BE}" type="datetime1">
              <a:rPr lang="en-US" smtClean="0"/>
              <a:t>11/19/2019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44EC-0D86-C44E-97A0-48A19801D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C5C177-5418-45FC-9EA6-E9F03B79EEB2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B322-1335-B747-8FD4-F55BB3B2815F}" type="datetime1">
              <a:rPr lang="en-US" smtClean="0"/>
              <a:t>11/19/2019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C591-9DB5-3C46-BAB1-1FD3C042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A910ED-5EF7-4D05-92C6-12FBA2515AD8}"/>
              </a:ext>
            </a:extLst>
          </p:cNvPr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58960"/>
            <a:ext cx="9144000" cy="210312"/>
          </a:xfrm>
          <a:prstGeom prst="rect">
            <a:avLst/>
          </a:prstGeom>
          <a:solidFill>
            <a:srgbClr val="FFD8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192213"/>
            <a:ext cx="83820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7672" y="6350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80D79-0A62-9B4C-BD4A-0EA49338626F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06" y="635028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995" y="6632222"/>
            <a:ext cx="2133600" cy="242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06E2C30-8F45-0448-8EF4-5E9D60815D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02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03" r:id="rId12"/>
    <p:sldLayoutId id="214748370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effectLst>
            <a:outerShdw blurRad="50800" dist="25400" dir="2700000" algn="tl">
              <a:srgbClr val="000000">
                <a:alpha val="24000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7801" y="304800"/>
            <a:ext cx="8807449" cy="3581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To Update or Not To Update? Bandwidth-Efficient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Intelligent Replacement Policies for DRAM Caches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66700" y="4305300"/>
            <a:ext cx="4222749" cy="205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20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 algn="l">
              <a:buClr>
                <a:srgbClr val="EEB211"/>
              </a:buClr>
              <a:defRPr/>
            </a:pPr>
            <a:r>
              <a:rPr kumimoji="0" lang="en-US" sz="38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Vinson Young</a:t>
            </a:r>
            <a:endParaRPr kumimoji="0" lang="en-US" sz="38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None/>
              <a:tabLst/>
              <a:defRPr/>
            </a:pPr>
            <a:r>
              <a:rPr kumimoji="0" lang="en-US" sz="3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Moinuddin Qureshi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None/>
              <a:tabLst/>
              <a:defRPr/>
            </a:pPr>
            <a:endParaRPr kumimoji="0" lang="en-US" sz="1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6115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598" y="6492875"/>
            <a:ext cx="2133600" cy="365125"/>
          </a:xfrm>
        </p:spPr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526924" y="4076166"/>
            <a:ext cx="0" cy="228600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atech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2" y="4430180"/>
            <a:ext cx="2197091" cy="52594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AFF84E6-C771-4F31-A728-09E6EB53C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5" y="4458486"/>
            <a:ext cx="2041554" cy="438638"/>
          </a:xfrm>
          <a:prstGeom prst="rect">
            <a:avLst/>
          </a:prstGeom>
        </p:spPr>
      </p:pic>
      <p:pic>
        <p:nvPicPr>
          <p:cNvPr id="12" name="Picture 11" descr="gatech-logo.png">
            <a:extLst>
              <a:ext uri="{FF2B5EF4-FFF2-40B4-BE49-F238E27FC236}">
                <a16:creationId xmlns:a16="http://schemas.microsoft.com/office/drawing/2014/main" id="{33EC1C0C-858A-4614-8A78-412926C0C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2" y="5025125"/>
            <a:ext cx="2976573" cy="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lowchart: Punched Tape 35"/>
          <p:cNvSpPr>
            <a:spLocks noChangeArrowheads="1"/>
          </p:cNvSpPr>
          <p:nvPr/>
        </p:nvSpPr>
        <p:spPr bwMode="auto">
          <a:xfrm>
            <a:off x="1047750" y="2385219"/>
            <a:ext cx="1333500" cy="666750"/>
          </a:xfrm>
          <a:prstGeom prst="flowChartPunchedTape">
            <a:avLst/>
          </a:prstGeom>
          <a:gradFill rotWithShape="1">
            <a:gsLst>
              <a:gs pos="0">
                <a:srgbClr val="66FF33"/>
              </a:gs>
              <a:gs pos="62000">
                <a:srgbClr val="66FF33"/>
              </a:gs>
              <a:gs pos="100000">
                <a:srgbClr val="FF0000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16571"/>
            <a:r>
              <a:rPr lang="en-US" sz="2000" dirty="0">
                <a:solidFill>
                  <a:srgbClr val="002060"/>
                </a:solidFill>
                <a:latin typeface="+mn-lt"/>
              </a:rPr>
              <a:t>hit    </a:t>
            </a:r>
          </a:p>
        </p:txBody>
      </p:sp>
      <p:sp>
        <p:nvSpPr>
          <p:cNvPr id="6147" name="Flowchart: Punched Tape 35"/>
          <p:cNvSpPr>
            <a:spLocks noChangeArrowheads="1"/>
          </p:cNvSpPr>
          <p:nvPr/>
        </p:nvSpPr>
        <p:spPr bwMode="auto">
          <a:xfrm>
            <a:off x="2476500" y="2385219"/>
            <a:ext cx="1333500" cy="666750"/>
          </a:xfrm>
          <a:prstGeom prst="flowChartPunchedTape">
            <a:avLst/>
          </a:prstGeom>
          <a:gradFill rotWithShape="1">
            <a:gsLst>
              <a:gs pos="0">
                <a:srgbClr val="66FF33"/>
              </a:gs>
              <a:gs pos="62000">
                <a:srgbClr val="66FF33"/>
              </a:gs>
              <a:gs pos="100000">
                <a:srgbClr val="FF0000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16571"/>
            <a:r>
              <a:rPr lang="en-US" sz="2000">
                <a:solidFill>
                  <a:srgbClr val="002060"/>
                </a:solidFill>
                <a:latin typeface="+mn-lt"/>
              </a:rPr>
              <a:t>hit    </a:t>
            </a:r>
          </a:p>
        </p:txBody>
      </p:sp>
      <p:sp>
        <p:nvSpPr>
          <p:cNvPr id="6148" name="Flowchart: Punched Tape 35"/>
          <p:cNvSpPr>
            <a:spLocks noChangeArrowheads="1"/>
          </p:cNvSpPr>
          <p:nvPr/>
        </p:nvSpPr>
        <p:spPr bwMode="auto">
          <a:xfrm>
            <a:off x="3905250" y="2385219"/>
            <a:ext cx="1333500" cy="666750"/>
          </a:xfrm>
          <a:prstGeom prst="flowChartPunchedTape">
            <a:avLst/>
          </a:prstGeom>
          <a:gradFill rotWithShape="1">
            <a:gsLst>
              <a:gs pos="0">
                <a:srgbClr val="66FF33"/>
              </a:gs>
              <a:gs pos="62000">
                <a:srgbClr val="66FF33"/>
              </a:gs>
              <a:gs pos="100000">
                <a:srgbClr val="FF0000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16571"/>
            <a:r>
              <a:rPr lang="en-US" sz="2000">
                <a:solidFill>
                  <a:srgbClr val="002060"/>
                </a:solidFill>
                <a:latin typeface="+mn-lt"/>
              </a:rPr>
              <a:t>hit    </a:t>
            </a:r>
          </a:p>
        </p:txBody>
      </p:sp>
      <p:sp>
        <p:nvSpPr>
          <p:cNvPr id="6149" name="Flowchart: Punched Tape 35"/>
          <p:cNvSpPr>
            <a:spLocks noChangeArrowheads="1"/>
          </p:cNvSpPr>
          <p:nvPr/>
        </p:nvSpPr>
        <p:spPr bwMode="auto">
          <a:xfrm>
            <a:off x="5334000" y="2385219"/>
            <a:ext cx="1333500" cy="666750"/>
          </a:xfrm>
          <a:prstGeom prst="flowChartPunchedTape">
            <a:avLst/>
          </a:prstGeom>
          <a:gradFill rotWithShape="1">
            <a:gsLst>
              <a:gs pos="0">
                <a:srgbClr val="66FF33"/>
              </a:gs>
              <a:gs pos="62000">
                <a:srgbClr val="66FF33"/>
              </a:gs>
              <a:gs pos="100000">
                <a:srgbClr val="FF0000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16571"/>
            <a:r>
              <a:rPr lang="en-US" sz="2000">
                <a:solidFill>
                  <a:srgbClr val="002060"/>
                </a:solidFill>
                <a:latin typeface="+mn-lt"/>
              </a:rPr>
              <a:t>hit    </a:t>
            </a:r>
          </a:p>
        </p:txBody>
      </p:sp>
      <p:sp>
        <p:nvSpPr>
          <p:cNvPr id="6150" name="Flowchart: Punched Tape 35"/>
          <p:cNvSpPr>
            <a:spLocks noChangeArrowheads="1"/>
          </p:cNvSpPr>
          <p:nvPr/>
        </p:nvSpPr>
        <p:spPr bwMode="auto">
          <a:xfrm>
            <a:off x="6762750" y="2385219"/>
            <a:ext cx="1333500" cy="666750"/>
          </a:xfrm>
          <a:prstGeom prst="flowChartPunchedTape">
            <a:avLst/>
          </a:prstGeom>
          <a:gradFill rotWithShape="1">
            <a:gsLst>
              <a:gs pos="0">
                <a:srgbClr val="66FF33"/>
              </a:gs>
              <a:gs pos="62000">
                <a:srgbClr val="66FF33"/>
              </a:gs>
              <a:gs pos="100000">
                <a:srgbClr val="FF0000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16571"/>
            <a:r>
              <a:rPr lang="en-US" sz="2000">
                <a:solidFill>
                  <a:srgbClr val="002060"/>
                </a:solidFill>
                <a:latin typeface="+mn-lt"/>
              </a:rPr>
              <a:t>hit    </a:t>
            </a:r>
          </a:p>
        </p:txBody>
      </p:sp>
      <p:sp>
        <p:nvSpPr>
          <p:cNvPr id="6151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9152382" cy="487362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Desired Behavior from Cache Replacement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 rot="5400000">
            <a:off x="1731863" y="2653606"/>
            <a:ext cx="536774" cy="0"/>
          </a:xfrm>
          <a:prstGeom prst="line">
            <a:avLst/>
          </a:prstGeom>
          <a:solidFill>
            <a:srgbClr val="AA014C"/>
          </a:solidFill>
          <a:ln w="508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54" name="TextBox 70"/>
          <p:cNvSpPr txBox="1">
            <a:spLocks noChangeArrowheads="1"/>
          </p:cNvSpPr>
          <p:nvPr/>
        </p:nvSpPr>
        <p:spPr bwMode="auto">
          <a:xfrm rot="-5400000">
            <a:off x="1819046" y="2464962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miss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rot="5400000">
            <a:off x="3160613" y="2653606"/>
            <a:ext cx="536774" cy="0"/>
          </a:xfrm>
          <a:prstGeom prst="line">
            <a:avLst/>
          </a:prstGeom>
          <a:solidFill>
            <a:srgbClr val="AA014C"/>
          </a:solidFill>
          <a:ln w="508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56" name="TextBox 74"/>
          <p:cNvSpPr txBox="1">
            <a:spLocks noChangeArrowheads="1"/>
          </p:cNvSpPr>
          <p:nvPr/>
        </p:nvSpPr>
        <p:spPr bwMode="auto">
          <a:xfrm rot="-5400000">
            <a:off x="3247796" y="2464962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miss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 rot="5400000">
            <a:off x="4589363" y="2653606"/>
            <a:ext cx="536774" cy="0"/>
          </a:xfrm>
          <a:prstGeom prst="line">
            <a:avLst/>
          </a:prstGeom>
          <a:solidFill>
            <a:srgbClr val="AA014C"/>
          </a:solidFill>
          <a:ln w="508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58" name="TextBox 78"/>
          <p:cNvSpPr txBox="1">
            <a:spLocks noChangeArrowheads="1"/>
          </p:cNvSpPr>
          <p:nvPr/>
        </p:nvSpPr>
        <p:spPr bwMode="auto">
          <a:xfrm rot="-5400000">
            <a:off x="4676546" y="2464962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miss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 rot="5400000">
            <a:off x="6018113" y="2653606"/>
            <a:ext cx="536774" cy="0"/>
          </a:xfrm>
          <a:prstGeom prst="line">
            <a:avLst/>
          </a:prstGeom>
          <a:solidFill>
            <a:srgbClr val="AA014C"/>
          </a:solidFill>
          <a:ln w="508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60" name="TextBox 82"/>
          <p:cNvSpPr txBox="1">
            <a:spLocks noChangeArrowheads="1"/>
          </p:cNvSpPr>
          <p:nvPr/>
        </p:nvSpPr>
        <p:spPr bwMode="auto">
          <a:xfrm rot="-5400000">
            <a:off x="6105296" y="2464962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n-lt"/>
              </a:rPr>
              <a:t>miss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rot="5400000">
            <a:off x="7446863" y="2653606"/>
            <a:ext cx="536774" cy="0"/>
          </a:xfrm>
          <a:prstGeom prst="line">
            <a:avLst/>
          </a:prstGeom>
          <a:solidFill>
            <a:srgbClr val="AA014C"/>
          </a:solidFill>
          <a:ln w="508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62" name="TextBox 86"/>
          <p:cNvSpPr txBox="1">
            <a:spLocks noChangeArrowheads="1"/>
          </p:cNvSpPr>
          <p:nvPr/>
        </p:nvSpPr>
        <p:spPr bwMode="auto">
          <a:xfrm rot="-5400000">
            <a:off x="7534046" y="2464962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miss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-499872" y="1916049"/>
            <a:ext cx="97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000" b="1" dirty="0">
                <a:latin typeface="+mn-lt"/>
              </a:rPr>
              <a:t>Thrash-Resistance</a:t>
            </a:r>
            <a:r>
              <a:rPr lang="en-US" sz="2000" dirty="0">
                <a:latin typeface="+mn-lt"/>
              </a:rPr>
              <a:t>: Working set larger than cache </a:t>
            </a:r>
            <a:r>
              <a:rPr lang="en-US" sz="2000" dirty="0">
                <a:latin typeface="+mn-lt"/>
                <a:sym typeface="Wingdings" pitchFamily="2" charset="2"/>
              </a:rPr>
              <a:t> Preserve some of working set</a:t>
            </a:r>
            <a:endParaRPr lang="en-US" sz="2000" dirty="0"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524256" y="4000500"/>
            <a:ext cx="922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000" b="1" dirty="0">
                <a:latin typeface="+mn-lt"/>
              </a:rPr>
              <a:t>Scan-Resistance</a:t>
            </a:r>
            <a:r>
              <a:rPr lang="en-US" sz="2000" dirty="0">
                <a:latin typeface="+mn-lt"/>
              </a:rPr>
              <a:t>: Recurring </a:t>
            </a:r>
            <a:r>
              <a:rPr lang="en-US" sz="2000" i="1" dirty="0">
                <a:latin typeface="+mn-lt"/>
              </a:rPr>
              <a:t>scans </a:t>
            </a:r>
            <a:r>
              <a:rPr lang="en-US" sz="2000" dirty="0">
                <a:latin typeface="+mn-lt"/>
                <a:sym typeface="Wingdings" pitchFamily="2" charset="2"/>
              </a:rPr>
              <a:t> Preserve </a:t>
            </a:r>
            <a:r>
              <a:rPr lang="en-US" sz="2000" dirty="0">
                <a:latin typeface="+mn-lt"/>
              </a:rPr>
              <a:t>frequently-referenced working set</a:t>
            </a:r>
          </a:p>
        </p:txBody>
      </p:sp>
      <p:sp>
        <p:nvSpPr>
          <p:cNvPr id="6165" name="Oval 56"/>
          <p:cNvSpPr>
            <a:spLocks noChangeArrowheads="1"/>
          </p:cNvSpPr>
          <p:nvPr/>
        </p:nvSpPr>
        <p:spPr bwMode="auto">
          <a:xfrm>
            <a:off x="545703" y="2718594"/>
            <a:ext cx="72430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1500">
              <a:latin typeface="+mn-lt"/>
            </a:endParaRPr>
          </a:p>
        </p:txBody>
      </p:sp>
      <p:sp>
        <p:nvSpPr>
          <p:cNvPr id="6166" name="Oval 56"/>
          <p:cNvSpPr>
            <a:spLocks noChangeArrowheads="1"/>
          </p:cNvSpPr>
          <p:nvPr/>
        </p:nvSpPr>
        <p:spPr bwMode="auto">
          <a:xfrm>
            <a:off x="713383" y="2718594"/>
            <a:ext cx="71438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1500">
              <a:latin typeface="+mn-lt"/>
            </a:endParaRPr>
          </a:p>
        </p:txBody>
      </p:sp>
      <p:sp>
        <p:nvSpPr>
          <p:cNvPr id="6167" name="Oval 56"/>
          <p:cNvSpPr>
            <a:spLocks noChangeArrowheads="1"/>
          </p:cNvSpPr>
          <p:nvPr/>
        </p:nvSpPr>
        <p:spPr bwMode="auto">
          <a:xfrm>
            <a:off x="880071" y="2718594"/>
            <a:ext cx="72429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2000">
              <a:latin typeface="+mn-lt"/>
            </a:endParaRPr>
          </a:p>
        </p:txBody>
      </p:sp>
      <p:sp>
        <p:nvSpPr>
          <p:cNvPr id="6168" name="Oval 56"/>
          <p:cNvSpPr>
            <a:spLocks noChangeArrowheads="1"/>
          </p:cNvSpPr>
          <p:nvPr/>
        </p:nvSpPr>
        <p:spPr bwMode="auto">
          <a:xfrm>
            <a:off x="8191500" y="2670969"/>
            <a:ext cx="72430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2000">
              <a:latin typeface="+mn-lt"/>
            </a:endParaRPr>
          </a:p>
        </p:txBody>
      </p:sp>
      <p:sp>
        <p:nvSpPr>
          <p:cNvPr id="6169" name="Oval 56"/>
          <p:cNvSpPr>
            <a:spLocks noChangeArrowheads="1"/>
          </p:cNvSpPr>
          <p:nvPr/>
        </p:nvSpPr>
        <p:spPr bwMode="auto">
          <a:xfrm>
            <a:off x="8359180" y="2670969"/>
            <a:ext cx="71438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2000">
              <a:latin typeface="+mn-lt"/>
            </a:endParaRPr>
          </a:p>
        </p:txBody>
      </p:sp>
      <p:sp>
        <p:nvSpPr>
          <p:cNvPr id="6170" name="Oval 56"/>
          <p:cNvSpPr>
            <a:spLocks noChangeArrowheads="1"/>
          </p:cNvSpPr>
          <p:nvPr/>
        </p:nvSpPr>
        <p:spPr bwMode="auto">
          <a:xfrm>
            <a:off x="8525868" y="2670969"/>
            <a:ext cx="72429" cy="72430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816571"/>
            <a:endParaRPr lang="en-US" sz="2000">
              <a:latin typeface="+mn-lt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12328" y="4429125"/>
            <a:ext cx="8766969" cy="666750"/>
            <a:chOff x="339725" y="5943600"/>
            <a:chExt cx="14027150" cy="1066800"/>
          </a:xfrm>
        </p:grpSpPr>
        <p:sp>
          <p:nvSpPr>
            <p:cNvPr id="6177" name="Flowchart: Punched Tape 40"/>
            <p:cNvSpPr>
              <a:spLocks noChangeArrowheads="1"/>
            </p:cNvSpPr>
            <p:nvPr/>
          </p:nvSpPr>
          <p:spPr bwMode="auto">
            <a:xfrm>
              <a:off x="11049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 dirty="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78" name="Oval 56"/>
            <p:cNvSpPr>
              <a:spLocks noChangeArrowheads="1"/>
            </p:cNvSpPr>
            <p:nvPr/>
          </p:nvSpPr>
          <p:spPr bwMode="auto">
            <a:xfrm>
              <a:off x="13716000" y="6361113"/>
              <a:ext cx="115888" cy="115887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79" name="Oval 56"/>
            <p:cNvSpPr>
              <a:spLocks noChangeArrowheads="1"/>
            </p:cNvSpPr>
            <p:nvPr/>
          </p:nvSpPr>
          <p:spPr bwMode="auto">
            <a:xfrm>
              <a:off x="13984288" y="6361113"/>
              <a:ext cx="114300" cy="115887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80" name="Oval 56"/>
            <p:cNvSpPr>
              <a:spLocks noChangeArrowheads="1"/>
            </p:cNvSpPr>
            <p:nvPr/>
          </p:nvSpPr>
          <p:spPr bwMode="auto">
            <a:xfrm>
              <a:off x="14250988" y="6361113"/>
              <a:ext cx="115887" cy="115887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81" name="Oval 56"/>
            <p:cNvSpPr>
              <a:spLocks noChangeArrowheads="1"/>
            </p:cNvSpPr>
            <p:nvPr/>
          </p:nvSpPr>
          <p:spPr bwMode="auto">
            <a:xfrm>
              <a:off x="339725" y="6400800"/>
              <a:ext cx="115888" cy="115888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82" name="Oval 56"/>
            <p:cNvSpPr>
              <a:spLocks noChangeArrowheads="1"/>
            </p:cNvSpPr>
            <p:nvPr/>
          </p:nvSpPr>
          <p:spPr bwMode="auto">
            <a:xfrm>
              <a:off x="608013" y="6400800"/>
              <a:ext cx="114300" cy="115888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83" name="Oval 56"/>
            <p:cNvSpPr>
              <a:spLocks noChangeArrowheads="1"/>
            </p:cNvSpPr>
            <p:nvPr/>
          </p:nvSpPr>
          <p:spPr bwMode="auto">
            <a:xfrm>
              <a:off x="874713" y="6400800"/>
              <a:ext cx="115887" cy="115888"/>
            </a:xfrm>
            <a:prstGeom prst="ellipse">
              <a:avLst/>
            </a:prstGeom>
            <a:solidFill>
              <a:schemeClr val="tx1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571"/>
              <a:endParaRPr lang="en-US" sz="2000">
                <a:latin typeface="+mn-lt"/>
              </a:endParaRPr>
            </a:p>
          </p:txBody>
        </p:sp>
        <p:sp>
          <p:nvSpPr>
            <p:cNvPr id="6184" name="Flowchart: Punched Tape 40"/>
            <p:cNvSpPr>
              <a:spLocks noChangeArrowheads="1"/>
            </p:cNvSpPr>
            <p:nvPr/>
          </p:nvSpPr>
          <p:spPr bwMode="auto">
            <a:xfrm>
              <a:off x="19431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 dirty="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85" name="Flowchart: Punched Tape 40"/>
            <p:cNvSpPr>
              <a:spLocks noChangeArrowheads="1"/>
            </p:cNvSpPr>
            <p:nvPr/>
          </p:nvSpPr>
          <p:spPr bwMode="auto">
            <a:xfrm>
              <a:off x="27813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86" name="Flowchart: Punched Tape 40"/>
            <p:cNvSpPr>
              <a:spLocks noChangeArrowheads="1"/>
            </p:cNvSpPr>
            <p:nvPr/>
          </p:nvSpPr>
          <p:spPr bwMode="auto">
            <a:xfrm>
              <a:off x="68961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88" name="Rectangle 78"/>
            <p:cNvSpPr>
              <a:spLocks noChangeArrowheads="1"/>
            </p:cNvSpPr>
            <p:nvPr/>
          </p:nvSpPr>
          <p:spPr bwMode="auto">
            <a:xfrm>
              <a:off x="3619500" y="6172200"/>
              <a:ext cx="2286000" cy="609599"/>
            </a:xfrm>
            <a:prstGeom prst="rect">
              <a:avLst/>
            </a:prstGeom>
            <a:solidFill>
              <a:srgbClr val="FF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 b="1" i="1">
                  <a:solidFill>
                    <a:srgbClr val="FFFF00"/>
                  </a:solidFill>
                  <a:latin typeface="+mn-lt"/>
                </a:rPr>
                <a:t>scan</a:t>
              </a:r>
            </a:p>
          </p:txBody>
        </p:sp>
        <p:sp>
          <p:nvSpPr>
            <p:cNvPr id="6189" name="Rectangle 79"/>
            <p:cNvSpPr>
              <a:spLocks noChangeArrowheads="1"/>
            </p:cNvSpPr>
            <p:nvPr/>
          </p:nvSpPr>
          <p:spPr bwMode="auto">
            <a:xfrm>
              <a:off x="7810500" y="6172200"/>
              <a:ext cx="1257300" cy="609599"/>
            </a:xfrm>
            <a:prstGeom prst="rect">
              <a:avLst/>
            </a:prstGeom>
            <a:solidFill>
              <a:srgbClr val="FF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 b="1" i="1">
                  <a:solidFill>
                    <a:srgbClr val="FFFF00"/>
                  </a:solidFill>
                  <a:latin typeface="+mn-lt"/>
                </a:rPr>
                <a:t>scan</a:t>
              </a:r>
            </a:p>
          </p:txBody>
        </p:sp>
        <p:sp>
          <p:nvSpPr>
            <p:cNvPr id="6190" name="Rectangle 80"/>
            <p:cNvSpPr>
              <a:spLocks noChangeArrowheads="1"/>
            </p:cNvSpPr>
            <p:nvPr/>
          </p:nvSpPr>
          <p:spPr bwMode="auto">
            <a:xfrm>
              <a:off x="10058400" y="6172200"/>
              <a:ext cx="2590800" cy="609599"/>
            </a:xfrm>
            <a:prstGeom prst="rect">
              <a:avLst/>
            </a:prstGeom>
            <a:solidFill>
              <a:srgbClr val="FF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 b="1" i="1">
                  <a:solidFill>
                    <a:srgbClr val="FFFF00"/>
                  </a:solidFill>
                  <a:latin typeface="+mn-lt"/>
                </a:rPr>
                <a:t>scan</a:t>
              </a:r>
            </a:p>
          </p:txBody>
        </p:sp>
        <p:sp>
          <p:nvSpPr>
            <p:cNvPr id="6191" name="Flowchart: Punched Tape 40"/>
            <p:cNvSpPr>
              <a:spLocks noChangeArrowheads="1"/>
            </p:cNvSpPr>
            <p:nvPr/>
          </p:nvSpPr>
          <p:spPr bwMode="auto">
            <a:xfrm>
              <a:off x="60198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solidFill>
                <a:srgbClr val="FF5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92" name="Flowchart: Punched Tape 40"/>
            <p:cNvSpPr>
              <a:spLocks noChangeArrowheads="1"/>
            </p:cNvSpPr>
            <p:nvPr/>
          </p:nvSpPr>
          <p:spPr bwMode="auto">
            <a:xfrm>
              <a:off x="92202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solidFill>
                <a:srgbClr val="FF5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  <p:sp>
          <p:nvSpPr>
            <p:cNvPr id="6193" name="Flowchart: Punched Tape 40"/>
            <p:cNvSpPr>
              <a:spLocks noChangeArrowheads="1"/>
            </p:cNvSpPr>
            <p:nvPr/>
          </p:nvSpPr>
          <p:spPr bwMode="auto">
            <a:xfrm>
              <a:off x="12839700" y="5943600"/>
              <a:ext cx="723900" cy="1066800"/>
            </a:xfrm>
            <a:prstGeom prst="flowChartPunchedTape">
              <a:avLst/>
            </a:prstGeom>
            <a:solidFill>
              <a:srgbClr val="66FF33"/>
            </a:solidFill>
            <a:ln w="50800" algn="ctr">
              <a:solidFill>
                <a:srgbClr val="FF5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16571"/>
              <a:r>
                <a:rPr lang="en-US" sz="2000">
                  <a:solidFill>
                    <a:srgbClr val="002060"/>
                  </a:solidFill>
                  <a:latin typeface="+mn-lt"/>
                </a:rPr>
                <a:t>hit</a:t>
              </a:r>
            </a:p>
          </p:txBody>
        </p:sp>
      </p:grpSp>
      <p:cxnSp>
        <p:nvCxnSpPr>
          <p:cNvPr id="101" name="Straight Connector 55"/>
          <p:cNvCxnSpPr>
            <a:cxnSpLocks noChangeShapeType="1"/>
          </p:cNvCxnSpPr>
          <p:nvPr/>
        </p:nvCxnSpPr>
        <p:spPr bwMode="auto">
          <a:xfrm>
            <a:off x="455414" y="3714750"/>
            <a:ext cx="8238133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3" name="Straight Arrow Connector 102"/>
          <p:cNvCxnSpPr>
            <a:cxnSpLocks noChangeShapeType="1"/>
          </p:cNvCxnSpPr>
          <p:nvPr/>
        </p:nvCxnSpPr>
        <p:spPr bwMode="auto">
          <a:xfrm>
            <a:off x="1028899" y="3180621"/>
            <a:ext cx="1352351" cy="99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4" name="Rectangle 103"/>
          <p:cNvSpPr/>
          <p:nvPr/>
        </p:nvSpPr>
        <p:spPr>
          <a:xfrm>
            <a:off x="285750" y="2902149"/>
            <a:ext cx="6576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size</a:t>
            </a:r>
            <a:endParaRPr lang="en-US" sz="2000" dirty="0">
              <a:latin typeface="+mn-lt"/>
            </a:endParaRPr>
          </a:p>
        </p:txBody>
      </p:sp>
      <p:cxnSp>
        <p:nvCxnSpPr>
          <p:cNvPr id="6175" name="Straight Arrow Connector 104"/>
          <p:cNvCxnSpPr>
            <a:cxnSpLocks noChangeShapeType="1"/>
          </p:cNvCxnSpPr>
          <p:nvPr/>
        </p:nvCxnSpPr>
        <p:spPr bwMode="auto">
          <a:xfrm>
            <a:off x="1028899" y="3450825"/>
            <a:ext cx="971351" cy="99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6" name="Rectangle 105"/>
          <p:cNvSpPr/>
          <p:nvPr/>
        </p:nvSpPr>
        <p:spPr>
          <a:xfrm>
            <a:off x="285750" y="3187899"/>
            <a:ext cx="7874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</a:rPr>
              <a:t>LLC</a:t>
            </a:r>
            <a:r>
              <a:rPr lang="en-US" sz="2000" baseline="-25000" dirty="0" err="1">
                <a:latin typeface="+mn-lt"/>
              </a:rPr>
              <a:t>size</a:t>
            </a:r>
            <a:endParaRPr lang="en-US" sz="20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00" y="5335321"/>
            <a:ext cx="1872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[ RRIP (ISCA’10)]</a:t>
            </a: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urved Connector 49"/>
          <p:cNvCxnSpPr/>
          <p:nvPr/>
        </p:nvCxnSpPr>
        <p:spPr>
          <a:xfrm rot="16200000" flipV="1">
            <a:off x="2252663" y="2202752"/>
            <a:ext cx="9525" cy="2133600"/>
          </a:xfrm>
          <a:prstGeom prst="curvedConnector3">
            <a:avLst>
              <a:gd name="adj1" fmla="val 3265716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3271838" y="1145477"/>
            <a:ext cx="9525" cy="4267200"/>
          </a:xfrm>
          <a:prstGeom prst="curvedConnector3">
            <a:avLst>
              <a:gd name="adj1" fmla="val 6120002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V="1">
            <a:off x="4338638" y="78677"/>
            <a:ext cx="9525" cy="6400800"/>
          </a:xfrm>
          <a:prstGeom prst="curvedConnector3">
            <a:avLst>
              <a:gd name="adj1" fmla="val 10080003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9065684" cy="487362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Most effective policies are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stateful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(RRIP)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3314700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4" name="Oval 13"/>
          <p:cNvSpPr/>
          <p:nvPr/>
        </p:nvSpPr>
        <p:spPr>
          <a:xfrm>
            <a:off x="2590800" y="3314700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4724400" y="3314700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3314700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6270" y="2735165"/>
            <a:ext cx="47745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Hit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56729" y="4406042"/>
            <a:ext cx="1829944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All Counters &lt; 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86200" y="382905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19800" y="382905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39511" y="5100635"/>
            <a:ext cx="1065184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1. Install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16879" y="1993781"/>
            <a:ext cx="73393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2. Hit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048625" y="4095750"/>
            <a:ext cx="857250" cy="519271"/>
          </a:xfrm>
          <a:prstGeom prst="straightConnector1">
            <a:avLst/>
          </a:prstGeom>
          <a:ln w="1016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52083" y="4429125"/>
            <a:ext cx="663407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Evict</a:t>
            </a:r>
            <a:endParaRPr lang="en-US" sz="2000" b="1" i="1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382905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16850" y="2412705"/>
            <a:ext cx="47745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Hit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10201" y="4286250"/>
            <a:ext cx="0" cy="857250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70532" y="6583174"/>
            <a:ext cx="2169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[ Jaleel et al., ISCA’10 ]</a:t>
            </a:r>
          </a:p>
        </p:txBody>
      </p:sp>
      <p:cxnSp>
        <p:nvCxnSpPr>
          <p:cNvPr id="40" name="Curved Connector 39"/>
          <p:cNvCxnSpPr>
            <a:stCxn id="8" idx="2"/>
            <a:endCxn id="8" idx="1"/>
          </p:cNvCxnSpPr>
          <p:nvPr/>
        </p:nvCxnSpPr>
        <p:spPr>
          <a:xfrm rot="10800000" flipH="1">
            <a:off x="457199" y="3456981"/>
            <a:ext cx="189707" cy="343495"/>
          </a:xfrm>
          <a:prstGeom prst="curvedConnector4">
            <a:avLst>
              <a:gd name="adj1" fmla="val -178343"/>
              <a:gd name="adj2" fmla="val 161829"/>
            </a:avLst>
          </a:prstGeom>
          <a:ln w="571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765967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Per-line RRIP </a:t>
            </a:r>
            <a:r>
              <a:rPr lang="en-US" b="1" dirty="0"/>
              <a:t>protects against thrash and scans. </a:t>
            </a:r>
          </a:p>
          <a:p>
            <a:pPr algn="ctr"/>
            <a:r>
              <a:rPr lang="en-US" b="1" dirty="0"/>
              <a:t>But, RRIP needs </a:t>
            </a:r>
            <a:r>
              <a:rPr lang="en-US" b="1" i="1" dirty="0"/>
              <a:t>2-bits per line</a:t>
            </a:r>
            <a:r>
              <a:rPr lang="en-US" b="1" dirty="0"/>
              <a:t> and </a:t>
            </a:r>
            <a:r>
              <a:rPr lang="en-US" b="1" i="1" dirty="0"/>
              <a:t>expensive state-update</a:t>
            </a:r>
            <a:r>
              <a:rPr lang="en-US" b="1" dirty="0"/>
              <a:t>.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2E3C5-6E2A-4A7C-9791-7F53E04024DE}"/>
              </a:ext>
            </a:extLst>
          </p:cNvPr>
          <p:cNvSpPr txBox="1"/>
          <p:nvPr/>
        </p:nvSpPr>
        <p:spPr>
          <a:xfrm>
            <a:off x="6622050" y="2982034"/>
            <a:ext cx="176729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Lowest Priority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D89D88-31F7-4DFA-BAAD-50DBBCC998E8}"/>
              </a:ext>
            </a:extLst>
          </p:cNvPr>
          <p:cNvSpPr txBox="1"/>
          <p:nvPr/>
        </p:nvSpPr>
        <p:spPr>
          <a:xfrm>
            <a:off x="290034" y="2607811"/>
            <a:ext cx="966695" cy="697988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Highest</a:t>
            </a:r>
          </a:p>
          <a:p>
            <a:pPr algn="ctr"/>
            <a:r>
              <a:rPr lang="en-US" sz="2000" b="1" dirty="0">
                <a:latin typeface="+mn-lt"/>
              </a:rPr>
              <a:t>Priority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01C4FF-35F7-40F1-BEBE-7A50F525CCA2}"/>
              </a:ext>
            </a:extLst>
          </p:cNvPr>
          <p:cNvSpPr txBox="1"/>
          <p:nvPr/>
        </p:nvSpPr>
        <p:spPr>
          <a:xfrm>
            <a:off x="1752634" y="3433622"/>
            <a:ext cx="838135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3. Age</a:t>
            </a:r>
          </a:p>
        </p:txBody>
      </p:sp>
    </p:spTree>
    <p:extLst>
      <p:ext uri="{BB962C8B-B14F-4D97-AF65-F5344CB8AC3E}">
        <p14:creationId xmlns:p14="http://schemas.microsoft.com/office/powerpoint/2010/main" val="10927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45" grpId="0"/>
      <p:bldP spid="52" grpId="0"/>
      <p:bldP spid="32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r>
              <a:rPr lang="en-US" dirty="0"/>
              <a:t>Potential of idealized </a:t>
            </a:r>
            <a:r>
              <a:rPr lang="en-US" dirty="0" err="1"/>
              <a:t>Stateful</a:t>
            </a:r>
            <a:r>
              <a:rPr lang="en-US" dirty="0"/>
              <a:t>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213134" y="1586597"/>
          <a:ext cx="4382738" cy="29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207"/>
          <p:cNvSpPr/>
          <p:nvPr/>
        </p:nvSpPr>
        <p:spPr>
          <a:xfrm rot="16200000">
            <a:off x="1521219" y="2970743"/>
            <a:ext cx="1219900" cy="2160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Speedup</a:t>
            </a:r>
          </a:p>
        </p:txBody>
      </p:sp>
      <p:sp>
        <p:nvSpPr>
          <p:cNvPr id="7" name="Shape 205"/>
          <p:cNvSpPr/>
          <p:nvPr/>
        </p:nvSpPr>
        <p:spPr>
          <a:xfrm>
            <a:off x="2967528" y="1804415"/>
            <a:ext cx="3591768" cy="2551147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7212370" flipV="1">
            <a:off x="3656942" y="3104993"/>
            <a:ext cx="1823173" cy="1677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hape 207"/>
          <p:cNvSpPr/>
          <p:nvPr/>
        </p:nvSpPr>
        <p:spPr>
          <a:xfrm>
            <a:off x="3513359" y="2844711"/>
            <a:ext cx="1095984" cy="34885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17% Potential</a:t>
            </a:r>
          </a:p>
        </p:txBody>
      </p:sp>
      <p:sp>
        <p:nvSpPr>
          <p:cNvPr id="11" name="Shape 207"/>
          <p:cNvSpPr/>
          <p:nvPr/>
        </p:nvSpPr>
        <p:spPr>
          <a:xfrm rot="18900000">
            <a:off x="2860841" y="4847000"/>
            <a:ext cx="1619120" cy="25689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Bandwidth-Aware Bypass</a:t>
            </a:r>
          </a:p>
        </p:txBody>
      </p:sp>
      <p:sp>
        <p:nvSpPr>
          <p:cNvPr id="13" name="Shape 207"/>
          <p:cNvSpPr/>
          <p:nvPr/>
        </p:nvSpPr>
        <p:spPr>
          <a:xfrm rot="18900000">
            <a:off x="3752935" y="4815334"/>
            <a:ext cx="2020955" cy="415949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Reuse-based Bypass (idealized)</a:t>
            </a:r>
            <a:endParaRPr lang="en-US" sz="2000" b="1" dirty="0">
              <a:solidFill>
                <a:schemeClr val="dk1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6" name="Shape 207"/>
          <p:cNvSpPr/>
          <p:nvPr/>
        </p:nvSpPr>
        <p:spPr>
          <a:xfrm>
            <a:off x="3648391" y="3761164"/>
            <a:ext cx="920137" cy="28617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3%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814387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Per-line reuse-based bypassing has higher potential; however, it requires substantial bandwidth costs to upkeep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4EBD28-812C-4106-B8C1-2388307E69B6}"/>
              </a:ext>
            </a:extLst>
          </p:cNvPr>
          <p:cNvSpPr/>
          <p:nvPr/>
        </p:nvSpPr>
        <p:spPr>
          <a:xfrm>
            <a:off x="418562" y="6565093"/>
            <a:ext cx="8358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u="sng" dirty="0">
                <a:sym typeface="Wingdings"/>
              </a:rPr>
              <a:t>*System assumes 2GB HBM-based Cache, and PCM-based main memory (~4x latency). </a:t>
            </a:r>
          </a:p>
        </p:txBody>
      </p:sp>
    </p:spTree>
    <p:extLst>
      <p:ext uri="{BB962C8B-B14F-4D97-AF65-F5344CB8AC3E}">
        <p14:creationId xmlns:p14="http://schemas.microsoft.com/office/powerpoint/2010/main" val="21139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787945" cy="487362"/>
          </a:xfrm>
        </p:spPr>
        <p:txBody>
          <a:bodyPr/>
          <a:lstStyle/>
          <a:p>
            <a:r>
              <a:rPr lang="en-US"/>
              <a:t>Enabling intelligent replacement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39039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/>
              <a:t>Goal: Formulate reuse-bypassing for direct-mapped caches, and reduce bandwidth costs needed to maintain per-line state</a:t>
            </a:r>
          </a:p>
        </p:txBody>
      </p:sp>
    </p:spTree>
    <p:extLst>
      <p:ext uri="{BB962C8B-B14F-4D97-AF65-F5344CB8AC3E}">
        <p14:creationId xmlns:p14="http://schemas.microsoft.com/office/powerpoint/2010/main" val="137398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urved Connector 49"/>
          <p:cNvCxnSpPr/>
          <p:nvPr/>
        </p:nvCxnSpPr>
        <p:spPr>
          <a:xfrm rot="16200000" flipV="1">
            <a:off x="2252663" y="2050355"/>
            <a:ext cx="9525" cy="2133600"/>
          </a:xfrm>
          <a:prstGeom prst="curvedConnector3">
            <a:avLst>
              <a:gd name="adj1" fmla="val 3265716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3271838" y="993080"/>
            <a:ext cx="9525" cy="4267200"/>
          </a:xfrm>
          <a:prstGeom prst="curvedConnector3">
            <a:avLst>
              <a:gd name="adj1" fmla="val 6120002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V="1">
            <a:off x="4338638" y="-73720"/>
            <a:ext cx="9525" cy="6400800"/>
          </a:xfrm>
          <a:prstGeom prst="curvedConnector3">
            <a:avLst>
              <a:gd name="adj1" fmla="val 10080003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557873" cy="487362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Policy: RRIP Age-On-Bypass (RRIP-AOB)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3162303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4" name="Oval 13"/>
          <p:cNvSpPr/>
          <p:nvPr/>
        </p:nvSpPr>
        <p:spPr>
          <a:xfrm>
            <a:off x="2590800" y="3162303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4724400" y="3162303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3162303"/>
            <a:ext cx="1295400" cy="971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6270" y="2582768"/>
            <a:ext cx="47745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Hit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3687" y="3826658"/>
            <a:ext cx="898343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Bypass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86200" y="3676653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19800" y="3676653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67622" y="4948238"/>
            <a:ext cx="808960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Install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45118" y="1841384"/>
            <a:ext cx="47745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Hit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048625" y="3943353"/>
            <a:ext cx="857250" cy="519271"/>
          </a:xfrm>
          <a:prstGeom prst="straightConnector1">
            <a:avLst/>
          </a:prstGeom>
          <a:ln w="1016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52083" y="4276728"/>
            <a:ext cx="663407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Evict</a:t>
            </a:r>
            <a:endParaRPr lang="en-US" sz="2000" b="1" i="1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3676653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16850" y="2260308"/>
            <a:ext cx="477459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Hit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10201" y="4133853"/>
            <a:ext cx="0" cy="857250"/>
          </a:xfrm>
          <a:prstGeom prst="straightConnector1">
            <a:avLst/>
          </a:prstGeom>
          <a:ln w="1016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70532" y="6583174"/>
            <a:ext cx="2169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[ Jaleel et al., ISCA’10 ]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8054" y="1303755"/>
            <a:ext cx="2104955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Demote</a:t>
            </a:r>
            <a:r>
              <a:rPr lang="en-US" sz="2000" dirty="0">
                <a:latin typeface="+mn-lt"/>
              </a:rPr>
              <a:t> on Bypass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68412" y="1305799"/>
            <a:ext cx="1770633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Promote</a:t>
            </a:r>
            <a:r>
              <a:rPr lang="en-US" sz="2000" dirty="0">
                <a:latin typeface="+mn-lt"/>
              </a:rPr>
              <a:t> on Hit</a:t>
            </a:r>
          </a:p>
        </p:txBody>
      </p:sp>
      <p:cxnSp>
        <p:nvCxnSpPr>
          <p:cNvPr id="40" name="Curved Connector 39"/>
          <p:cNvCxnSpPr>
            <a:stCxn id="8" idx="2"/>
            <a:endCxn id="8" idx="1"/>
          </p:cNvCxnSpPr>
          <p:nvPr/>
        </p:nvCxnSpPr>
        <p:spPr>
          <a:xfrm rot="10800000" flipH="1">
            <a:off x="457199" y="3304584"/>
            <a:ext cx="189707" cy="343495"/>
          </a:xfrm>
          <a:prstGeom prst="curvedConnector4">
            <a:avLst>
              <a:gd name="adj1" fmla="val -178343"/>
              <a:gd name="adj2" fmla="val 161829"/>
            </a:avLst>
          </a:prstGeom>
          <a:ln w="571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94488" y="1500905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0800000" flipV="1">
            <a:off x="1587271" y="1494660"/>
            <a:ext cx="835626" cy="0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308771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RRIP-AOB protects reused lines for 3 conflicts. Enables protecting reused lines, and eventually replacing cold lines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0702" y="3807796"/>
            <a:ext cx="898343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>
                <a:latin typeface="+mn-lt"/>
              </a:rPr>
              <a:t>Bypass</a:t>
            </a:r>
            <a:endParaRPr lang="en-US" sz="2000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3207" y="3826658"/>
            <a:ext cx="898343" cy="390212"/>
          </a:xfrm>
          <a:prstGeom prst="rect">
            <a:avLst/>
          </a:prstGeom>
          <a:noFill/>
        </p:spPr>
        <p:txBody>
          <a:bodyPr wrap="none" lIns="81639" tIns="40819" rIns="81639" bIns="40819" rtlCol="0">
            <a:spAutoFit/>
          </a:bodyPr>
          <a:lstStyle/>
          <a:p>
            <a:pPr algn="ctr"/>
            <a:r>
              <a:rPr lang="en-US" sz="2000" b="1">
                <a:latin typeface="+mn-lt"/>
              </a:rPr>
              <a:t>Bypass</a:t>
            </a:r>
            <a:endParaRPr lang="en-US" sz="2000" b="1" dirty="0">
              <a:latin typeface="+mn-lt"/>
            </a:endParaRPr>
          </a:p>
        </p:txBody>
      </p:sp>
      <p:sp>
        <p:nvSpPr>
          <p:cNvPr id="36" name="Shape 207"/>
          <p:cNvSpPr/>
          <p:nvPr/>
        </p:nvSpPr>
        <p:spPr>
          <a:xfrm>
            <a:off x="2284487" y="833852"/>
            <a:ext cx="4321261" cy="5663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Note: state-update costs bandwidth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D5C4F-9A8E-4253-8CC1-CFFAAABC4B6D}"/>
              </a:ext>
            </a:extLst>
          </p:cNvPr>
          <p:cNvSpPr txBox="1"/>
          <p:nvPr/>
        </p:nvSpPr>
        <p:spPr>
          <a:xfrm>
            <a:off x="0" y="6152125"/>
            <a:ext cx="9144000" cy="4616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But, suffers high bandwidth cost to constantly update state</a:t>
            </a:r>
          </a:p>
        </p:txBody>
      </p:sp>
    </p:spTree>
    <p:extLst>
      <p:ext uri="{BB962C8B-B14F-4D97-AF65-F5344CB8AC3E}">
        <p14:creationId xmlns:p14="http://schemas.microsoft.com/office/powerpoint/2010/main" val="12999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45" grpId="0"/>
      <p:bldP spid="52" grpId="0"/>
      <p:bldP spid="59" grpId="0"/>
      <p:bldP spid="60" grpId="0"/>
      <p:bldP spid="32" grpId="0" animBg="1"/>
      <p:bldP spid="30" grpId="0"/>
      <p:bldP spid="35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9213342" cy="487362"/>
          </a:xfrm>
        </p:spPr>
        <p:txBody>
          <a:bodyPr/>
          <a:lstStyle/>
          <a:p>
            <a:r>
              <a:rPr lang="en-US" sz="2500" dirty="0"/>
              <a:t>Reduce Bandwidth Costs: </a:t>
            </a:r>
            <a:r>
              <a:rPr lang="en-US" sz="2500" dirty="0" err="1"/>
              <a:t>Repl</a:t>
            </a:r>
            <a:r>
              <a:rPr lang="en-US" sz="2500" dirty="0"/>
              <a:t> BW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8" y="2037269"/>
            <a:ext cx="7069424" cy="3299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1641" y="1066368"/>
            <a:ext cx="8233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ym typeface="Wingdings"/>
              </a:rPr>
              <a:t>Replacement Bandwidth: </a:t>
            </a:r>
          </a:p>
          <a:p>
            <a:pPr lvl="0"/>
            <a:r>
              <a:rPr lang="en-US" sz="2000" dirty="0">
                <a:sym typeface="Wingdings"/>
              </a:rPr>
              <a:t>    Always-Install, bandwidth consumed in: </a:t>
            </a:r>
            <a:r>
              <a:rPr lang="en-US" sz="2000" i="1" dirty="0">
                <a:sym typeface="Wingdings"/>
              </a:rPr>
              <a:t>Install</a:t>
            </a:r>
            <a:endParaRPr lang="en-US" sz="2000" dirty="0">
              <a:sym typeface="Wingdings"/>
            </a:endParaRPr>
          </a:p>
          <a:p>
            <a:pPr lvl="0"/>
            <a:r>
              <a:rPr lang="en-US" sz="2000" dirty="0">
                <a:sym typeface="Wingdings"/>
              </a:rPr>
              <a:t>    RRIP, bandwidth consumed for: </a:t>
            </a:r>
            <a:r>
              <a:rPr lang="en-US" sz="2000" i="1" dirty="0">
                <a:sym typeface="Wingdings"/>
              </a:rPr>
              <a:t>Install</a:t>
            </a:r>
            <a:r>
              <a:rPr lang="en-US" sz="2000" dirty="0">
                <a:sym typeface="Wingdings"/>
              </a:rPr>
              <a:t>, </a:t>
            </a:r>
            <a:r>
              <a:rPr lang="en-US" sz="2000" i="1" dirty="0">
                <a:sym typeface="Wingdings"/>
              </a:rPr>
              <a:t>Promote</a:t>
            </a:r>
            <a:r>
              <a:rPr lang="en-US" sz="2000" dirty="0">
                <a:sym typeface="Wingdings"/>
              </a:rPr>
              <a:t> state, </a:t>
            </a:r>
            <a:r>
              <a:rPr lang="en-US" sz="2000" i="1" dirty="0">
                <a:sym typeface="Wingdings"/>
              </a:rPr>
              <a:t>Demote state</a:t>
            </a:r>
            <a:endParaRPr lang="en-US" sz="2000" dirty="0">
              <a:sym typeface="Wingdings"/>
            </a:endParaRPr>
          </a:p>
        </p:txBody>
      </p:sp>
      <p:sp>
        <p:nvSpPr>
          <p:cNvPr id="8" name="Left Brace 7"/>
          <p:cNvSpPr/>
          <p:nvPr/>
        </p:nvSpPr>
        <p:spPr>
          <a:xfrm flipH="1">
            <a:off x="7908132" y="3397807"/>
            <a:ext cx="187356" cy="805118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207"/>
          <p:cNvSpPr/>
          <p:nvPr/>
        </p:nvSpPr>
        <p:spPr>
          <a:xfrm>
            <a:off x="7956900" y="3684448"/>
            <a:ext cx="920137" cy="28617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111% </a:t>
            </a:r>
          </a:p>
        </p:txBody>
      </p:sp>
      <p:sp>
        <p:nvSpPr>
          <p:cNvPr id="12" name="Shape 207"/>
          <p:cNvSpPr/>
          <p:nvPr/>
        </p:nvSpPr>
        <p:spPr>
          <a:xfrm>
            <a:off x="7920324" y="4202925"/>
            <a:ext cx="920137" cy="28617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24% </a:t>
            </a:r>
          </a:p>
        </p:txBody>
      </p:sp>
      <p:sp>
        <p:nvSpPr>
          <p:cNvPr id="13" name="Left Brace 12"/>
          <p:cNvSpPr/>
          <p:nvPr/>
        </p:nvSpPr>
        <p:spPr>
          <a:xfrm flipH="1">
            <a:off x="7908132" y="4239500"/>
            <a:ext cx="187356" cy="17068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543598"/>
            <a:ext cx="9144000" cy="769441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RRIP reduces install bandwidth, but costs </a:t>
            </a:r>
            <a:r>
              <a:rPr lang="en-US" sz="2200" b="1" i="1" dirty="0"/>
              <a:t>additional bandwidth</a:t>
            </a:r>
            <a:r>
              <a:rPr lang="en-US" sz="2200" b="1" dirty="0"/>
              <a:t> to maintain state (~13% speedup). Can we reduce bandwidth cost? </a:t>
            </a:r>
          </a:p>
        </p:txBody>
      </p:sp>
      <p:sp>
        <p:nvSpPr>
          <p:cNvPr id="15" name="Shape 665"/>
          <p:cNvSpPr/>
          <p:nvPr/>
        </p:nvSpPr>
        <p:spPr>
          <a:xfrm>
            <a:off x="7464385" y="3240218"/>
            <a:ext cx="341376" cy="1237060"/>
          </a:xfrm>
          <a:prstGeom prst="rect">
            <a:avLst/>
          </a:prstGeom>
          <a:noFill/>
          <a:ln w="50800" cap="flat" cmpd="sng">
            <a:solidFill>
              <a:srgbClr val="F500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CBCBAF84-61D3-4C1B-BB1C-DC7CB6C7D561}"/>
              </a:ext>
            </a:extLst>
          </p:cNvPr>
          <p:cNvGrpSpPr/>
          <p:nvPr/>
        </p:nvGrpSpPr>
        <p:grpSpPr>
          <a:xfrm>
            <a:off x="2832598" y="2806021"/>
            <a:ext cx="315311" cy="237744"/>
            <a:chOff x="2827282" y="2806021"/>
            <a:chExt cx="315311" cy="228600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A1A088EF-85AD-4E08-914C-09C3A85928CB}"/>
                </a:ext>
              </a:extLst>
            </p:cNvPr>
            <p:cNvSpPr/>
            <p:nvPr/>
          </p:nvSpPr>
          <p:spPr>
            <a:xfrm>
              <a:off x="2827282" y="2806021"/>
              <a:ext cx="31531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03B6E51-4C85-4E9D-BB98-B02DAB31E232}"/>
                </a:ext>
              </a:extLst>
            </p:cNvPr>
            <p:cNvSpPr/>
            <p:nvPr/>
          </p:nvSpPr>
          <p:spPr>
            <a:xfrm>
              <a:off x="2869697" y="2833972"/>
              <a:ext cx="146304" cy="146304"/>
            </a:xfrm>
            <a:prstGeom prst="rect">
              <a:avLst/>
            </a:prstGeom>
            <a:solidFill>
              <a:srgbClr val="00AA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99" y="4126312"/>
            <a:ext cx="2688201" cy="1661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2887" y="1411492"/>
            <a:ext cx="3981872" cy="10770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err="1"/>
              <a:t>Coresidency</a:t>
            </a:r>
            <a:r>
              <a:rPr lang="en-US" sz="2000" dirty="0"/>
              <a:t>: A given page has many lines </a:t>
            </a:r>
            <a:r>
              <a:rPr lang="en-US" sz="2000" dirty="0" err="1"/>
              <a:t>coresident</a:t>
            </a:r>
            <a:r>
              <a:rPr lang="en-US" sz="20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" y="2583807"/>
            <a:ext cx="4205148" cy="1802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885177"/>
            <a:ext cx="9144000" cy="4616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Update </a:t>
            </a:r>
            <a:r>
              <a:rPr lang="en-US" b="1" dirty="0"/>
              <a:t>state for only a </a:t>
            </a:r>
            <a:r>
              <a:rPr lang="en-US" b="1" i="1" dirty="0"/>
              <a:t>Representative</a:t>
            </a:r>
            <a:r>
              <a:rPr lang="en-US" b="1" dirty="0"/>
              <a:t>, and infer others state.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7649" y="198438"/>
            <a:ext cx="962448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chemeClr val="tx1"/>
                </a:solidFill>
                <a:effectLst>
                  <a:outerShdw blurRad="50800" dist="25400" dir="2700000" algn="tl">
                    <a:srgbClr val="000000">
                      <a:alpha val="24000"/>
                    </a:srgbClr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/>
              <a:t>Reduce Bandwidth Costs—INSIGHT: Spatial Locality of reuse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0A0EF7-31E9-4632-BC10-D3A6D7820909}"/>
              </a:ext>
            </a:extLst>
          </p:cNvPr>
          <p:cNvGrpSpPr/>
          <p:nvPr/>
        </p:nvGrpSpPr>
        <p:grpSpPr>
          <a:xfrm>
            <a:off x="4572000" y="1398071"/>
            <a:ext cx="4379310" cy="2881186"/>
            <a:chOff x="4658710" y="1398071"/>
            <a:chExt cx="4292600" cy="2881186"/>
          </a:xfrm>
        </p:grpSpPr>
        <p:grpSp>
          <p:nvGrpSpPr>
            <p:cNvPr id="6" name="Group 5"/>
            <p:cNvGrpSpPr/>
            <p:nvPr/>
          </p:nvGrpSpPr>
          <p:grpSpPr>
            <a:xfrm>
              <a:off x="4658710" y="1398071"/>
              <a:ext cx="4292600" cy="2881186"/>
              <a:chOff x="4658710" y="1398071"/>
              <a:chExt cx="4292600" cy="2881186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658710" y="1398071"/>
                <a:ext cx="4292600" cy="109048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120000"/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b="1" dirty="0"/>
                  <a:t>Eviction Locality</a:t>
                </a:r>
                <a:r>
                  <a:rPr lang="en-US" sz="2000" dirty="0"/>
                  <a:t>: Those coresident often have similar state on eviction</a:t>
                </a:r>
                <a:endParaRPr lang="en-US" sz="2000" b="1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8710" y="2488557"/>
                <a:ext cx="4292600" cy="1790700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DFB0B7-E163-4E78-97C2-485C7F1A81DE}"/>
                </a:ext>
              </a:extLst>
            </p:cNvPr>
            <p:cNvSpPr/>
            <p:nvPr/>
          </p:nvSpPr>
          <p:spPr>
            <a:xfrm>
              <a:off x="5471644" y="2446445"/>
              <a:ext cx="146304" cy="14630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35E7F3-F673-4DDA-9761-30B732E37391}"/>
                </a:ext>
              </a:extLst>
            </p:cNvPr>
            <p:cNvSpPr/>
            <p:nvPr/>
          </p:nvSpPr>
          <p:spPr>
            <a:xfrm>
              <a:off x="6253709" y="2446445"/>
              <a:ext cx="146304" cy="146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E2B63F-1068-4FA9-8402-88224031158C}"/>
                </a:ext>
              </a:extLst>
            </p:cNvPr>
            <p:cNvSpPr/>
            <p:nvPr/>
          </p:nvSpPr>
          <p:spPr>
            <a:xfrm>
              <a:off x="7035776" y="2446445"/>
              <a:ext cx="146304" cy="146304"/>
            </a:xfrm>
            <a:prstGeom prst="rect">
              <a:avLst/>
            </a:prstGeom>
            <a:solidFill>
              <a:srgbClr val="00AA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B648E2-B2EC-4DB5-877C-81D2AC867023}"/>
                </a:ext>
              </a:extLst>
            </p:cNvPr>
            <p:cNvSpPr/>
            <p:nvPr/>
          </p:nvSpPr>
          <p:spPr>
            <a:xfrm>
              <a:off x="7817842" y="2446445"/>
              <a:ext cx="146304" cy="146304"/>
            </a:xfrm>
            <a:prstGeom prst="rect">
              <a:avLst/>
            </a:prstGeom>
            <a:solidFill>
              <a:srgbClr val="DD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18" name="Left Brace 17">
            <a:extLst>
              <a:ext uri="{FF2B5EF4-FFF2-40B4-BE49-F238E27FC236}">
                <a16:creationId xmlns:a16="http://schemas.microsoft.com/office/drawing/2014/main" id="{26601100-9807-48AA-8A7A-95BCBB663A0A}"/>
              </a:ext>
            </a:extLst>
          </p:cNvPr>
          <p:cNvSpPr/>
          <p:nvPr/>
        </p:nvSpPr>
        <p:spPr>
          <a:xfrm flipH="1">
            <a:off x="8857632" y="2995248"/>
            <a:ext cx="187356" cy="939248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207">
            <a:extLst>
              <a:ext uri="{FF2B5EF4-FFF2-40B4-BE49-F238E27FC236}">
                <a16:creationId xmlns:a16="http://schemas.microsoft.com/office/drawing/2014/main" id="{BF216B39-CA69-4FDD-8AA1-74A9FA38F7E6}"/>
              </a:ext>
            </a:extLst>
          </p:cNvPr>
          <p:cNvSpPr/>
          <p:nvPr/>
        </p:nvSpPr>
        <p:spPr>
          <a:xfrm>
            <a:off x="7124868" y="4512108"/>
            <a:ext cx="1687854" cy="523935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78% also likely to be evicted </a:t>
            </a:r>
          </a:p>
        </p:txBody>
      </p:sp>
      <p:sp>
        <p:nvSpPr>
          <p:cNvPr id="20" name="Right Arrow 7">
            <a:extLst>
              <a:ext uri="{FF2B5EF4-FFF2-40B4-BE49-F238E27FC236}">
                <a16:creationId xmlns:a16="http://schemas.microsoft.com/office/drawing/2014/main" id="{ACF3516D-5D43-4DF8-81E3-50621CD759A2}"/>
              </a:ext>
            </a:extLst>
          </p:cNvPr>
          <p:cNvSpPr/>
          <p:nvPr/>
        </p:nvSpPr>
        <p:spPr>
          <a:xfrm rot="18403331">
            <a:off x="8465395" y="4247253"/>
            <a:ext cx="576072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81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07"/>
          <p:cNvSpPr/>
          <p:nvPr/>
        </p:nvSpPr>
        <p:spPr>
          <a:xfrm>
            <a:off x="1788538" y="1888104"/>
            <a:ext cx="3002249" cy="32928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Access: Page A, Page B, Page B</a:t>
            </a:r>
          </a:p>
        </p:txBody>
      </p:sp>
      <p:sp>
        <p:nvSpPr>
          <p:cNvPr id="44" name="Shape 205"/>
          <p:cNvSpPr/>
          <p:nvPr/>
        </p:nvSpPr>
        <p:spPr>
          <a:xfrm>
            <a:off x="2669855" y="2659970"/>
            <a:ext cx="1033111" cy="2758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FF30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45" name="Shape 207"/>
          <p:cNvSpPr/>
          <p:nvPr/>
        </p:nvSpPr>
        <p:spPr>
          <a:xfrm>
            <a:off x="1897793" y="2686385"/>
            <a:ext cx="644216" cy="22170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Set 0</a:t>
            </a:r>
          </a:p>
        </p:txBody>
      </p:sp>
      <p:sp>
        <p:nvSpPr>
          <p:cNvPr id="46" name="Shape 205"/>
          <p:cNvSpPr/>
          <p:nvPr/>
        </p:nvSpPr>
        <p:spPr>
          <a:xfrm>
            <a:off x="5887434" y="2661231"/>
            <a:ext cx="1012399" cy="274539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30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B, RRPV=2</a:t>
            </a:r>
          </a:p>
        </p:txBody>
      </p:sp>
      <p:sp>
        <p:nvSpPr>
          <p:cNvPr id="47" name="Shape 205"/>
          <p:cNvSpPr/>
          <p:nvPr/>
        </p:nvSpPr>
        <p:spPr>
          <a:xfrm>
            <a:off x="3928041" y="2659969"/>
            <a:ext cx="1033111" cy="2758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FF30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RRPV=3</a:t>
            </a:r>
          </a:p>
        </p:txBody>
      </p:sp>
      <p:sp>
        <p:nvSpPr>
          <p:cNvPr id="51" name="Shape 205"/>
          <p:cNvSpPr/>
          <p:nvPr/>
        </p:nvSpPr>
        <p:spPr>
          <a:xfrm>
            <a:off x="2667847" y="3080329"/>
            <a:ext cx="1033111" cy="2758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52" name="Shape 207"/>
          <p:cNvSpPr/>
          <p:nvPr/>
        </p:nvSpPr>
        <p:spPr>
          <a:xfrm>
            <a:off x="1895785" y="3106744"/>
            <a:ext cx="644216" cy="22170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Set 1</a:t>
            </a:r>
          </a:p>
        </p:txBody>
      </p:sp>
      <p:sp>
        <p:nvSpPr>
          <p:cNvPr id="53" name="Shape 205"/>
          <p:cNvSpPr/>
          <p:nvPr/>
        </p:nvSpPr>
        <p:spPr>
          <a:xfrm>
            <a:off x="5885426" y="3081590"/>
            <a:ext cx="1012399" cy="274539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B, RRPV=2</a:t>
            </a:r>
          </a:p>
        </p:txBody>
      </p:sp>
      <p:sp>
        <p:nvSpPr>
          <p:cNvPr id="54" name="Shape 205"/>
          <p:cNvSpPr/>
          <p:nvPr/>
        </p:nvSpPr>
        <p:spPr>
          <a:xfrm>
            <a:off x="3926033" y="3080328"/>
            <a:ext cx="1033111" cy="2758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55" name="Shape 205"/>
          <p:cNvSpPr/>
          <p:nvPr/>
        </p:nvSpPr>
        <p:spPr>
          <a:xfrm>
            <a:off x="2667847" y="3522906"/>
            <a:ext cx="1033111" cy="2758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56" name="Shape 207"/>
          <p:cNvSpPr/>
          <p:nvPr/>
        </p:nvSpPr>
        <p:spPr>
          <a:xfrm>
            <a:off x="1895785" y="3549321"/>
            <a:ext cx="644216" cy="22170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Set 2</a:t>
            </a:r>
          </a:p>
        </p:txBody>
      </p:sp>
      <p:sp>
        <p:nvSpPr>
          <p:cNvPr id="57" name="Shape 205"/>
          <p:cNvSpPr/>
          <p:nvPr/>
        </p:nvSpPr>
        <p:spPr>
          <a:xfrm>
            <a:off x="5885426" y="3524167"/>
            <a:ext cx="1012399" cy="274539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B, RRPV=2</a:t>
            </a:r>
          </a:p>
        </p:txBody>
      </p:sp>
      <p:sp>
        <p:nvSpPr>
          <p:cNvPr id="58" name="Shape 205"/>
          <p:cNvSpPr/>
          <p:nvPr/>
        </p:nvSpPr>
        <p:spPr>
          <a:xfrm>
            <a:off x="3926033" y="3522905"/>
            <a:ext cx="1033111" cy="2758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59" name="Shape 205"/>
          <p:cNvSpPr/>
          <p:nvPr/>
        </p:nvSpPr>
        <p:spPr>
          <a:xfrm>
            <a:off x="2665839" y="3943265"/>
            <a:ext cx="1033111" cy="2758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60" name="Shape 207"/>
          <p:cNvSpPr/>
          <p:nvPr/>
        </p:nvSpPr>
        <p:spPr>
          <a:xfrm>
            <a:off x="1893777" y="3969680"/>
            <a:ext cx="644216" cy="22170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Set 3</a:t>
            </a:r>
          </a:p>
        </p:txBody>
      </p:sp>
      <p:sp>
        <p:nvSpPr>
          <p:cNvPr id="61" name="Shape 205"/>
          <p:cNvSpPr/>
          <p:nvPr/>
        </p:nvSpPr>
        <p:spPr>
          <a:xfrm>
            <a:off x="5883418" y="3944526"/>
            <a:ext cx="1012399" cy="274539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B, RRPV=2</a:t>
            </a:r>
          </a:p>
        </p:txBody>
      </p:sp>
      <p:sp>
        <p:nvSpPr>
          <p:cNvPr id="62" name="Shape 205"/>
          <p:cNvSpPr/>
          <p:nvPr/>
        </p:nvSpPr>
        <p:spPr>
          <a:xfrm>
            <a:off x="3924025" y="3943264"/>
            <a:ext cx="1033111" cy="2758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A, RRPV=2</a:t>
            </a:r>
          </a:p>
        </p:txBody>
      </p:sp>
      <p:sp>
        <p:nvSpPr>
          <p:cNvPr id="63" name="Shape 207"/>
          <p:cNvSpPr/>
          <p:nvPr/>
        </p:nvSpPr>
        <p:spPr>
          <a:xfrm>
            <a:off x="2686551" y="4466867"/>
            <a:ext cx="1018327" cy="22723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Install A (4)</a:t>
            </a:r>
          </a:p>
        </p:txBody>
      </p:sp>
      <p:sp>
        <p:nvSpPr>
          <p:cNvPr id="64" name="Shape 207"/>
          <p:cNvSpPr/>
          <p:nvPr/>
        </p:nvSpPr>
        <p:spPr>
          <a:xfrm>
            <a:off x="3938809" y="4466867"/>
            <a:ext cx="1018327" cy="22723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Bypass B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(1)</a:t>
            </a:r>
          </a:p>
        </p:txBody>
      </p:sp>
      <p:sp>
        <p:nvSpPr>
          <p:cNvPr id="65" name="Shape 207"/>
          <p:cNvSpPr/>
          <p:nvPr/>
        </p:nvSpPr>
        <p:spPr>
          <a:xfrm>
            <a:off x="5877490" y="4466867"/>
            <a:ext cx="1018327" cy="22723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Install B (4)</a:t>
            </a:r>
          </a:p>
        </p:txBody>
      </p:sp>
      <p:sp>
        <p:nvSpPr>
          <p:cNvPr id="66" name="Shape 205"/>
          <p:cNvSpPr/>
          <p:nvPr/>
        </p:nvSpPr>
        <p:spPr>
          <a:xfrm>
            <a:off x="3838456" y="3023176"/>
            <a:ext cx="1208760" cy="126403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6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1499405" y="2728591"/>
            <a:ext cx="351095" cy="1037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/>
          </a:p>
        </p:txBody>
      </p:sp>
      <p:sp>
        <p:nvSpPr>
          <p:cNvPr id="73" name="Shape 207"/>
          <p:cNvSpPr/>
          <p:nvPr/>
        </p:nvSpPr>
        <p:spPr>
          <a:xfrm>
            <a:off x="2708733" y="2256426"/>
            <a:ext cx="963926" cy="30038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Time = 0</a:t>
            </a:r>
          </a:p>
        </p:txBody>
      </p:sp>
      <p:sp>
        <p:nvSpPr>
          <p:cNvPr id="74" name="Shape 207"/>
          <p:cNvSpPr/>
          <p:nvPr/>
        </p:nvSpPr>
        <p:spPr>
          <a:xfrm>
            <a:off x="3962906" y="2260594"/>
            <a:ext cx="963926" cy="30038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Time = 1</a:t>
            </a:r>
          </a:p>
        </p:txBody>
      </p:sp>
      <p:sp>
        <p:nvSpPr>
          <p:cNvPr id="75" name="Shape 207"/>
          <p:cNvSpPr/>
          <p:nvPr/>
        </p:nvSpPr>
        <p:spPr>
          <a:xfrm>
            <a:off x="5898741" y="2256426"/>
            <a:ext cx="963926" cy="30038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Time = 2</a:t>
            </a:r>
          </a:p>
        </p:txBody>
      </p:sp>
      <p:sp>
        <p:nvSpPr>
          <p:cNvPr id="77" name="Shape 207"/>
          <p:cNvSpPr/>
          <p:nvPr/>
        </p:nvSpPr>
        <p:spPr>
          <a:xfrm>
            <a:off x="717630" y="2349984"/>
            <a:ext cx="1952225" cy="380435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First conflicting set</a:t>
            </a:r>
          </a:p>
        </p:txBody>
      </p:sp>
      <p:sp>
        <p:nvSpPr>
          <p:cNvPr id="78" name="Shape 207"/>
          <p:cNvSpPr/>
          <p:nvPr/>
        </p:nvSpPr>
        <p:spPr>
          <a:xfrm>
            <a:off x="5030588" y="2751825"/>
            <a:ext cx="957092" cy="6216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Avoid 3 updates</a:t>
            </a:r>
          </a:p>
        </p:txBody>
      </p:sp>
      <p:sp>
        <p:nvSpPr>
          <p:cNvPr id="79" name="Shape 207"/>
          <p:cNvSpPr/>
          <p:nvPr/>
        </p:nvSpPr>
        <p:spPr>
          <a:xfrm>
            <a:off x="4794072" y="2438957"/>
            <a:ext cx="1074834" cy="247391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 b="1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Update 1</a:t>
            </a:r>
            <a:endParaRPr lang="en-US" sz="1800" b="1" dirty="0">
              <a:solidFill>
                <a:schemeClr val="dk1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80" name="Shape 207"/>
          <p:cNvSpPr/>
          <p:nvPr/>
        </p:nvSpPr>
        <p:spPr>
          <a:xfrm>
            <a:off x="1931684" y="4507738"/>
            <a:ext cx="1100394" cy="38889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BW cost:</a:t>
            </a:r>
            <a:endParaRPr lang="en-US" sz="1800" dirty="0">
              <a:solidFill>
                <a:schemeClr val="dk1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713470" cy="487362"/>
          </a:xfrm>
        </p:spPr>
        <p:txBody>
          <a:bodyPr/>
          <a:lstStyle/>
          <a:p>
            <a:r>
              <a:rPr lang="en-US" sz="2500" dirty="0"/>
              <a:t>Reduce Bandwidth Costs: Example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77269" y="5418245"/>
            <a:ext cx="9266349" cy="1107996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Efficient Tracking of Reuse (ETR) on RRIP-AOB, opportunistically reduces state-update based on spatial locality:</a:t>
            </a:r>
          </a:p>
          <a:p>
            <a:pPr algn="ctr"/>
            <a:r>
              <a:rPr lang="en-US" sz="2200" b="1" dirty="0"/>
              <a:t>provides similar install policy, at </a:t>
            </a:r>
            <a:r>
              <a:rPr lang="en-US" sz="2200" b="1" i="1" dirty="0"/>
              <a:t>reduced bandwidth cost</a:t>
            </a:r>
          </a:p>
        </p:txBody>
      </p:sp>
      <p:sp>
        <p:nvSpPr>
          <p:cNvPr id="34" name="Shape 207"/>
          <p:cNvSpPr/>
          <p:nvPr/>
        </p:nvSpPr>
        <p:spPr>
          <a:xfrm>
            <a:off x="6874242" y="2791637"/>
            <a:ext cx="957092" cy="6216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Follow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3" grpId="0" animBg="1"/>
      <p:bldP spid="54" grpId="0" animBg="1"/>
      <p:bldP spid="57" grpId="0" animBg="1"/>
      <p:bldP spid="58" grpId="0" animBg="1"/>
      <p:bldP spid="61" grpId="0" animBg="1"/>
      <p:bldP spid="62" grpId="0" animBg="1"/>
      <p:bldP spid="66" grpId="0" animBg="1"/>
      <p:bldP spid="78" grpId="0"/>
      <p:bldP spid="79" grpId="0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7"/>
          <p:cNvSpPr/>
          <p:nvPr/>
        </p:nvSpPr>
        <p:spPr>
          <a:xfrm>
            <a:off x="861667" y="2749957"/>
            <a:ext cx="1624805" cy="431265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Page Address</a:t>
            </a:r>
          </a:p>
        </p:txBody>
      </p:sp>
      <p:sp>
        <p:nvSpPr>
          <p:cNvPr id="11" name="Shape 207"/>
          <p:cNvSpPr/>
          <p:nvPr/>
        </p:nvSpPr>
        <p:spPr>
          <a:xfrm>
            <a:off x="3881505" y="1913168"/>
            <a:ext cx="1419699" cy="50040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lnSpc>
                <a:spcPts val="1480"/>
              </a:lnSpc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Last Bypass </a:t>
            </a:r>
          </a:p>
          <a:p>
            <a:pPr>
              <a:lnSpc>
                <a:spcPts val="1480"/>
              </a:lnSpc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   Decision</a:t>
            </a:r>
          </a:p>
        </p:txBody>
      </p:sp>
      <p:sp>
        <p:nvSpPr>
          <p:cNvPr id="12" name="Shape 207"/>
          <p:cNvSpPr/>
          <p:nvPr/>
        </p:nvSpPr>
        <p:spPr>
          <a:xfrm>
            <a:off x="2468331" y="1553377"/>
            <a:ext cx="3099090" cy="390992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Recent Bypass Table (RBT)</a:t>
            </a:r>
          </a:p>
        </p:txBody>
      </p:sp>
      <p:sp>
        <p:nvSpPr>
          <p:cNvPr id="23" name="Shape 207"/>
          <p:cNvSpPr/>
          <p:nvPr/>
        </p:nvSpPr>
        <p:spPr>
          <a:xfrm>
            <a:off x="2868106" y="2014193"/>
            <a:ext cx="1219900" cy="2160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Page #</a:t>
            </a:r>
          </a:p>
        </p:txBody>
      </p:sp>
      <p:sp>
        <p:nvSpPr>
          <p:cNvPr id="24" name="Shape 205"/>
          <p:cNvSpPr/>
          <p:nvPr/>
        </p:nvSpPr>
        <p:spPr>
          <a:xfrm>
            <a:off x="3396129" y="2610411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25" name="Shape 205"/>
          <p:cNvSpPr/>
          <p:nvPr/>
        </p:nvSpPr>
        <p:spPr>
          <a:xfrm>
            <a:off x="3391470" y="2869237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26" name="Shape 205"/>
          <p:cNvSpPr/>
          <p:nvPr/>
        </p:nvSpPr>
        <p:spPr>
          <a:xfrm>
            <a:off x="3396129" y="3129697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27" name="Shape 205"/>
          <p:cNvSpPr/>
          <p:nvPr/>
        </p:nvSpPr>
        <p:spPr>
          <a:xfrm>
            <a:off x="3391470" y="3384997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29" name="Shape 205"/>
          <p:cNvSpPr/>
          <p:nvPr/>
        </p:nvSpPr>
        <p:spPr>
          <a:xfrm>
            <a:off x="3391470" y="3893749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30" name="Shape 205"/>
          <p:cNvSpPr/>
          <p:nvPr/>
        </p:nvSpPr>
        <p:spPr>
          <a:xfrm>
            <a:off x="3391470" y="4149727"/>
            <a:ext cx="957474" cy="2553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9549" y="3981519"/>
            <a:ext cx="351095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hape 205"/>
          <p:cNvSpPr/>
          <p:nvPr/>
        </p:nvSpPr>
        <p:spPr>
          <a:xfrm>
            <a:off x="2456139" y="3891971"/>
            <a:ext cx="419400" cy="263041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A</a:t>
            </a:r>
          </a:p>
        </p:txBody>
      </p:sp>
      <p:sp>
        <p:nvSpPr>
          <p:cNvPr id="13" name="Right Arrow 12"/>
          <p:cNvSpPr/>
          <p:nvPr/>
        </p:nvSpPr>
        <p:spPr>
          <a:xfrm rot="1393701" flipV="1">
            <a:off x="4322362" y="4146446"/>
            <a:ext cx="692747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hape 207"/>
          <p:cNvSpPr/>
          <p:nvPr/>
        </p:nvSpPr>
        <p:spPr>
          <a:xfrm>
            <a:off x="4976549" y="4146631"/>
            <a:ext cx="3925120" cy="365701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1.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Hit, is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follower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,</a:t>
            </a:r>
          </a:p>
          <a:p>
            <a:pPr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follow representative’s decision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</a:p>
        </p:txBody>
      </p:sp>
      <p:sp>
        <p:nvSpPr>
          <p:cNvPr id="39" name="Shape 205"/>
          <p:cNvSpPr/>
          <p:nvPr/>
        </p:nvSpPr>
        <p:spPr>
          <a:xfrm>
            <a:off x="3392207" y="3899510"/>
            <a:ext cx="739459" cy="251287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rPr>
              <a:t>Page A</a:t>
            </a:r>
          </a:p>
        </p:txBody>
      </p:sp>
      <p:sp>
        <p:nvSpPr>
          <p:cNvPr id="41" name="Shape 205"/>
          <p:cNvSpPr/>
          <p:nvPr/>
        </p:nvSpPr>
        <p:spPr>
          <a:xfrm>
            <a:off x="4139981" y="3895443"/>
            <a:ext cx="209700" cy="2565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latin typeface="Calibri"/>
                <a:ea typeface="Arial"/>
                <a:cs typeface="Calibri"/>
                <a:sym typeface="Arial"/>
              </a:rPr>
              <a:t>1</a:t>
            </a:r>
          </a:p>
        </p:txBody>
      </p:sp>
      <p:sp>
        <p:nvSpPr>
          <p:cNvPr id="18" name="Shape 205"/>
          <p:cNvSpPr/>
          <p:nvPr/>
        </p:nvSpPr>
        <p:spPr>
          <a:xfrm>
            <a:off x="2447087" y="2861224"/>
            <a:ext cx="419400" cy="263041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b="1" dirty="0">
                <a:latin typeface="Calibri"/>
                <a:ea typeface="Arial"/>
                <a:cs typeface="Calibri"/>
                <a:sym typeface="Arial"/>
              </a:rPr>
              <a:t>C</a:t>
            </a:r>
          </a:p>
        </p:txBody>
      </p:sp>
      <p:sp>
        <p:nvSpPr>
          <p:cNvPr id="19" name="Right Arrow 18"/>
          <p:cNvSpPr/>
          <p:nvPr/>
        </p:nvSpPr>
        <p:spPr>
          <a:xfrm rot="20513302">
            <a:off x="4326541" y="2860338"/>
            <a:ext cx="692747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Shape 207"/>
          <p:cNvSpPr/>
          <p:nvPr/>
        </p:nvSpPr>
        <p:spPr>
          <a:xfrm>
            <a:off x="4975811" y="2649116"/>
            <a:ext cx="4515429" cy="341454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1.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Miss, is </a:t>
            </a:r>
            <a:r>
              <a:rPr lang="en-US" sz="1800" b="1" i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representative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, </a:t>
            </a:r>
          </a:p>
          <a:p>
            <a:pPr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         make new decision</a:t>
            </a:r>
          </a:p>
        </p:txBody>
      </p:sp>
      <p:sp>
        <p:nvSpPr>
          <p:cNvPr id="34" name="Shape 207"/>
          <p:cNvSpPr/>
          <p:nvPr/>
        </p:nvSpPr>
        <p:spPr>
          <a:xfrm>
            <a:off x="4962165" y="3057122"/>
            <a:ext cx="2601498" cy="32928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2. Update RRIP state</a:t>
            </a:r>
          </a:p>
        </p:txBody>
      </p:sp>
      <p:sp>
        <p:nvSpPr>
          <p:cNvPr id="35" name="Shape 207"/>
          <p:cNvSpPr/>
          <p:nvPr/>
        </p:nvSpPr>
        <p:spPr>
          <a:xfrm>
            <a:off x="4966823" y="3439448"/>
            <a:ext cx="2601498" cy="32928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3. Update RBT</a:t>
            </a:r>
          </a:p>
        </p:txBody>
      </p:sp>
      <p:sp>
        <p:nvSpPr>
          <p:cNvPr id="36" name="Shape 205"/>
          <p:cNvSpPr/>
          <p:nvPr/>
        </p:nvSpPr>
        <p:spPr>
          <a:xfrm>
            <a:off x="6383770" y="3471264"/>
            <a:ext cx="739459" cy="255773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Page C</a:t>
            </a:r>
          </a:p>
        </p:txBody>
      </p:sp>
      <p:sp>
        <p:nvSpPr>
          <p:cNvPr id="37" name="Shape 205"/>
          <p:cNvSpPr/>
          <p:nvPr/>
        </p:nvSpPr>
        <p:spPr>
          <a:xfrm>
            <a:off x="7123229" y="3471264"/>
            <a:ext cx="209700" cy="2565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latin typeface="Calibri"/>
                <a:ea typeface="Arial"/>
                <a:cs typeface="Calibri"/>
                <a:sym typeface="Arial"/>
              </a:rPr>
              <a:t>0</a:t>
            </a:r>
          </a:p>
        </p:txBody>
      </p:sp>
      <p:sp>
        <p:nvSpPr>
          <p:cNvPr id="40" name="Shape 205"/>
          <p:cNvSpPr/>
          <p:nvPr/>
        </p:nvSpPr>
        <p:spPr>
          <a:xfrm>
            <a:off x="3391469" y="2880648"/>
            <a:ext cx="739459" cy="255773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600" b="1" dirty="0">
                <a:latin typeface="Calibri"/>
                <a:ea typeface="Arial"/>
                <a:cs typeface="Calibri"/>
                <a:sym typeface="Arial"/>
              </a:rPr>
              <a:t>Page B</a:t>
            </a:r>
          </a:p>
        </p:txBody>
      </p:sp>
      <p:sp>
        <p:nvSpPr>
          <p:cNvPr id="42" name="Shape 205"/>
          <p:cNvSpPr/>
          <p:nvPr/>
        </p:nvSpPr>
        <p:spPr>
          <a:xfrm>
            <a:off x="4139244" y="2880648"/>
            <a:ext cx="209700" cy="2565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800" b="1" dirty="0">
                <a:latin typeface="Calibri"/>
                <a:ea typeface="Arial"/>
                <a:cs typeface="Calibri"/>
                <a:sym typeface="Arial"/>
              </a:rPr>
              <a:t>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96129" y="2369918"/>
            <a:ext cx="957474" cy="2287142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815327" cy="487362"/>
          </a:xfrm>
        </p:spPr>
        <p:txBody>
          <a:bodyPr/>
          <a:lstStyle/>
          <a:p>
            <a:r>
              <a:rPr lang="en-US" sz="2500" dirty="0"/>
              <a:t>Reduce Bandwidth Costs: ETR Implementation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5765967"/>
            <a:ext cx="9144000" cy="4616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128-entry table (512B) is sufficient to implement ETR </a:t>
            </a:r>
            <a:endParaRPr lang="en-US" b="1" i="1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960524" y="2945421"/>
            <a:ext cx="351095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76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/>
      <p:bldP spid="18" grpId="0" animBg="1"/>
      <p:bldP spid="19" grpId="0" animBg="1"/>
      <p:bldP spid="20" grpId="0"/>
      <p:bldP spid="34" grpId="0"/>
      <p:bldP spid="35" grpId="0"/>
      <p:bldP spid="36" grpId="0" animBg="1"/>
      <p:bldP spid="37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9067038" cy="487362"/>
          </a:xfrm>
        </p:spPr>
        <p:txBody>
          <a:bodyPr/>
          <a:lstStyle/>
          <a:p>
            <a:r>
              <a:rPr lang="en-US" sz="2500" dirty="0"/>
              <a:t>Reduce Bandwidth Costs: ETR </a:t>
            </a:r>
            <a:r>
              <a:rPr lang="en-US" sz="2500" dirty="0" err="1"/>
              <a:t>REPLacement</a:t>
            </a:r>
            <a:r>
              <a:rPr lang="en-US" sz="2500" dirty="0"/>
              <a:t> 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8" y="1654048"/>
            <a:ext cx="7281164" cy="3630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773" y="1518150"/>
            <a:ext cx="8942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sym typeface="Wingdings"/>
              </a:rPr>
              <a:t>RRIP-AOB </a:t>
            </a:r>
            <a:r>
              <a:rPr lang="en-US" sz="2000" dirty="0">
                <a:sym typeface="Wingdings"/>
              </a:rPr>
              <a:t>[left] and </a:t>
            </a:r>
            <a:r>
              <a:rPr lang="en-US" sz="2000" i="1" dirty="0">
                <a:sym typeface="Wingdings"/>
              </a:rPr>
              <a:t>ETR on RRIP-AOB</a:t>
            </a:r>
            <a:r>
              <a:rPr lang="en-US" sz="2000" dirty="0">
                <a:sym typeface="Wingdings"/>
              </a:rPr>
              <a:t> [right], normalized to Always-Install</a:t>
            </a:r>
          </a:p>
        </p:txBody>
      </p:sp>
      <p:sp>
        <p:nvSpPr>
          <p:cNvPr id="8" name="Right Arrow 7"/>
          <p:cNvSpPr/>
          <p:nvPr/>
        </p:nvSpPr>
        <p:spPr>
          <a:xfrm rot="4751302">
            <a:off x="7433005" y="3490283"/>
            <a:ext cx="576072" cy="64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hape 207"/>
          <p:cNvSpPr/>
          <p:nvPr/>
        </p:nvSpPr>
        <p:spPr>
          <a:xfrm>
            <a:off x="7708727" y="3345367"/>
            <a:ext cx="1435273" cy="46584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-70% </a:t>
            </a:r>
          </a:p>
          <a:p>
            <a:pPr algn="ctr"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Update BW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65967"/>
            <a:ext cx="9144000" cy="4616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ETR-RRIP reduces 70% of the state-update cost</a:t>
            </a:r>
            <a:endParaRPr lang="en-US" b="1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4BC28F-FF7F-48C6-8FB6-7773EC04B46E}"/>
              </a:ext>
            </a:extLst>
          </p:cNvPr>
          <p:cNvGrpSpPr/>
          <p:nvPr/>
        </p:nvGrpSpPr>
        <p:grpSpPr>
          <a:xfrm>
            <a:off x="2638096" y="2625311"/>
            <a:ext cx="315311" cy="237744"/>
            <a:chOff x="2827282" y="2806021"/>
            <a:chExt cx="315311" cy="228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609A2E-7C93-4CDC-AF28-040BE964803B}"/>
                </a:ext>
              </a:extLst>
            </p:cNvPr>
            <p:cNvSpPr/>
            <p:nvPr/>
          </p:nvSpPr>
          <p:spPr>
            <a:xfrm>
              <a:off x="2827282" y="2806021"/>
              <a:ext cx="31531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1C6FFD-F11A-4A32-9B16-02A29220C855}"/>
                </a:ext>
              </a:extLst>
            </p:cNvPr>
            <p:cNvSpPr/>
            <p:nvPr/>
          </p:nvSpPr>
          <p:spPr>
            <a:xfrm>
              <a:off x="2869697" y="2833972"/>
              <a:ext cx="146304" cy="146304"/>
            </a:xfrm>
            <a:prstGeom prst="rect">
              <a:avLst/>
            </a:prstGeom>
            <a:solidFill>
              <a:srgbClr val="00AA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57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2474806" y="634466"/>
            <a:ext cx="4183516" cy="103799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2329487" y="705687"/>
            <a:ext cx="4183516" cy="103799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2184167" y="776908"/>
            <a:ext cx="4183516" cy="103799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2038847" y="848129"/>
            <a:ext cx="4183516" cy="1037994"/>
          </a:xfrm>
          <a:prstGeom prst="rect">
            <a:avLst/>
          </a:prstGeom>
        </p:spPr>
      </p:pic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FD653DAE-7908-8843-90F3-04D5BE03033F}"/>
              </a:ext>
            </a:extLst>
          </p:cNvPr>
          <p:cNvSpPr/>
          <p:nvPr/>
        </p:nvSpPr>
        <p:spPr>
          <a:xfrm>
            <a:off x="803944" y="2695132"/>
            <a:ext cx="7583423" cy="326802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896351" cy="487362"/>
          </a:xfrm>
        </p:spPr>
        <p:txBody>
          <a:bodyPr/>
          <a:lstStyle/>
          <a:p>
            <a:r>
              <a:rPr lang="en-US" dirty="0"/>
              <a:t>MOORE’s LAW HITS Memory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53000" y="3740170"/>
            <a:ext cx="2831585" cy="2111993"/>
            <a:chOff x="1400891" y="1835639"/>
            <a:chExt cx="2831585" cy="2111993"/>
          </a:xfrm>
        </p:grpSpPr>
        <p:grpSp>
          <p:nvGrpSpPr>
            <p:cNvPr id="10" name="Group 9"/>
            <p:cNvGrpSpPr/>
            <p:nvPr/>
          </p:nvGrpSpPr>
          <p:grpSpPr>
            <a:xfrm>
              <a:off x="1535683" y="1973505"/>
              <a:ext cx="2696793" cy="1974127"/>
              <a:chOff x="1526674" y="1334068"/>
              <a:chExt cx="2696793" cy="1974127"/>
            </a:xfrm>
            <a:solidFill>
              <a:schemeClr val="bg1"/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1526674" y="1334068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911594" y="1334068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526674" y="2345923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911594" y="2345923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00891" y="1835639"/>
              <a:ext cx="2696793" cy="1974999"/>
              <a:chOff x="1374274" y="1180796"/>
              <a:chExt cx="2696793" cy="1974999"/>
            </a:xfrm>
            <a:solidFill>
              <a:schemeClr val="bg1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1380784" y="1180796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374274" y="2193523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759194" y="2193523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5670" y="1321662"/>
                <a:ext cx="1035365" cy="685532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710" y="2305726"/>
                <a:ext cx="1035365" cy="685532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0589" y="2305726"/>
                <a:ext cx="1035365" cy="685532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167754" y="4233957"/>
            <a:ext cx="2936812" cy="1060116"/>
            <a:chOff x="1608730" y="4576213"/>
            <a:chExt cx="2936812" cy="1060116"/>
          </a:xfrm>
        </p:grpSpPr>
        <p:grpSp>
          <p:nvGrpSpPr>
            <p:cNvPr id="3" name="Group 2"/>
            <p:cNvGrpSpPr/>
            <p:nvPr/>
          </p:nvGrpSpPr>
          <p:grpSpPr>
            <a:xfrm>
              <a:off x="3190502" y="4576213"/>
              <a:ext cx="1355040" cy="1060116"/>
              <a:chOff x="2904511" y="3589009"/>
              <a:chExt cx="1355040" cy="1060116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904511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904511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076287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076287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249351" y="3589009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249351" y="3962802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16393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3416393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580627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580627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752403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752403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925467" y="3589009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925467" y="3962802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092509" y="3592204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092509" y="3965997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2904511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076287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249351" y="4334741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16393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580627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752403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925467" y="4334741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092509" y="4337936"/>
                <a:ext cx="167042" cy="311189"/>
              </a:xfrm>
              <a:custGeom>
                <a:avLst/>
                <a:gdLst>
                  <a:gd name="connsiteX0" fmla="*/ 218358 w 256915"/>
                  <a:gd name="connsiteY0" fmla="*/ 0 h 721675"/>
                  <a:gd name="connsiteX1" fmla="*/ 262 w 256915"/>
                  <a:gd name="connsiteY1" fmla="*/ 243726 h 721675"/>
                  <a:gd name="connsiteX2" fmla="*/ 256846 w 256915"/>
                  <a:gd name="connsiteY2" fmla="*/ 487452 h 721675"/>
                  <a:gd name="connsiteX3" fmla="*/ 25921 w 256915"/>
                  <a:gd name="connsiteY3" fmla="*/ 705522 h 721675"/>
                  <a:gd name="connsiteX4" fmla="*/ 13091 w 256915"/>
                  <a:gd name="connsiteY4" fmla="*/ 705522 h 72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15" h="721675">
                    <a:moveTo>
                      <a:pt x="218358" y="0"/>
                    </a:moveTo>
                    <a:cubicBezTo>
                      <a:pt x="106102" y="81242"/>
                      <a:pt x="-6153" y="162484"/>
                      <a:pt x="262" y="243726"/>
                    </a:cubicBezTo>
                    <a:cubicBezTo>
                      <a:pt x="6677" y="324968"/>
                      <a:pt x="252569" y="410486"/>
                      <a:pt x="256846" y="487452"/>
                    </a:cubicBezTo>
                    <a:cubicBezTo>
                      <a:pt x="261123" y="564418"/>
                      <a:pt x="66547" y="669177"/>
                      <a:pt x="25921" y="705522"/>
                    </a:cubicBezTo>
                    <a:cubicBezTo>
                      <a:pt x="-14705" y="741867"/>
                      <a:pt x="13091" y="705522"/>
                      <a:pt x="13091" y="705522"/>
                    </a:cubicBezTo>
                  </a:path>
                </a:pathLst>
              </a:custGeom>
              <a:ln>
                <a:solidFill>
                  <a:srgbClr val="FF53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608730" y="4579408"/>
              <a:ext cx="1311873" cy="962272"/>
              <a:chOff x="1374274" y="1181668"/>
              <a:chExt cx="1311873" cy="962272"/>
            </a:xfrm>
            <a:solidFill>
              <a:schemeClr val="bg1"/>
            </a:solidFill>
          </p:grpSpPr>
          <p:sp>
            <p:nvSpPr>
              <p:cNvPr id="75" name="Rounded Rectangle 74"/>
              <p:cNvSpPr/>
              <p:nvPr/>
            </p:nvSpPr>
            <p:spPr>
              <a:xfrm>
                <a:off x="1374274" y="1181668"/>
                <a:ext cx="1311873" cy="96227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0589" y="1287973"/>
                <a:ext cx="1035365" cy="68553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88" name="TextBox 87"/>
          <p:cNvSpPr txBox="1"/>
          <p:nvPr/>
        </p:nvSpPr>
        <p:spPr>
          <a:xfrm>
            <a:off x="97535" y="6059514"/>
            <a:ext cx="8938059" cy="43088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Need solutions for increased memory bandwidth and capacity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31663" y="3741042"/>
            <a:ext cx="1311873" cy="962272"/>
            <a:chOff x="1374274" y="1181668"/>
            <a:chExt cx="1311873" cy="96227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1374274" y="1181668"/>
              <a:ext cx="1311873" cy="96227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589" y="1287973"/>
              <a:ext cx="1035365" cy="685532"/>
            </a:xfrm>
            <a:prstGeom prst="rect">
              <a:avLst/>
            </a:prstGeom>
            <a:grpFill/>
          </p:spPr>
        </p:pic>
      </p:grpSp>
      <p:sp>
        <p:nvSpPr>
          <p:cNvPr id="57" name="Left-Right Arrow 86">
            <a:extLst>
              <a:ext uri="{FF2B5EF4-FFF2-40B4-BE49-F238E27FC236}">
                <a16:creationId xmlns:a16="http://schemas.microsoft.com/office/drawing/2014/main" id="{98BA8A0F-F146-468A-B60B-D159C69611B1}"/>
              </a:ext>
            </a:extLst>
          </p:cNvPr>
          <p:cNvSpPr/>
          <p:nvPr/>
        </p:nvSpPr>
        <p:spPr>
          <a:xfrm rot="13910506">
            <a:off x="4213850" y="2999579"/>
            <a:ext cx="1145516" cy="50405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9" name="Left-Right Arrow 86">
            <a:extLst>
              <a:ext uri="{FF2B5EF4-FFF2-40B4-BE49-F238E27FC236}">
                <a16:creationId xmlns:a16="http://schemas.microsoft.com/office/drawing/2014/main" id="{3B98FB56-7BB6-4AB4-9BA4-C6B47979F321}"/>
              </a:ext>
            </a:extLst>
          </p:cNvPr>
          <p:cNvSpPr/>
          <p:nvPr/>
        </p:nvSpPr>
        <p:spPr>
          <a:xfrm rot="18573802">
            <a:off x="3130126" y="2986105"/>
            <a:ext cx="1076692" cy="50405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2" name="Left-Right Arrow 86">
            <a:extLst>
              <a:ext uri="{FF2B5EF4-FFF2-40B4-BE49-F238E27FC236}">
                <a16:creationId xmlns:a16="http://schemas.microsoft.com/office/drawing/2014/main" id="{7B325879-4858-4477-87F3-876A8DF86DB3}"/>
              </a:ext>
            </a:extLst>
          </p:cNvPr>
          <p:cNvSpPr/>
          <p:nvPr/>
        </p:nvSpPr>
        <p:spPr>
          <a:xfrm rot="13566665">
            <a:off x="4580871" y="3045094"/>
            <a:ext cx="1360187" cy="50405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1" name="Left-Right Arrow 86">
            <a:extLst>
              <a:ext uri="{FF2B5EF4-FFF2-40B4-BE49-F238E27FC236}">
                <a16:creationId xmlns:a16="http://schemas.microsoft.com/office/drawing/2014/main" id="{A5E6616F-A2B4-4F60-89C9-999504CE8328}"/>
              </a:ext>
            </a:extLst>
          </p:cNvPr>
          <p:cNvSpPr/>
          <p:nvPr/>
        </p:nvSpPr>
        <p:spPr>
          <a:xfrm rot="19515174">
            <a:off x="2431197" y="2990737"/>
            <a:ext cx="1393576" cy="50405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7" name="Left-Right Arrow 86"/>
          <p:cNvSpPr/>
          <p:nvPr/>
        </p:nvSpPr>
        <p:spPr>
          <a:xfrm rot="16200000">
            <a:off x="3746556" y="2972998"/>
            <a:ext cx="981516" cy="50405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3" name="Left-Right Arrow 72"/>
          <p:cNvSpPr/>
          <p:nvPr/>
        </p:nvSpPr>
        <p:spPr>
          <a:xfrm rot="16200000">
            <a:off x="3858694" y="2190412"/>
            <a:ext cx="738258" cy="223092"/>
          </a:xfrm>
          <a:prstGeom prst="left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0C27F79-C0AE-C94D-8D48-CC019E82C814}"/>
              </a:ext>
            </a:extLst>
          </p:cNvPr>
          <p:cNvSpPr/>
          <p:nvPr/>
        </p:nvSpPr>
        <p:spPr>
          <a:xfrm>
            <a:off x="3852723" y="2192957"/>
            <a:ext cx="763684" cy="2678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380996">
              <a:defRPr/>
            </a:pPr>
            <a:r>
              <a:rPr lang="en-US" sz="1600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Channel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C27F79-C0AE-C94D-8D48-CC019E82C814}"/>
              </a:ext>
            </a:extLst>
          </p:cNvPr>
          <p:cNvSpPr/>
          <p:nvPr/>
        </p:nvSpPr>
        <p:spPr>
          <a:xfrm>
            <a:off x="3253875" y="3189290"/>
            <a:ext cx="1919878" cy="229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380996">
              <a:defRPr/>
            </a:pPr>
            <a:r>
              <a:rPr lang="en-US" sz="1600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Bandwidth demand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0C27F79-C0AE-C94D-8D48-CC019E82C814}"/>
              </a:ext>
            </a:extLst>
          </p:cNvPr>
          <p:cNvSpPr/>
          <p:nvPr/>
        </p:nvSpPr>
        <p:spPr>
          <a:xfrm>
            <a:off x="7088344" y="2752493"/>
            <a:ext cx="942099" cy="30769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380996">
              <a:defRPr/>
            </a:pPr>
            <a:r>
              <a:rPr lang="en-US" sz="1600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On-Chip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1893527" y="919350"/>
            <a:ext cx="4183516" cy="1037994"/>
          </a:xfrm>
          <a:prstGeom prst="rect">
            <a:avLst/>
          </a:prstGeom>
          <a:noFill/>
        </p:spPr>
      </p:pic>
      <p:sp>
        <p:nvSpPr>
          <p:cNvPr id="97" name="Left-Right Arrow 96"/>
          <p:cNvSpPr/>
          <p:nvPr/>
        </p:nvSpPr>
        <p:spPr>
          <a:xfrm rot="19984482">
            <a:off x="6125625" y="1740786"/>
            <a:ext cx="717584" cy="122598"/>
          </a:xfrm>
          <a:prstGeom prst="left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6" name="Left-Right Arrow 85"/>
          <p:cNvSpPr/>
          <p:nvPr/>
        </p:nvSpPr>
        <p:spPr>
          <a:xfrm rot="19984482">
            <a:off x="6134511" y="1826298"/>
            <a:ext cx="390543" cy="107150"/>
          </a:xfrm>
          <a:prstGeom prst="left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0C27F79-C0AE-C94D-8D48-CC019E82C814}"/>
              </a:ext>
            </a:extLst>
          </p:cNvPr>
          <p:cNvSpPr/>
          <p:nvPr/>
        </p:nvSpPr>
        <p:spPr>
          <a:xfrm>
            <a:off x="6349156" y="1854724"/>
            <a:ext cx="1919878" cy="229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380996">
              <a:defRPr/>
            </a:pPr>
            <a:r>
              <a:rPr lang="en-US" sz="1600" kern="0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Capacity demand</a:t>
            </a:r>
          </a:p>
        </p:txBody>
      </p:sp>
    </p:spTree>
    <p:extLst>
      <p:ext uri="{BB962C8B-B14F-4D97-AF65-F5344CB8AC3E}">
        <p14:creationId xmlns:p14="http://schemas.microsoft.com/office/powerpoint/2010/main" val="7635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57" grpId="0" animBg="1"/>
      <p:bldP spid="59" grpId="0" animBg="1"/>
      <p:bldP spid="72" grpId="0" animBg="1"/>
      <p:bldP spid="71" grpId="0" animBg="1"/>
      <p:bldP spid="97" grpId="0" animBg="1"/>
      <p:bldP spid="86" grpId="0" animBg="1"/>
      <p:bldP spid="8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98438"/>
            <a:ext cx="9232046" cy="487362"/>
          </a:xfrm>
        </p:spPr>
        <p:txBody>
          <a:bodyPr/>
          <a:lstStyle/>
          <a:p>
            <a:r>
              <a:rPr lang="en-US" sz="2400" dirty="0"/>
              <a:t>RRIP-AOB and Efficient Tracking of Reuse (speedup)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213134" y="1586597"/>
          <a:ext cx="4382738" cy="29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hape 207"/>
          <p:cNvSpPr/>
          <p:nvPr/>
        </p:nvSpPr>
        <p:spPr>
          <a:xfrm rot="16200000">
            <a:off x="1521219" y="2970743"/>
            <a:ext cx="1219900" cy="2160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Speedup</a:t>
            </a:r>
          </a:p>
        </p:txBody>
      </p:sp>
      <p:sp>
        <p:nvSpPr>
          <p:cNvPr id="8" name="Shape 205"/>
          <p:cNvSpPr/>
          <p:nvPr/>
        </p:nvSpPr>
        <p:spPr>
          <a:xfrm>
            <a:off x="2967528" y="1804415"/>
            <a:ext cx="3591768" cy="2551147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7874405">
            <a:off x="3560639" y="3225810"/>
            <a:ext cx="1662227" cy="10827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hape 207"/>
          <p:cNvSpPr/>
          <p:nvPr/>
        </p:nvSpPr>
        <p:spPr>
          <a:xfrm>
            <a:off x="3547375" y="2469074"/>
            <a:ext cx="1139513" cy="512171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Bridge 90% Gap</a:t>
            </a:r>
          </a:p>
        </p:txBody>
      </p:sp>
      <p:sp>
        <p:nvSpPr>
          <p:cNvPr id="11" name="Shape 207"/>
          <p:cNvSpPr/>
          <p:nvPr/>
        </p:nvSpPr>
        <p:spPr>
          <a:xfrm rot="18900000">
            <a:off x="2189180" y="4865365"/>
            <a:ext cx="1968345" cy="25689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Bandwidth-Aware Bypass</a:t>
            </a:r>
          </a:p>
        </p:txBody>
      </p:sp>
      <p:sp>
        <p:nvSpPr>
          <p:cNvPr id="13" name="Shape 207"/>
          <p:cNvSpPr/>
          <p:nvPr/>
        </p:nvSpPr>
        <p:spPr>
          <a:xfrm rot="18900000">
            <a:off x="3072751" y="4752213"/>
            <a:ext cx="1764344" cy="307281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RRIP-AOB</a:t>
            </a:r>
            <a:endParaRPr lang="en-US" sz="2000" b="1" dirty="0">
              <a:solidFill>
                <a:schemeClr val="dk1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6" name="Shape 207"/>
          <p:cNvSpPr/>
          <p:nvPr/>
        </p:nvSpPr>
        <p:spPr>
          <a:xfrm rot="18900000">
            <a:off x="3420510" y="4956223"/>
            <a:ext cx="1946005" cy="30929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ETR on RRIP-AOB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86235"/>
            <a:ext cx="9144000" cy="769441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ETR on RRIP-AOB enables intelligent replacement at low BW and storage costs (&lt;1KB SRAM for RBT) to enable 18% speedup</a:t>
            </a:r>
            <a:endParaRPr lang="en-US" sz="2200" b="1" i="1" dirty="0"/>
          </a:p>
        </p:txBody>
      </p:sp>
      <p:sp>
        <p:nvSpPr>
          <p:cNvPr id="22" name="Shape 207"/>
          <p:cNvSpPr/>
          <p:nvPr/>
        </p:nvSpPr>
        <p:spPr>
          <a:xfrm rot="18900000">
            <a:off x="4198692" y="4785838"/>
            <a:ext cx="2020955" cy="415949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Reuse-based Bypass (idealized)</a:t>
            </a:r>
            <a:endParaRPr lang="en-US" sz="2000" b="1" dirty="0">
              <a:solidFill>
                <a:schemeClr val="dk1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B4F6A-EE8F-46AB-AFA4-7574340AF906}"/>
              </a:ext>
            </a:extLst>
          </p:cNvPr>
          <p:cNvSpPr/>
          <p:nvPr/>
        </p:nvSpPr>
        <p:spPr>
          <a:xfrm>
            <a:off x="418562" y="6565093"/>
            <a:ext cx="8358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u="sng" dirty="0">
                <a:sym typeface="Wingdings"/>
              </a:rPr>
              <a:t>*System assumes 2GB HBM-based Cache, and PCM-based main memory (~4x latency). </a:t>
            </a:r>
          </a:p>
        </p:txBody>
      </p:sp>
    </p:spTree>
    <p:extLst>
      <p:ext uri="{BB962C8B-B14F-4D97-AF65-F5344CB8AC3E}">
        <p14:creationId xmlns:p14="http://schemas.microsoft.com/office/powerpoint/2010/main" val="127331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896350" cy="4873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intelligent Replacement for DRAM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65" y="2488446"/>
            <a:ext cx="3799994" cy="15168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87" y="2488445"/>
            <a:ext cx="2545343" cy="15727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5215479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BW-efficient reuse-based bypassing enables 18% speedup with &lt;1KB SRAM (within 2% speedup of ideal w/ 8MB SRAM)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42887" y="1411492"/>
            <a:ext cx="3981872" cy="10770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/>
              <a:t>Intelligent Replacement:</a:t>
            </a:r>
          </a:p>
          <a:p>
            <a:pPr marL="0" indent="0" algn="ctr">
              <a:buFont typeface="Arial" charset="0"/>
              <a:buNone/>
            </a:pPr>
            <a:r>
              <a:rPr lang="en-US" sz="2000" b="1" dirty="0"/>
              <a:t>with RRIP Age-On-Bypass</a:t>
            </a:r>
            <a:endParaRPr lang="en-US" sz="20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053723" y="1411380"/>
            <a:ext cx="3981872" cy="10770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/>
              <a:t>Reduced State-Update Cost: with Spatial Following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49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8FA1-4FA7-471D-AABC-DDEB350E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7B38-85C8-4612-8027-40360335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D7BD2-1C0B-40A0-924E-8533D56C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3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(1/8</a:t>
            </a:r>
            <a:r>
              <a:rPr lang="en-US" baseline="30000" dirty="0"/>
              <a:t>th</a:t>
            </a:r>
            <a:r>
              <a:rPr lang="en-US" dirty="0"/>
              <a:t> Knights Landing)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" name="Picture 13" descr="cpu.png"/>
          <p:cNvPicPr>
            <a:picLocks noChangeAspect="1"/>
          </p:cNvPicPr>
          <p:nvPr/>
        </p:nvPicPr>
        <p:blipFill>
          <a:blip r:embed="rId3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7" y="1237356"/>
            <a:ext cx="1628680" cy="1628680"/>
          </a:xfrm>
          <a:prstGeom prst="rect">
            <a:avLst/>
          </a:prstGeom>
        </p:spPr>
      </p:pic>
      <p:pic>
        <p:nvPicPr>
          <p:cNvPr id="15" name="Picture 14" descr="ddr3.jp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104" y="1607318"/>
            <a:ext cx="2066773" cy="539792"/>
          </a:xfrm>
          <a:prstGeom prst="rect">
            <a:avLst/>
          </a:prstGeom>
          <a:scene3d>
            <a:camera prst="orthographicFront">
              <a:rot lat="0" lon="0" rev="8100000"/>
            </a:camera>
            <a:lightRig rig="threePt" dir="t"/>
          </a:scene3d>
        </p:spPr>
      </p:pic>
      <p:pic>
        <p:nvPicPr>
          <p:cNvPr id="16" name="Picture 15" descr="content_image_hmc_layers_w_labels.jp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25" y="1398262"/>
            <a:ext cx="1749978" cy="12521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22154" y="2533754"/>
            <a:ext cx="206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Stacked DRAM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4858" y="2535135"/>
            <a:ext cx="2521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Non-volatile Memory</a:t>
            </a:r>
          </a:p>
        </p:txBody>
      </p:sp>
      <p:sp>
        <p:nvSpPr>
          <p:cNvPr id="20" name="Rounded Rectangular Callout 19"/>
          <p:cNvSpPr/>
          <p:nvPr/>
        </p:nvSpPr>
        <p:spPr>
          <a:xfrm flipV="1">
            <a:off x="172859" y="3711217"/>
            <a:ext cx="8823407" cy="3052851"/>
          </a:xfrm>
          <a:prstGeom prst="wedgeRoundRectCallout">
            <a:avLst>
              <a:gd name="adj1" fmla="val -9723"/>
              <a:gd name="adj2" fmla="val 59872"/>
              <a:gd name="adj3" fmla="val 16667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25637" y="3959909"/>
          <a:ext cx="811388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Stacked DRAM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NVM (PCM-based)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Capacity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2GB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64GB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Bus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DDR 1.0GHz,</a:t>
                      </a:r>
                      <a:r>
                        <a:rPr lang="en-US" sz="24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dirty="0">
                          <a:latin typeface="Arial"/>
                          <a:cs typeface="Arial"/>
                        </a:rPr>
                        <a:t>128-bit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DDR 2.0GHz,</a:t>
                      </a:r>
                      <a:r>
                        <a:rPr lang="en-US" sz="2400" baseline="0" dirty="0">
                          <a:latin typeface="Arial"/>
                          <a:cs typeface="Arial"/>
                        </a:rPr>
                        <a:t> 64-bit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Channels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4 channels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1 channel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Bandwidth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/>
                          <a:cs typeface="Arial"/>
                        </a:rPr>
                        <a:t>64 </a:t>
                      </a:r>
                      <a:r>
                        <a:rPr lang="en-US" sz="2400" baseline="0" dirty="0" err="1">
                          <a:latin typeface="Arial"/>
                          <a:cs typeface="Arial"/>
                        </a:rPr>
                        <a:t>GBps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16 </a:t>
                      </a:r>
                      <a:r>
                        <a:rPr lang="en-US" sz="2400" dirty="0" err="1">
                          <a:latin typeface="Arial"/>
                          <a:cs typeface="Arial"/>
                        </a:rPr>
                        <a:t>GBps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Latency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13~30 ns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cs typeface="Arial"/>
                        </a:rPr>
                        <a:t>13~143 ns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39787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A1F8A7-CB9D-4AB9-8D72-92D167EDFE26}"/>
              </a:ext>
            </a:extLst>
          </p:cNvPr>
          <p:cNvSpPr txBox="1"/>
          <p:nvPr/>
        </p:nvSpPr>
        <p:spPr>
          <a:xfrm>
            <a:off x="486901" y="2533754"/>
            <a:ext cx="173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CPU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(8 cores)</a:t>
            </a:r>
          </a:p>
        </p:txBody>
      </p:sp>
    </p:spTree>
    <p:extLst>
      <p:ext uri="{BB962C8B-B14F-4D97-AF65-F5344CB8AC3E}">
        <p14:creationId xmlns:p14="http://schemas.microsoft.com/office/powerpoint/2010/main" val="164778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Memory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content_image_hmc_layers_w_lab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9" y="1170000"/>
            <a:ext cx="2193790" cy="1569695"/>
          </a:xfrm>
          <a:prstGeom prst="rect">
            <a:avLst/>
          </a:prstGeom>
        </p:spPr>
      </p:pic>
      <p:pic>
        <p:nvPicPr>
          <p:cNvPr id="7" name="Picture 4" descr="mage result for optane dc persisten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4165" r="29028" b="13944"/>
          <a:stretch/>
        </p:blipFill>
        <p:spPr bwMode="auto">
          <a:xfrm>
            <a:off x="7139141" y="1024629"/>
            <a:ext cx="1723345" cy="17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>
          <a:xfrm>
            <a:off x="3023984" y="1681338"/>
            <a:ext cx="3628044" cy="9001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48319" y="3394583"/>
            <a:ext cx="446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Memory Bandwidth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9038" y="3613665"/>
            <a:ext cx="91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high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527" y="3505099"/>
            <a:ext cx="83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82629" y="3950158"/>
            <a:ext cx="459638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0130" y="4675158"/>
            <a:ext cx="446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Memory Capacity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0283" y="4851880"/>
            <a:ext cx="96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small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8958" y="4851880"/>
            <a:ext cx="90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large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69490" y="5242849"/>
            <a:ext cx="459638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420" y="2739695"/>
            <a:ext cx="16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3D-DRAM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9128" y="2581511"/>
            <a:ext cx="16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2522" y="2797985"/>
            <a:ext cx="265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3D-XPoint(NVM)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35" y="6059514"/>
            <a:ext cx="8938059" cy="41549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Emerging memory technologies offer bandwidth/capacity tradeoffs</a:t>
            </a:r>
          </a:p>
        </p:txBody>
      </p:sp>
    </p:spTree>
    <p:extLst>
      <p:ext uri="{BB962C8B-B14F-4D97-AF65-F5344CB8AC3E}">
        <p14:creationId xmlns:p14="http://schemas.microsoft.com/office/powerpoint/2010/main" val="2488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92823" y="3407650"/>
            <a:ext cx="3451412" cy="2300158"/>
            <a:chOff x="4963131" y="4111616"/>
            <a:chExt cx="3451412" cy="2300158"/>
          </a:xfrm>
        </p:grpSpPr>
        <p:sp>
          <p:nvSpPr>
            <p:cNvPr id="27" name="Rounded Rectangle 26"/>
            <p:cNvSpPr/>
            <p:nvPr/>
          </p:nvSpPr>
          <p:spPr>
            <a:xfrm>
              <a:off x="4963131" y="4111616"/>
              <a:ext cx="3451412" cy="1831298"/>
            </a:xfrm>
            <a:prstGeom prst="roundRect">
              <a:avLst/>
            </a:prstGeom>
            <a:solidFill>
              <a:srgbClr val="6E9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73339" y="6011664"/>
              <a:ext cx="2151851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OS-visible Space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241771" y="3482355"/>
            <a:ext cx="3177548" cy="1667629"/>
          </a:xfrm>
          <a:prstGeom prst="roundRect">
            <a:avLst/>
          </a:prstGeom>
          <a:solidFill>
            <a:srgbClr val="FF304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System Memory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(DRAM / 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NVM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as a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6576" y="2463199"/>
            <a:ext cx="2730876" cy="1679724"/>
          </a:xfrm>
          <a:prstGeom prst="roundRect">
            <a:avLst/>
          </a:prstGeom>
          <a:solidFill>
            <a:srgbClr val="54E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DRAM-Cache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/ DRAM) 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277390" y="3012458"/>
            <a:ext cx="38501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Memory Hierarchy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0785" y="1241503"/>
            <a:ext cx="70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fast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40156" y="4739760"/>
            <a:ext cx="83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slow</a:t>
            </a:r>
          </a:p>
        </p:txBody>
      </p:sp>
      <p:cxnSp>
        <p:nvCxnSpPr>
          <p:cNvPr id="24" name="Straight Arrow Connector 23"/>
          <p:cNvCxnSpPr>
            <a:stCxn id="21" idx="2"/>
            <a:endCxn id="61" idx="0"/>
          </p:cNvCxnSpPr>
          <p:nvPr/>
        </p:nvCxnSpPr>
        <p:spPr>
          <a:xfrm flipH="1">
            <a:off x="7459036" y="1703168"/>
            <a:ext cx="14508" cy="3036592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516933" y="1237780"/>
            <a:ext cx="900484" cy="508368"/>
          </a:xfrm>
          <a:prstGeom prst="roundRect">
            <a:avLst/>
          </a:prstGeom>
          <a:solidFill>
            <a:srgbClr val="F55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CPU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29900" y="1797022"/>
            <a:ext cx="754325" cy="364604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L1$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483861" y="2222233"/>
            <a:ext cx="1039050" cy="376317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L2$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58064" y="2667451"/>
            <a:ext cx="2885136" cy="435817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L3$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134041" y="1239069"/>
            <a:ext cx="900484" cy="508368"/>
          </a:xfrm>
          <a:prstGeom prst="roundRect">
            <a:avLst/>
          </a:prstGeom>
          <a:solidFill>
            <a:srgbClr val="F55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CPU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504098" y="1987035"/>
            <a:ext cx="597992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073868" y="2233514"/>
            <a:ext cx="1039050" cy="376317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L2$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00557" y="1808293"/>
            <a:ext cx="754325" cy="364604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L1$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42" y="5738532"/>
            <a:ext cx="9035594" cy="83099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Using DRAM as a DRAM-cache, can improve memory bandwidth and capacity (and avoid OS/software change)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05580" y="2823883"/>
            <a:ext cx="477779" cy="3884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05580" y="3212353"/>
            <a:ext cx="477779" cy="4183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A65803-14F0-47CB-9CCB-A243F7B72C52}"/>
              </a:ext>
            </a:extLst>
          </p:cNvPr>
          <p:cNvSpPr/>
          <p:nvPr/>
        </p:nvSpPr>
        <p:spPr>
          <a:xfrm>
            <a:off x="14370" y="4109730"/>
            <a:ext cx="3078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MCDRAM from Intel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Optane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DC from Intel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HBCC from AMD</a:t>
            </a:r>
          </a:p>
        </p:txBody>
      </p:sp>
    </p:spTree>
    <p:extLst>
      <p:ext uri="{BB962C8B-B14F-4D97-AF65-F5344CB8AC3E}">
        <p14:creationId xmlns:p14="http://schemas.microsoft.com/office/powerpoint/2010/main" val="4624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421" y="1424465"/>
            <a:ext cx="867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Organize at </a:t>
            </a:r>
            <a:r>
              <a:rPr lang="en-US" sz="2400" i="1" dirty="0">
                <a:latin typeface="Arial"/>
                <a:cs typeface="Arial"/>
              </a:rPr>
              <a:t>line granularity </a:t>
            </a:r>
            <a:r>
              <a:rPr lang="en-US" sz="2400" dirty="0">
                <a:latin typeface="Arial"/>
                <a:cs typeface="Arial"/>
              </a:rPr>
              <a:t>(64B) for </a:t>
            </a:r>
            <a:r>
              <a:rPr lang="en-US" dirty="0">
                <a:latin typeface="Arial"/>
                <a:cs typeface="Arial"/>
              </a:rPr>
              <a:t>high cache utilization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Gigascale</a:t>
            </a:r>
            <a:r>
              <a:rPr lang="en-US" dirty="0">
                <a:latin typeface="Arial"/>
                <a:cs typeface="Arial"/>
              </a:rPr>
              <a:t> cache needs </a:t>
            </a:r>
            <a:r>
              <a:rPr lang="en-US" i="1" dirty="0">
                <a:latin typeface="Arial"/>
                <a:cs typeface="Arial"/>
              </a:rPr>
              <a:t>large tag-store </a:t>
            </a:r>
            <a:r>
              <a:rPr lang="en-US" dirty="0">
                <a:latin typeface="Arial"/>
                <a:cs typeface="Arial"/>
              </a:rPr>
              <a:t>(tens of MBs)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63228" y="2755393"/>
            <a:ext cx="4451844" cy="2121408"/>
          </a:xfrm>
          <a:prstGeom prst="roundRect">
            <a:avLst/>
          </a:prstGeom>
          <a:solidFill>
            <a:srgbClr val="54E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787945" cy="487362"/>
          </a:xfrm>
        </p:spPr>
        <p:txBody>
          <a:bodyPr/>
          <a:lstStyle/>
          <a:p>
            <a:r>
              <a:rPr lang="en-US" dirty="0"/>
              <a:t>ARCHITECTING LARGE DRAM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86913" y="2873935"/>
            <a:ext cx="4275280" cy="1552118"/>
          </a:xfrm>
          <a:prstGeom prst="roundRect">
            <a:avLst/>
          </a:prstGeom>
          <a:solidFill>
            <a:srgbClr val="E6B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2GB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31081" y="2873935"/>
            <a:ext cx="1182623" cy="1552118"/>
          </a:xfrm>
          <a:prstGeom prst="roundRect">
            <a:avLst/>
          </a:prstGeom>
          <a:solidFill>
            <a:srgbClr val="336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64 MB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Tags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8984" y="4426053"/>
            <a:ext cx="1006814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Tags?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837" y="4871343"/>
            <a:ext cx="287110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Too large for SRAM</a:t>
            </a:r>
          </a:p>
        </p:txBody>
      </p:sp>
    </p:spTree>
    <p:extLst>
      <p:ext uri="{BB962C8B-B14F-4D97-AF65-F5344CB8AC3E}">
        <p14:creationId xmlns:p14="http://schemas.microsoft.com/office/powerpoint/2010/main" val="27986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421" y="1424465"/>
            <a:ext cx="86720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Organize at </a:t>
            </a:r>
            <a:r>
              <a:rPr lang="en-US" sz="2400" i="1" dirty="0">
                <a:latin typeface="Arial"/>
                <a:cs typeface="Arial"/>
              </a:rPr>
              <a:t>line granularity </a:t>
            </a:r>
            <a:r>
              <a:rPr lang="en-US" sz="2400" dirty="0">
                <a:latin typeface="Arial"/>
                <a:cs typeface="Arial"/>
              </a:rPr>
              <a:t>(64B) for </a:t>
            </a:r>
            <a:r>
              <a:rPr lang="en-US" dirty="0">
                <a:latin typeface="Arial"/>
                <a:cs typeface="Arial"/>
              </a:rPr>
              <a:t>high cache utilization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cs typeface="Arial"/>
              </a:rPr>
              <a:t>Gigascale</a:t>
            </a:r>
            <a:r>
              <a:rPr lang="en-US" sz="2400" dirty="0">
                <a:latin typeface="Arial"/>
                <a:cs typeface="Arial"/>
              </a:rPr>
              <a:t> cache needs </a:t>
            </a:r>
            <a:r>
              <a:rPr lang="en-US" sz="2400" i="1" dirty="0">
                <a:latin typeface="Arial"/>
                <a:cs typeface="Arial"/>
              </a:rPr>
              <a:t>large tag-store </a:t>
            </a:r>
            <a:r>
              <a:rPr lang="en-US" sz="2400" dirty="0">
                <a:latin typeface="Arial"/>
                <a:cs typeface="Arial"/>
              </a:rPr>
              <a:t>(tens of MBs) 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Practical designs must store </a:t>
            </a:r>
            <a:r>
              <a:rPr lang="en-US" b="1" dirty="0">
                <a:latin typeface="Arial"/>
                <a:cs typeface="Arial"/>
              </a:rPr>
              <a:t>Tags in DRAM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26908" y="2755393"/>
            <a:ext cx="4451844" cy="2121408"/>
          </a:xfrm>
          <a:prstGeom prst="roundRect">
            <a:avLst/>
          </a:prstGeom>
          <a:solidFill>
            <a:srgbClr val="54E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3D-DRAM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787945" cy="487362"/>
          </a:xfrm>
        </p:spPr>
        <p:txBody>
          <a:bodyPr/>
          <a:lstStyle/>
          <a:p>
            <a:r>
              <a:rPr lang="en-US" dirty="0"/>
              <a:t>ARCHITECTING LARGE DRAM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1" y="6056415"/>
            <a:ext cx="9017000" cy="46166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How to a</a:t>
            </a:r>
            <a:r>
              <a:rPr lang="en-US" sz="2400" b="1" dirty="0">
                <a:latin typeface="Arial"/>
                <a:cs typeface="Arial"/>
              </a:rPr>
              <a:t>rchitect tag-store for low-latency tag access?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2873935"/>
            <a:ext cx="3068272" cy="1552118"/>
          </a:xfrm>
          <a:prstGeom prst="roundRect">
            <a:avLst/>
          </a:prstGeom>
          <a:solidFill>
            <a:srgbClr val="E6B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2GB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00943" y="2873935"/>
            <a:ext cx="1182623" cy="1552118"/>
          </a:xfrm>
          <a:prstGeom prst="roundRect">
            <a:avLst/>
          </a:prstGeom>
          <a:solidFill>
            <a:srgbClr val="336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64 MB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Tags</a:t>
            </a:r>
          </a:p>
        </p:txBody>
      </p:sp>
    </p:spTree>
    <p:extLst>
      <p:ext uri="{BB962C8B-B14F-4D97-AF65-F5344CB8AC3E}">
        <p14:creationId xmlns:p14="http://schemas.microsoft.com/office/powerpoint/2010/main" val="1648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787946" cy="487362"/>
          </a:xfrm>
        </p:spPr>
        <p:txBody>
          <a:bodyPr/>
          <a:lstStyle/>
          <a:p>
            <a:r>
              <a:rPr lang="en-US" dirty="0"/>
              <a:t>Background: DRAM Cache Organization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5" y="5220075"/>
            <a:ext cx="9112251" cy="110799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Base DRAM Cache is </a:t>
            </a:r>
            <a:r>
              <a:rPr lang="en-US" sz="2200" b="1" i="1" dirty="0">
                <a:latin typeface="Arial"/>
                <a:cs typeface="Arial"/>
              </a:rPr>
              <a:t>64B line-size</a:t>
            </a:r>
            <a:r>
              <a:rPr lang="en-US" sz="2200" b="1" dirty="0">
                <a:latin typeface="Arial"/>
                <a:cs typeface="Arial"/>
              </a:rPr>
              <a:t>, store </a:t>
            </a:r>
            <a:r>
              <a:rPr lang="en-US" sz="2200" b="1" i="1" dirty="0">
                <a:latin typeface="Arial"/>
                <a:cs typeface="Arial"/>
              </a:rPr>
              <a:t>Tag-With-Data</a:t>
            </a:r>
            <a:r>
              <a:rPr lang="en-US" sz="2200" b="1" dirty="0">
                <a:latin typeface="Arial"/>
                <a:cs typeface="Arial"/>
              </a:rPr>
              <a:t>, and are </a:t>
            </a:r>
            <a:r>
              <a:rPr lang="en-US" sz="2200" b="1" i="1" dirty="0">
                <a:latin typeface="Arial"/>
                <a:cs typeface="Arial"/>
              </a:rPr>
              <a:t>direct-mapped</a:t>
            </a:r>
            <a:r>
              <a:rPr lang="en-US" sz="2200" b="1" dirty="0">
                <a:latin typeface="Arial"/>
                <a:cs typeface="Arial"/>
              </a:rPr>
              <a:t>, to optimize for hit-latency. Can have low hit-rate. Can replacement policies help?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5" y="1804903"/>
            <a:ext cx="1344175" cy="17477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50127" y="1760614"/>
            <a:ext cx="109728" cy="38404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9855" y="1760614"/>
            <a:ext cx="877824" cy="384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1491490" y="1958506"/>
            <a:ext cx="757824" cy="66708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Up Arrow 36"/>
          <p:cNvSpPr/>
          <p:nvPr/>
        </p:nvSpPr>
        <p:spPr>
          <a:xfrm>
            <a:off x="2841226" y="2389336"/>
            <a:ext cx="192026" cy="384050"/>
          </a:xfrm>
          <a:prstGeom prst="upArrow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74864" y="1088387"/>
            <a:ext cx="716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Tag-With-Data (e.g., </a:t>
            </a:r>
            <a:r>
              <a:rPr lang="en-US" sz="2400" dirty="0">
                <a:latin typeface="Arial"/>
                <a:cs typeface="Arial"/>
              </a:rPr>
              <a:t>Alloy Cache)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1" name="Left Brace 40"/>
          <p:cNvSpPr/>
          <p:nvPr/>
        </p:nvSpPr>
        <p:spPr>
          <a:xfrm rot="5400000" flipH="1">
            <a:off x="2882161" y="1757800"/>
            <a:ext cx="123485" cy="98755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03498" y="2548292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Single </a:t>
            </a:r>
            <a:r>
              <a:rPr lang="en-US" sz="2000" dirty="0" err="1">
                <a:latin typeface="Arial"/>
                <a:cs typeface="Arial"/>
              </a:rPr>
              <a:t>Tag+Data</a:t>
            </a:r>
            <a:r>
              <a:rPr lang="en-US" sz="2000" dirty="0">
                <a:latin typeface="Arial"/>
                <a:cs typeface="Arial"/>
              </a:rPr>
              <a:t> Lookup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(1x hit latency)</a:t>
            </a:r>
            <a:r>
              <a:rPr lang="en-US" sz="2000" dirty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but direct-mapped and needs lookup on miss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761" y="6565093"/>
            <a:ext cx="781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u="sng" dirty="0">
                <a:sym typeface="Wingdings"/>
              </a:rPr>
              <a:t>This Tag-With-Data approach is used in Intel Knights Landing Product (MCDRAM)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98174" y="1749775"/>
            <a:ext cx="109728" cy="38404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07902" y="1749775"/>
            <a:ext cx="877824" cy="384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46221" y="1749775"/>
            <a:ext cx="109728" cy="38404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55949" y="1749775"/>
            <a:ext cx="877824" cy="384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94268" y="1749773"/>
            <a:ext cx="109728" cy="38404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03996" y="1749773"/>
            <a:ext cx="877824" cy="384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5411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9455150" cy="487362"/>
          </a:xfrm>
        </p:spPr>
        <p:txBody>
          <a:bodyPr/>
          <a:lstStyle/>
          <a:p>
            <a:r>
              <a:rPr lang="en-US" sz="2600" dirty="0"/>
              <a:t>Background: DRAM Cache </a:t>
            </a:r>
            <a:r>
              <a:rPr lang="en-US" sz="2600" dirty="0" err="1"/>
              <a:t>repl</a:t>
            </a:r>
            <a:r>
              <a:rPr lang="en-US" sz="2600" dirty="0"/>
              <a:t> is stateless</a:t>
            </a:r>
          </a:p>
        </p:txBody>
      </p:sp>
      <p:sp>
        <p:nvSpPr>
          <p:cNvPr id="18" name="Oval 17"/>
          <p:cNvSpPr/>
          <p:nvPr/>
        </p:nvSpPr>
        <p:spPr>
          <a:xfrm>
            <a:off x="630899" y="4399103"/>
            <a:ext cx="1295400" cy="9715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Install</a:t>
            </a:r>
          </a:p>
        </p:txBody>
      </p:sp>
      <p:sp>
        <p:nvSpPr>
          <p:cNvPr id="19" name="Oval 18"/>
          <p:cNvSpPr/>
          <p:nvPr/>
        </p:nvSpPr>
        <p:spPr>
          <a:xfrm>
            <a:off x="2764499" y="4399103"/>
            <a:ext cx="1295400" cy="9715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Bypass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722" y="2918823"/>
            <a:ext cx="1507869" cy="1480281"/>
            <a:chOff x="524722" y="2918823"/>
            <a:chExt cx="1507869" cy="1480281"/>
          </a:xfrm>
        </p:grpSpPr>
        <p:sp>
          <p:nvSpPr>
            <p:cNvPr id="20" name="TextBox 19"/>
            <p:cNvSpPr txBox="1"/>
            <p:nvPr/>
          </p:nvSpPr>
          <p:spPr>
            <a:xfrm>
              <a:off x="524722" y="3235670"/>
              <a:ext cx="1507869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Always-Install</a:t>
              </a:r>
              <a:endParaRPr lang="en-US" sz="1500" b="1" i="1" dirty="0"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288124" y="3541854"/>
              <a:ext cx="0" cy="857250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4308" y="3653491"/>
              <a:ext cx="684245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100%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5275" y="2918823"/>
              <a:ext cx="605699" cy="35943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dirty="0">
                  <a:latin typeface="Comic Sans MS" panose="030F0702030302020204" pitchFamily="66" charset="0"/>
                </a:rPr>
                <a:t>LRU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37969" y="1705682"/>
            <a:ext cx="2236238" cy="1138642"/>
            <a:chOff x="1237969" y="1705682"/>
            <a:chExt cx="2236238" cy="1138642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1237969" y="2327759"/>
              <a:ext cx="836981" cy="510980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637226" y="2333344"/>
              <a:ext cx="836981" cy="510980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797893" y="1705682"/>
              <a:ext cx="1157132" cy="35943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dirty="0">
                  <a:latin typeface="Comic Sans MS" panose="030F0702030302020204" pitchFamily="66" charset="0"/>
                </a:rPr>
                <a:t>DIP/BAB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7477" y="2034468"/>
              <a:ext cx="967465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Set-Duel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73765" y="2918823"/>
            <a:ext cx="2634533" cy="1480280"/>
            <a:chOff x="1573765" y="2918823"/>
            <a:chExt cx="2634533" cy="1480280"/>
          </a:xfrm>
        </p:grpSpPr>
        <p:sp>
          <p:nvSpPr>
            <p:cNvPr id="23" name="TextBox 22"/>
            <p:cNvSpPr txBox="1"/>
            <p:nvPr/>
          </p:nvSpPr>
          <p:spPr>
            <a:xfrm>
              <a:off x="2613867" y="3235670"/>
              <a:ext cx="1594431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Bimodal Install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428108" y="3521747"/>
              <a:ext cx="0" cy="857250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573765" y="3541854"/>
              <a:ext cx="1725020" cy="857249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51353" y="3687020"/>
              <a:ext cx="567227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10%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9305" y="2918823"/>
              <a:ext cx="557609" cy="35943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dirty="0">
                  <a:latin typeface="Comic Sans MS" panose="030F0702030302020204" pitchFamily="66" charset="0"/>
                </a:rPr>
                <a:t>BIP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45107" y="3847710"/>
              <a:ext cx="567227" cy="359434"/>
            </a:xfrm>
            <a:prstGeom prst="rect">
              <a:avLst/>
            </a:prstGeom>
            <a:noFill/>
          </p:spPr>
          <p:txBody>
            <a:bodyPr wrap="none" lIns="81639" tIns="40819" rIns="81639" bIns="40819" rtlCol="0">
              <a:spAutoFit/>
            </a:bodyPr>
            <a:lstStyle/>
            <a:p>
              <a:pPr algn="ctr"/>
              <a:r>
                <a:rPr lang="en-US" sz="1800" b="1" i="1" dirty="0">
                  <a:latin typeface="+mn-lt"/>
                </a:rPr>
                <a:t>90%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208298" y="1700445"/>
            <a:ext cx="49357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/>
              <a:t>Recency</a:t>
            </a:r>
            <a:r>
              <a:rPr lang="en-US" b="1" dirty="0"/>
              <a:t>-Based Replacement</a:t>
            </a:r>
            <a:r>
              <a:rPr lang="en-US" dirty="0"/>
              <a:t>:</a:t>
            </a:r>
          </a:p>
          <a:p>
            <a:pPr lvl="0"/>
            <a:r>
              <a:rPr lang="en-US" sz="2000" dirty="0"/>
              <a:t>    </a:t>
            </a:r>
            <a:r>
              <a:rPr lang="en-US" sz="2000" i="1" dirty="0"/>
              <a:t>LRU</a:t>
            </a:r>
            <a:r>
              <a:rPr lang="en-US" sz="2000" dirty="0"/>
              <a:t> is Always-Install</a:t>
            </a:r>
            <a:endParaRPr lang="en-US" sz="2000" b="1" dirty="0">
              <a:sym typeface="Wingdings"/>
            </a:endParaRPr>
          </a:p>
          <a:p>
            <a:pPr lvl="0"/>
            <a:endParaRPr lang="en-US" b="1" dirty="0">
              <a:sym typeface="Wingdings"/>
            </a:endParaRPr>
          </a:p>
          <a:p>
            <a:pPr lvl="0"/>
            <a:r>
              <a:rPr lang="en-US" b="1" dirty="0">
                <a:sym typeface="Wingdings"/>
              </a:rPr>
              <a:t>Probabilistic Replacement</a:t>
            </a:r>
            <a:r>
              <a:rPr lang="en-US" dirty="0">
                <a:sym typeface="Wingdings"/>
              </a:rPr>
              <a:t>: </a:t>
            </a:r>
          </a:p>
          <a:p>
            <a:pPr lvl="0"/>
            <a:r>
              <a:rPr lang="en-US" dirty="0">
                <a:sym typeface="Wingdings"/>
              </a:rPr>
              <a:t>    </a:t>
            </a:r>
            <a:r>
              <a:rPr lang="en-US" sz="2000" i="1" dirty="0">
                <a:sym typeface="Wingdings"/>
              </a:rPr>
              <a:t>BIP</a:t>
            </a:r>
            <a:r>
              <a:rPr lang="en-US" sz="2000" dirty="0">
                <a:sym typeface="Wingdings"/>
              </a:rPr>
              <a:t> is 90%-bypass, protect working set</a:t>
            </a:r>
            <a:endParaRPr lang="en-US" dirty="0">
              <a:sym typeface="Wingdings"/>
            </a:endParaRPr>
          </a:p>
          <a:p>
            <a:pPr lvl="0"/>
            <a:endParaRPr lang="en-US" dirty="0">
              <a:sym typeface="Wingdings"/>
            </a:endParaRPr>
          </a:p>
          <a:p>
            <a:r>
              <a:rPr lang="en-US" b="1" dirty="0">
                <a:sym typeface="Wingdings"/>
              </a:rPr>
              <a:t>Dueling Based Replacement</a:t>
            </a:r>
            <a:r>
              <a:rPr lang="en-US" dirty="0">
                <a:sym typeface="Wingdings"/>
              </a:rPr>
              <a:t>: </a:t>
            </a:r>
            <a:endParaRPr lang="en-US" i="1" dirty="0">
              <a:sym typeface="Wingdings"/>
            </a:endParaRPr>
          </a:p>
          <a:p>
            <a:pPr lvl="0"/>
            <a:r>
              <a:rPr lang="en-US" sz="2000" i="1" dirty="0">
                <a:sym typeface="Wingdings"/>
              </a:rPr>
              <a:t>    DIP/BAB </a:t>
            </a:r>
            <a:r>
              <a:rPr lang="en-US" sz="2000" dirty="0">
                <a:sym typeface="Wingdings"/>
              </a:rPr>
              <a:t>chooses best policy </a:t>
            </a:r>
          </a:p>
          <a:p>
            <a:pPr lvl="0"/>
            <a:r>
              <a:rPr lang="en-US" dirty="0">
                <a:sym typeface="Wingdings"/>
              </a:rPr>
              <a:t> </a:t>
            </a:r>
            <a:endParaRPr lang="en-US" b="1" dirty="0">
              <a:sym typeface="Wingding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7969" y="5795076"/>
            <a:ext cx="699734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Stateless global </a:t>
            </a:r>
            <a:r>
              <a:rPr lang="en-US" b="1"/>
              <a:t>bypass policies can </a:t>
            </a:r>
            <a:r>
              <a:rPr lang="en-US" b="1" dirty="0"/>
              <a:t>improve hit-rate and save install bandwidth. 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1995" y="6632222"/>
            <a:ext cx="2133600" cy="242215"/>
          </a:xfrm>
        </p:spPr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2213134" y="1586597"/>
          <a:ext cx="4382738" cy="29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Stateless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A6C0-E8D2-8D44-A834-246A4BF6B0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" name="Shape 207"/>
          <p:cNvSpPr/>
          <p:nvPr/>
        </p:nvSpPr>
        <p:spPr>
          <a:xfrm rot="16200000">
            <a:off x="1521219" y="2970743"/>
            <a:ext cx="1219900" cy="216077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Speedup*</a:t>
            </a:r>
          </a:p>
        </p:txBody>
      </p:sp>
      <p:sp>
        <p:nvSpPr>
          <p:cNvPr id="17" name="Shape 205"/>
          <p:cNvSpPr/>
          <p:nvPr/>
        </p:nvSpPr>
        <p:spPr>
          <a:xfrm>
            <a:off x="2967528" y="1804415"/>
            <a:ext cx="3591768" cy="2551147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endParaRPr lang="en-US" sz="1500" b="1" dirty="0"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03656"/>
            <a:ext cx="9144000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DRAM Cache bypass can improve performance</a:t>
            </a:r>
            <a:r>
              <a:rPr lang="en-US" b="1"/>
              <a:t>. </a:t>
            </a:r>
            <a:r>
              <a:rPr lang="en-US" b="1" dirty="0"/>
              <a:t>But, global policies are too coarse grain to provide significant benefits</a:t>
            </a:r>
          </a:p>
        </p:txBody>
      </p:sp>
      <p:sp>
        <p:nvSpPr>
          <p:cNvPr id="13" name="Shape 207"/>
          <p:cNvSpPr/>
          <p:nvPr/>
        </p:nvSpPr>
        <p:spPr>
          <a:xfrm rot="18900000">
            <a:off x="2860841" y="4847000"/>
            <a:ext cx="1619120" cy="256898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Bandwidth-Aware Bypass</a:t>
            </a:r>
          </a:p>
        </p:txBody>
      </p:sp>
      <p:sp>
        <p:nvSpPr>
          <p:cNvPr id="14" name="Shape 207"/>
          <p:cNvSpPr/>
          <p:nvPr/>
        </p:nvSpPr>
        <p:spPr>
          <a:xfrm>
            <a:off x="3704989" y="3589535"/>
            <a:ext cx="920137" cy="28617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lnSpc>
                <a:spcPct val="75000"/>
              </a:lnSpc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rPr>
              <a:t>3%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8837F-4D61-4319-B4F4-EDC9A7296EE6}"/>
              </a:ext>
            </a:extLst>
          </p:cNvPr>
          <p:cNvSpPr/>
          <p:nvPr/>
        </p:nvSpPr>
        <p:spPr>
          <a:xfrm>
            <a:off x="418562" y="6565093"/>
            <a:ext cx="8358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u="sng" dirty="0">
                <a:sym typeface="Wingdings"/>
              </a:rPr>
              <a:t>*System assumes 2GB HBM-based Cache, and PCM-based main memory (~4x latency). </a:t>
            </a:r>
          </a:p>
        </p:txBody>
      </p:sp>
    </p:spTree>
    <p:extLst>
      <p:ext uri="{BB962C8B-B14F-4D97-AF65-F5344CB8AC3E}">
        <p14:creationId xmlns:p14="http://schemas.microsoft.com/office/powerpoint/2010/main" val="1714585700"/>
      </p:ext>
    </p:extLst>
  </p:cSld>
  <p:clrMapOvr>
    <a:masterClrMapping/>
  </p:clrMapOvr>
</p:sld>
</file>

<file path=ppt/theme/theme1.xml><?xml version="1.0" encoding="utf-8"?>
<a:theme xmlns:a="http://schemas.openxmlformats.org/drawingml/2006/main" name="care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66723</TotalTime>
  <Words>2170</Words>
  <Application>Microsoft Office PowerPoint</Application>
  <PresentationFormat>On-screen Show (4:3)</PresentationFormat>
  <Paragraphs>417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Trebuchet MS</vt:lpstr>
      <vt:lpstr>caret_template</vt:lpstr>
      <vt:lpstr>PowerPoint Presentation</vt:lpstr>
      <vt:lpstr>MOORE’s LAW HITS Memory WALL</vt:lpstr>
      <vt:lpstr>Emerging Memory technologies</vt:lpstr>
      <vt:lpstr>DRAM as a CACHE</vt:lpstr>
      <vt:lpstr>ARCHITECTING LARGE DRAM CACHES</vt:lpstr>
      <vt:lpstr>ARCHITECTING LARGE DRAM CACHES</vt:lpstr>
      <vt:lpstr>Background: DRAM Cache Organization </vt:lpstr>
      <vt:lpstr>Background: DRAM Cache repl is stateless</vt:lpstr>
      <vt:lpstr>Performance of Stateless policy</vt:lpstr>
      <vt:lpstr>Desired Behavior from Cache Replacement</vt:lpstr>
      <vt:lpstr>Most effective policies are stateful (RRIP)</vt:lpstr>
      <vt:lpstr>Potential of idealized Stateful policy</vt:lpstr>
      <vt:lpstr>Enabling intelligent replacement Policy</vt:lpstr>
      <vt:lpstr>Policy: RRIP Age-On-Bypass (RRIP-AOB)</vt:lpstr>
      <vt:lpstr>Reduce Bandwidth Costs: Repl BW breakdown</vt:lpstr>
      <vt:lpstr>PowerPoint Presentation</vt:lpstr>
      <vt:lpstr>Reduce Bandwidth Costs: Example</vt:lpstr>
      <vt:lpstr>Reduce Bandwidth Costs: ETR Implementation</vt:lpstr>
      <vt:lpstr>Reduce Bandwidth Costs: ETR REPLacement BW</vt:lpstr>
      <vt:lpstr>RRIP-AOB and Efficient Tracking of Reuse (speedup)</vt:lpstr>
      <vt:lpstr>intelligent Replacement for DRAM cache</vt:lpstr>
      <vt:lpstr>PowerPoint Presentation</vt:lpstr>
      <vt:lpstr>Methodology (1/8th Knights Landing)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BEAR: Architecting Gigascale DRAM caches</dc:title>
  <dc:creator>Chiachen Chou</dc:creator>
  <cp:lastModifiedBy>Vinson Young</cp:lastModifiedBy>
  <cp:revision>4184</cp:revision>
  <dcterms:created xsi:type="dcterms:W3CDTF">2015-04-06T17:32:38Z</dcterms:created>
  <dcterms:modified xsi:type="dcterms:W3CDTF">2019-11-19T06:25:51Z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viyoun@microsoft.com</vt:lpwstr>
  </property>
  <property fmtid="{D5CDD505-2E9C-101B-9397-08002B2CF9AE}" pid="5" name="MSIP_Label_f42aa342-8706-4288-bd11-ebb85995028c_SetDate">
    <vt:lpwstr>2019-11-13T22:47:31.1672088Z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3f71475e-991b-4423-8e1f-e6d7e0fe350d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