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1"/>
  </p:sldMasterIdLst>
  <p:notesMasterIdLst>
    <p:notesMasterId r:id="rId31"/>
  </p:notesMasterIdLst>
  <p:handoutMasterIdLst>
    <p:handoutMasterId r:id="rId32"/>
  </p:handoutMasterIdLst>
  <p:sldIdLst>
    <p:sldId id="1070" r:id="rId2"/>
    <p:sldId id="1243" r:id="rId3"/>
    <p:sldId id="1240" r:id="rId4"/>
    <p:sldId id="1208" r:id="rId5"/>
    <p:sldId id="1086" r:id="rId6"/>
    <p:sldId id="1226" r:id="rId7"/>
    <p:sldId id="1183" r:id="rId8"/>
    <p:sldId id="1241" r:id="rId9"/>
    <p:sldId id="1088" r:id="rId10"/>
    <p:sldId id="1027" r:id="rId11"/>
    <p:sldId id="1253" r:id="rId12"/>
    <p:sldId id="1237" r:id="rId13"/>
    <p:sldId id="1232" r:id="rId14"/>
    <p:sldId id="1207" r:id="rId15"/>
    <p:sldId id="1233" r:id="rId16"/>
    <p:sldId id="1259" r:id="rId17"/>
    <p:sldId id="1255" r:id="rId18"/>
    <p:sldId id="1238" r:id="rId19"/>
    <p:sldId id="1134" r:id="rId20"/>
    <p:sldId id="1135" r:id="rId21"/>
    <p:sldId id="1234" r:id="rId22"/>
    <p:sldId id="1262" r:id="rId23"/>
    <p:sldId id="1263" r:id="rId24"/>
    <p:sldId id="1124" r:id="rId25"/>
    <p:sldId id="1119" r:id="rId26"/>
    <p:sldId id="1260" r:id="rId27"/>
    <p:sldId id="1264" r:id="rId28"/>
    <p:sldId id="1093" r:id="rId29"/>
    <p:sldId id="1242" r:id="rId30"/>
  </p:sldIdLst>
  <p:sldSz cx="12192000" cy="6858000"/>
  <p:notesSz cx="6934200" cy="9220200"/>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A3486BBA-D2F5-48F3-8647-C185F3AA6B96}">
          <p14:sldIdLst>
            <p14:sldId id="1070"/>
            <p14:sldId id="1243"/>
            <p14:sldId id="1240"/>
            <p14:sldId id="1208"/>
            <p14:sldId id="1086"/>
            <p14:sldId id="1226"/>
            <p14:sldId id="1183"/>
            <p14:sldId id="1241"/>
            <p14:sldId id="1088"/>
            <p14:sldId id="1027"/>
            <p14:sldId id="1253"/>
            <p14:sldId id="1237"/>
            <p14:sldId id="1232"/>
            <p14:sldId id="1207"/>
            <p14:sldId id="1233"/>
            <p14:sldId id="1259"/>
            <p14:sldId id="1255"/>
            <p14:sldId id="1238"/>
            <p14:sldId id="1134"/>
            <p14:sldId id="1135"/>
            <p14:sldId id="1234"/>
            <p14:sldId id="1262"/>
            <p14:sldId id="1263"/>
            <p14:sldId id="1124"/>
            <p14:sldId id="1119"/>
            <p14:sldId id="1260"/>
            <p14:sldId id="1264"/>
            <p14:sldId id="1093"/>
            <p14:sldId id="124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85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mit Tannu" initials="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62626"/>
    <a:srgbClr val="0000FF"/>
    <a:srgbClr val="07FD59"/>
    <a:srgbClr val="FEE599"/>
    <a:srgbClr val="FF0000"/>
    <a:srgbClr val="669900"/>
    <a:srgbClr val="00EF00"/>
    <a:srgbClr val="7F7F00"/>
    <a:srgbClr val="FFCCFF"/>
    <a:srgbClr val="F4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32" autoAdjust="0"/>
    <p:restoredTop sz="67424" autoAdjust="0"/>
  </p:normalViewPr>
  <p:slideViewPr>
    <p:cSldViewPr snapToGrid="0">
      <p:cViewPr>
        <p:scale>
          <a:sx n="73" d="100"/>
          <a:sy n="73" d="100"/>
        </p:scale>
        <p:origin x="-400" y="-275"/>
      </p:cViewPr>
      <p:guideLst>
        <p:guide orient="horz" pos="2160"/>
        <p:guide pos="3840"/>
        <p:guide pos="385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8949"/>
    </p:cViewPr>
  </p:sorterViewPr>
  <p:notesViewPr>
    <p:cSldViewPr snapToGrid="0">
      <p:cViewPr varScale="1">
        <p:scale>
          <a:sx n="57" d="100"/>
          <a:sy n="57" d="100"/>
        </p:scale>
        <p:origin x="-1166" y="-8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50583416356783E-2"/>
          <c:y val="4.5477199325882615E-2"/>
          <c:w val="0.96372114571582312"/>
          <c:h val="0.80080426711384156"/>
        </c:manualLayout>
      </c:layout>
      <c:barChart>
        <c:barDir val="col"/>
        <c:grouping val="clustered"/>
        <c:varyColors val="0"/>
        <c:ser>
          <c:idx val="0"/>
          <c:order val="0"/>
          <c:tx>
            <c:strRef>
              <c:f>Sheet1!$B$1</c:f>
              <c:strCache>
                <c:ptCount val="1"/>
                <c:pt idx="0">
                  <c:v>Average Error </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layout>
                <c:manualLayout>
                  <c:x val="-3.1703391671659012E-3"/>
                  <c:y val="9.1177261731369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43-4CC5-B3FA-FC99269FADFD}"/>
                </c:ext>
              </c:extLst>
            </c:dLbl>
            <c:dLbl>
              <c:idx val="1"/>
              <c:layout>
                <c:manualLayout>
                  <c:x val="-1.6078953485486657E-3"/>
                  <c:y val="1.41673361395717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C43-4CC5-B3FA-FC99269FADFD}"/>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Measurement Error</c:v>
                </c:pt>
                <c:pt idx="1">
                  <c:v>Two Qubit Gate Error</c:v>
                </c:pt>
                <c:pt idx="2">
                  <c:v>One Qubit Gate Error</c:v>
                </c:pt>
              </c:strCache>
            </c:strRef>
          </c:cat>
          <c:val>
            <c:numRef>
              <c:f>Sheet1!$B$2:$B$4</c:f>
              <c:numCache>
                <c:formatCode>0%</c:formatCode>
                <c:ptCount val="3"/>
                <c:pt idx="0">
                  <c:v>0.06</c:v>
                </c:pt>
                <c:pt idx="1">
                  <c:v>0.04</c:v>
                </c:pt>
                <c:pt idx="2">
                  <c:v>8.0000000000000002E-3</c:v>
                </c:pt>
              </c:numCache>
            </c:numRef>
          </c:val>
          <c:extLst>
            <c:ext xmlns:c16="http://schemas.microsoft.com/office/drawing/2014/chart" uri="{C3380CC4-5D6E-409C-BE32-E72D297353CC}">
              <c16:uniqueId val="{00000000-6C43-4CC5-B3FA-FC99269FADFD}"/>
            </c:ext>
          </c:extLst>
        </c:ser>
        <c:ser>
          <c:idx val="1"/>
          <c:order val="1"/>
          <c:tx>
            <c:strRef>
              <c:f>Sheet1!$C$1</c:f>
              <c:strCache>
                <c:ptCount val="1"/>
                <c:pt idx="0">
                  <c:v>Worstcase Error</c:v>
                </c:pt>
              </c:strCache>
            </c:strRef>
          </c:tx>
          <c:spPr>
            <a:solidFill>
              <a:schemeClr val="accent2">
                <a:alpha val="85000"/>
              </a:schemeClr>
            </a:solidFill>
            <a:ln w="9525" cap="flat" cmpd="sng" algn="ctr">
              <a:solidFill>
                <a:schemeClr val="lt1">
                  <a:alpha val="50000"/>
                </a:schemeClr>
              </a:solidFill>
              <a:round/>
            </a:ln>
            <a:effectLst/>
          </c:spPr>
          <c:invertIfNegative val="0"/>
          <c:dLbls>
            <c:dLbl>
              <c:idx val="0"/>
              <c:layout>
                <c:manualLayout>
                  <c:x val="-4.0732182903964916E-3"/>
                  <c:y val="7.37220827131479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8E-4779-AF0E-8598B55F9ED6}"/>
                </c:ext>
              </c:extLst>
            </c:dLbl>
            <c:dLbl>
              <c:idx val="1"/>
              <c:layout>
                <c:manualLayout>
                  <c:x val="1.3577394301321722E-3"/>
                  <c:y val="1.3053978156055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8E-4779-AF0E-8598B55F9ED6}"/>
                </c:ext>
              </c:extLst>
            </c:dLbl>
            <c:dLbl>
              <c:idx val="2"/>
              <c:layout>
                <c:manualLayout>
                  <c:x val="-1.3577394301322718E-3"/>
                  <c:y val="3.76316593586568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8E-4779-AF0E-8598B55F9ED6}"/>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Measurement Error</c:v>
                </c:pt>
                <c:pt idx="1">
                  <c:v>Two Qubit Gate Error</c:v>
                </c:pt>
                <c:pt idx="2">
                  <c:v>One Qubit Gate Error</c:v>
                </c:pt>
              </c:strCache>
            </c:strRef>
          </c:cat>
          <c:val>
            <c:numRef>
              <c:f>Sheet1!$C$2:$C$4</c:f>
              <c:numCache>
                <c:formatCode>0%</c:formatCode>
                <c:ptCount val="3"/>
                <c:pt idx="0">
                  <c:v>0.31</c:v>
                </c:pt>
                <c:pt idx="1">
                  <c:v>0.14000000000000001</c:v>
                </c:pt>
                <c:pt idx="2">
                  <c:v>0.04</c:v>
                </c:pt>
              </c:numCache>
            </c:numRef>
          </c:val>
          <c:extLst>
            <c:ext xmlns:c16="http://schemas.microsoft.com/office/drawing/2014/chart" uri="{C3380CC4-5D6E-409C-BE32-E72D297353CC}">
              <c16:uniqueId val="{00000000-EA8E-4779-AF0E-8598B55F9ED6}"/>
            </c:ext>
          </c:extLst>
        </c:ser>
        <c:dLbls>
          <c:dLblPos val="inEnd"/>
          <c:showLegendKey val="0"/>
          <c:showVal val="1"/>
          <c:showCatName val="0"/>
          <c:showSerName val="0"/>
          <c:showPercent val="0"/>
          <c:showBubbleSize val="0"/>
        </c:dLbls>
        <c:gapWidth val="123"/>
        <c:axId val="880699088"/>
        <c:axId val="880695480"/>
      </c:barChart>
      <c:catAx>
        <c:axId val="8806990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200" b="1" i="0" u="none" strike="noStrike" kern="1200" cap="all" baseline="0">
                <a:solidFill>
                  <a:schemeClr val="dk1">
                    <a:lumMod val="75000"/>
                    <a:lumOff val="25000"/>
                  </a:schemeClr>
                </a:solidFill>
                <a:latin typeface="+mn-lt"/>
                <a:ea typeface="+mn-ea"/>
                <a:cs typeface="+mn-cs"/>
              </a:defRPr>
            </a:pPr>
            <a:endParaRPr lang="en-US"/>
          </a:p>
        </c:txPr>
        <c:crossAx val="880695480"/>
        <c:crosses val="autoZero"/>
        <c:auto val="1"/>
        <c:lblAlgn val="ctr"/>
        <c:lblOffset val="100"/>
        <c:noMultiLvlLbl val="0"/>
      </c:catAx>
      <c:valAx>
        <c:axId val="880695480"/>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80699088"/>
        <c:crosses val="autoZero"/>
        <c:crossBetween val="between"/>
      </c:valAx>
      <c:spPr>
        <a:noFill/>
        <a:ln>
          <a:noFill/>
        </a:ln>
        <a:effectLst/>
      </c:spPr>
    </c:plotArea>
    <c:legend>
      <c:legendPos val="r"/>
      <c:layout>
        <c:manualLayout>
          <c:xMode val="edge"/>
          <c:yMode val="edge"/>
          <c:x val="0.66716140410783531"/>
          <c:y val="2.4895547147729159E-2"/>
          <c:w val="0.32097195327280953"/>
          <c:h val="0.210067111992158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675935039370074E-2"/>
          <c:y val="4.2855606917918648E-2"/>
          <c:w val="0.93057529527559057"/>
          <c:h val="0.77869188123204469"/>
        </c:manualLayout>
      </c:layout>
      <c:lineChart>
        <c:grouping val="standard"/>
        <c:varyColors val="0"/>
        <c:ser>
          <c:idx val="0"/>
          <c:order val="0"/>
          <c:tx>
            <c:strRef>
              <c:f>Sheet1!$B$1</c:f>
              <c:strCache>
                <c:ptCount val="1"/>
                <c:pt idx="0">
                  <c:v>Baseline with Bias</c:v>
                </c:pt>
              </c:strCache>
            </c:strRef>
          </c:tx>
          <c:spPr>
            <a:ln w="28575" cap="rnd">
              <a:solidFill>
                <a:schemeClr val="accent1"/>
              </a:solidFill>
              <a:round/>
            </a:ln>
            <a:effectLst/>
          </c:spPr>
          <c:marker>
            <c:symbol val="circle"/>
            <c:size val="5"/>
            <c:spPr>
              <a:solidFill>
                <a:srgbClr val="FF0000"/>
              </a:solidFill>
              <a:ln w="127000">
                <a:solidFill>
                  <a:srgbClr val="FF0000"/>
                </a:solidFill>
              </a:ln>
              <a:effectLst/>
            </c:spPr>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General</c:formatCode>
                <c:ptCount val="11"/>
                <c:pt idx="0">
                  <c:v>1</c:v>
                </c:pt>
                <c:pt idx="1">
                  <c:v>0.82</c:v>
                </c:pt>
                <c:pt idx="2">
                  <c:v>0.72</c:v>
                </c:pt>
                <c:pt idx="3">
                  <c:v>0.68</c:v>
                </c:pt>
                <c:pt idx="4">
                  <c:v>0.6</c:v>
                </c:pt>
                <c:pt idx="5">
                  <c:v>0.55000000000000004</c:v>
                </c:pt>
                <c:pt idx="6">
                  <c:v>0.5</c:v>
                </c:pt>
                <c:pt idx="7">
                  <c:v>0.45</c:v>
                </c:pt>
                <c:pt idx="8">
                  <c:v>0.42</c:v>
                </c:pt>
                <c:pt idx="9">
                  <c:v>0.4</c:v>
                </c:pt>
                <c:pt idx="10">
                  <c:v>0.38</c:v>
                </c:pt>
              </c:numCache>
            </c:numRef>
          </c:val>
          <c:smooth val="0"/>
          <c:extLst>
            <c:ext xmlns:c16="http://schemas.microsoft.com/office/drawing/2014/chart" uri="{C3380CC4-5D6E-409C-BE32-E72D297353CC}">
              <c16:uniqueId val="{00000000-C345-4A26-A4B7-0507CD6D501A}"/>
            </c:ext>
          </c:extLst>
        </c:ser>
        <c:dLbls>
          <c:showLegendKey val="0"/>
          <c:showVal val="0"/>
          <c:showCatName val="0"/>
          <c:showSerName val="0"/>
          <c:showPercent val="0"/>
          <c:showBubbleSize val="0"/>
        </c:dLbls>
        <c:marker val="1"/>
        <c:smooth val="0"/>
        <c:axId val="534714912"/>
        <c:axId val="534715568"/>
      </c:lineChart>
      <c:catAx>
        <c:axId val="53471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34715568"/>
        <c:crosses val="autoZero"/>
        <c:auto val="1"/>
        <c:lblAlgn val="ctr"/>
        <c:lblOffset val="100"/>
        <c:noMultiLvlLbl val="0"/>
      </c:catAx>
      <c:valAx>
        <c:axId val="534715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3471491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675935039370074E-2"/>
          <c:y val="4.2855606917918648E-2"/>
          <c:w val="0.93057529527559057"/>
          <c:h val="0.77869188123204469"/>
        </c:manualLayout>
      </c:layout>
      <c:lineChart>
        <c:grouping val="standard"/>
        <c:varyColors val="0"/>
        <c:ser>
          <c:idx val="0"/>
          <c:order val="0"/>
          <c:tx>
            <c:strRef>
              <c:f>Sheet1!$B$1</c:f>
              <c:strCache>
                <c:ptCount val="1"/>
                <c:pt idx="0">
                  <c:v>Baseline with Bias</c:v>
                </c:pt>
              </c:strCache>
            </c:strRef>
          </c:tx>
          <c:spPr>
            <a:ln w="28575" cap="rnd">
              <a:solidFill>
                <a:schemeClr val="accent1"/>
              </a:solidFill>
              <a:round/>
            </a:ln>
            <a:effectLst/>
          </c:spPr>
          <c:marker>
            <c:symbol val="circle"/>
            <c:size val="5"/>
            <c:spPr>
              <a:solidFill>
                <a:srgbClr val="FF0000"/>
              </a:solidFill>
              <a:ln w="127000">
                <a:solidFill>
                  <a:srgbClr val="FF0000"/>
                </a:solidFill>
              </a:ln>
              <a:effectLst/>
            </c:spPr>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General</c:formatCode>
                <c:ptCount val="11"/>
                <c:pt idx="0">
                  <c:v>1</c:v>
                </c:pt>
                <c:pt idx="1">
                  <c:v>0.82</c:v>
                </c:pt>
                <c:pt idx="2">
                  <c:v>0.72</c:v>
                </c:pt>
                <c:pt idx="3">
                  <c:v>0.68</c:v>
                </c:pt>
                <c:pt idx="4">
                  <c:v>0.6</c:v>
                </c:pt>
                <c:pt idx="5">
                  <c:v>0.55000000000000004</c:v>
                </c:pt>
                <c:pt idx="6">
                  <c:v>0.5</c:v>
                </c:pt>
                <c:pt idx="7">
                  <c:v>0.45</c:v>
                </c:pt>
                <c:pt idx="8">
                  <c:v>0.42</c:v>
                </c:pt>
                <c:pt idx="9">
                  <c:v>0.4</c:v>
                </c:pt>
                <c:pt idx="10">
                  <c:v>0.38</c:v>
                </c:pt>
              </c:numCache>
            </c:numRef>
          </c:val>
          <c:smooth val="0"/>
          <c:extLst>
            <c:ext xmlns:c16="http://schemas.microsoft.com/office/drawing/2014/chart" uri="{C3380CC4-5D6E-409C-BE32-E72D297353CC}">
              <c16:uniqueId val="{00000000-C345-4A26-A4B7-0507CD6D501A}"/>
            </c:ext>
          </c:extLst>
        </c:ser>
        <c:dLbls>
          <c:showLegendKey val="0"/>
          <c:showVal val="0"/>
          <c:showCatName val="0"/>
          <c:showSerName val="0"/>
          <c:showPercent val="0"/>
          <c:showBubbleSize val="0"/>
        </c:dLbls>
        <c:marker val="1"/>
        <c:smooth val="0"/>
        <c:axId val="534714912"/>
        <c:axId val="534715568"/>
      </c:lineChart>
      <c:catAx>
        <c:axId val="53471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34715568"/>
        <c:crosses val="autoZero"/>
        <c:auto val="1"/>
        <c:lblAlgn val="ctr"/>
        <c:lblOffset val="100"/>
        <c:noMultiLvlLbl val="0"/>
      </c:catAx>
      <c:valAx>
        <c:axId val="534715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3471491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675935039370074E-2"/>
          <c:y val="4.2855606917918648E-2"/>
          <c:w val="0.93057529527559057"/>
          <c:h val="0.77869188123204469"/>
        </c:manualLayout>
      </c:layout>
      <c:lineChart>
        <c:grouping val="standard"/>
        <c:varyColors val="0"/>
        <c:ser>
          <c:idx val="0"/>
          <c:order val="0"/>
          <c:tx>
            <c:strRef>
              <c:f>Sheet1!$B$1</c:f>
              <c:strCache>
                <c:ptCount val="1"/>
                <c:pt idx="0">
                  <c:v>Baseline with Bias</c:v>
                </c:pt>
              </c:strCache>
            </c:strRef>
          </c:tx>
          <c:spPr>
            <a:ln w="28575" cap="rnd">
              <a:solidFill>
                <a:schemeClr val="accent1"/>
              </a:solidFill>
              <a:round/>
            </a:ln>
            <a:effectLst/>
          </c:spPr>
          <c:marker>
            <c:symbol val="circle"/>
            <c:size val="5"/>
            <c:spPr>
              <a:solidFill>
                <a:srgbClr val="FF0000"/>
              </a:solidFill>
              <a:ln w="127000">
                <a:solidFill>
                  <a:srgbClr val="FF0000"/>
                </a:solidFill>
              </a:ln>
              <a:effectLst/>
            </c:spPr>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General</c:formatCode>
                <c:ptCount val="11"/>
                <c:pt idx="0">
                  <c:v>1</c:v>
                </c:pt>
                <c:pt idx="1">
                  <c:v>0.82</c:v>
                </c:pt>
                <c:pt idx="2">
                  <c:v>0.72</c:v>
                </c:pt>
                <c:pt idx="3">
                  <c:v>0.68</c:v>
                </c:pt>
                <c:pt idx="4">
                  <c:v>0.6</c:v>
                </c:pt>
                <c:pt idx="5">
                  <c:v>0.55000000000000004</c:v>
                </c:pt>
                <c:pt idx="6">
                  <c:v>0.5</c:v>
                </c:pt>
                <c:pt idx="7">
                  <c:v>0.45</c:v>
                </c:pt>
                <c:pt idx="8">
                  <c:v>0.42</c:v>
                </c:pt>
                <c:pt idx="9">
                  <c:v>0.4</c:v>
                </c:pt>
                <c:pt idx="10">
                  <c:v>0.38</c:v>
                </c:pt>
              </c:numCache>
            </c:numRef>
          </c:val>
          <c:smooth val="0"/>
          <c:extLst>
            <c:ext xmlns:c16="http://schemas.microsoft.com/office/drawing/2014/chart" uri="{C3380CC4-5D6E-409C-BE32-E72D297353CC}">
              <c16:uniqueId val="{00000000-FF55-4DD0-8CA5-ADBC47FDF2B0}"/>
            </c:ext>
          </c:extLst>
        </c:ser>
        <c:ser>
          <c:idx val="1"/>
          <c:order val="1"/>
          <c:tx>
            <c:strRef>
              <c:f>Sheet1!$C$1</c:f>
              <c:strCache>
                <c:ptCount val="1"/>
                <c:pt idx="0">
                  <c:v>Flip and Measure</c:v>
                </c:pt>
              </c:strCache>
            </c:strRef>
          </c:tx>
          <c:spPr>
            <a:ln w="28575" cap="rnd">
              <a:solidFill>
                <a:schemeClr val="tx1"/>
              </a:solidFill>
              <a:round/>
            </a:ln>
            <a:effectLst/>
          </c:spPr>
          <c:marker>
            <c:symbol val="circle"/>
            <c:size val="5"/>
            <c:spPr>
              <a:solidFill>
                <a:srgbClr val="07FD59"/>
              </a:solidFill>
              <a:ln w="127000">
                <a:solidFill>
                  <a:srgbClr val="07FD59"/>
                </a:solidFill>
              </a:ln>
              <a:effectLst/>
            </c:spPr>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Sheet1!$C$2:$C$12</c:f>
              <c:numCache>
                <c:formatCode>General</c:formatCode>
                <c:ptCount val="11"/>
                <c:pt idx="0">
                  <c:v>0.65</c:v>
                </c:pt>
                <c:pt idx="1">
                  <c:v>0.67</c:v>
                </c:pt>
                <c:pt idx="2">
                  <c:v>0.63</c:v>
                </c:pt>
                <c:pt idx="3">
                  <c:v>0.6</c:v>
                </c:pt>
                <c:pt idx="4">
                  <c:v>0.57999999999999996</c:v>
                </c:pt>
                <c:pt idx="5">
                  <c:v>0.53</c:v>
                </c:pt>
                <c:pt idx="6">
                  <c:v>0.56999999999999995</c:v>
                </c:pt>
                <c:pt idx="7">
                  <c:v>0.6</c:v>
                </c:pt>
                <c:pt idx="8">
                  <c:v>0.65</c:v>
                </c:pt>
                <c:pt idx="9">
                  <c:v>0.67</c:v>
                </c:pt>
                <c:pt idx="10">
                  <c:v>0.69</c:v>
                </c:pt>
              </c:numCache>
            </c:numRef>
          </c:val>
          <c:smooth val="0"/>
          <c:extLst>
            <c:ext xmlns:c16="http://schemas.microsoft.com/office/drawing/2014/chart" uri="{C3380CC4-5D6E-409C-BE32-E72D297353CC}">
              <c16:uniqueId val="{00000001-FF55-4DD0-8CA5-ADBC47FDF2B0}"/>
            </c:ext>
          </c:extLst>
        </c:ser>
        <c:dLbls>
          <c:showLegendKey val="0"/>
          <c:showVal val="0"/>
          <c:showCatName val="0"/>
          <c:showSerName val="0"/>
          <c:showPercent val="0"/>
          <c:showBubbleSize val="0"/>
        </c:dLbls>
        <c:marker val="1"/>
        <c:smooth val="0"/>
        <c:axId val="534714912"/>
        <c:axId val="534715568"/>
      </c:lineChart>
      <c:catAx>
        <c:axId val="53471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34715568"/>
        <c:crosses val="autoZero"/>
        <c:auto val="1"/>
        <c:lblAlgn val="ctr"/>
        <c:lblOffset val="100"/>
        <c:noMultiLvlLbl val="0"/>
      </c:catAx>
      <c:valAx>
        <c:axId val="534715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3471491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05138" cy="460374"/>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27475" y="2"/>
            <a:ext cx="3005138" cy="460374"/>
          </a:xfrm>
          <a:prstGeom prst="rect">
            <a:avLst/>
          </a:prstGeom>
        </p:spPr>
        <p:txBody>
          <a:bodyPr vert="horz" lIns="91440" tIns="45720" rIns="91440" bIns="45720" rtlCol="0"/>
          <a:lstStyle>
            <a:lvl1pPr algn="r">
              <a:defRPr sz="1200"/>
            </a:lvl1pPr>
          </a:lstStyle>
          <a:p>
            <a:pPr>
              <a:defRPr/>
            </a:pPr>
            <a:fld id="{DEA9CD39-8413-4B8C-A3D2-DE39318C419E}" type="datetimeFigureOut">
              <a:rPr lang="en-US"/>
              <a:pPr>
                <a:defRPr/>
              </a:pPr>
              <a:t>10/25/2019</a:t>
            </a:fld>
            <a:endParaRPr lang="en-US"/>
          </a:p>
        </p:txBody>
      </p:sp>
      <p:sp>
        <p:nvSpPr>
          <p:cNvPr id="4" name="Footer Placeholder 3"/>
          <p:cNvSpPr>
            <a:spLocks noGrp="1"/>
          </p:cNvSpPr>
          <p:nvPr>
            <p:ph type="ftr" sz="quarter" idx="2"/>
          </p:nvPr>
        </p:nvSpPr>
        <p:spPr>
          <a:xfrm>
            <a:off x="0" y="8758239"/>
            <a:ext cx="3005138" cy="460374"/>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27475" y="8758239"/>
            <a:ext cx="3005138" cy="460374"/>
          </a:xfrm>
          <a:prstGeom prst="rect">
            <a:avLst/>
          </a:prstGeom>
        </p:spPr>
        <p:txBody>
          <a:bodyPr vert="horz" lIns="91440" tIns="45720" rIns="91440" bIns="45720" rtlCol="0" anchor="b"/>
          <a:lstStyle>
            <a:lvl1pPr algn="r">
              <a:defRPr sz="1200"/>
            </a:lvl1pPr>
          </a:lstStyle>
          <a:p>
            <a:pPr>
              <a:defRPr/>
            </a:pPr>
            <a:fld id="{65742ED9-F266-46B2-9757-D6D85BD40A3C}" type="slidenum">
              <a:rPr lang="en-US"/>
              <a:pPr>
                <a:defRPr/>
              </a:pPr>
              <a:t>‹#›</a:t>
            </a:fld>
            <a:endParaRPr lang="en-US"/>
          </a:p>
        </p:txBody>
      </p:sp>
    </p:spTree>
    <p:extLst>
      <p:ext uri="{BB962C8B-B14F-4D97-AF65-F5344CB8AC3E}">
        <p14:creationId xmlns:p14="http://schemas.microsoft.com/office/powerpoint/2010/main" val="576362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05138" cy="460374"/>
          </a:xfrm>
          <a:prstGeom prst="rect">
            <a:avLst/>
          </a:prstGeom>
        </p:spPr>
        <p:txBody>
          <a:bodyPr vert="horz" lIns="92309" tIns="46154" rIns="92309" bIns="4615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27475" y="2"/>
            <a:ext cx="3005138" cy="460374"/>
          </a:xfrm>
          <a:prstGeom prst="rect">
            <a:avLst/>
          </a:prstGeom>
        </p:spPr>
        <p:txBody>
          <a:bodyPr vert="horz" lIns="92309" tIns="46154" rIns="92309" bIns="46154" rtlCol="0"/>
          <a:lstStyle>
            <a:lvl1pPr algn="r" fontAlgn="auto">
              <a:spcBef>
                <a:spcPts val="0"/>
              </a:spcBef>
              <a:spcAft>
                <a:spcPts val="0"/>
              </a:spcAft>
              <a:defRPr sz="1200">
                <a:latin typeface="+mn-lt"/>
              </a:defRPr>
            </a:lvl1pPr>
          </a:lstStyle>
          <a:p>
            <a:pPr>
              <a:defRPr/>
            </a:pPr>
            <a:fld id="{3BD96700-5E7E-406C-B835-5191AF7B55F8}" type="datetimeFigureOut">
              <a:rPr lang="en-US"/>
              <a:pPr>
                <a:defRPr/>
              </a:pPr>
              <a:t>10/25/2019</a:t>
            </a:fld>
            <a:endParaRPr lang="en-US"/>
          </a:p>
        </p:txBody>
      </p:sp>
      <p:sp>
        <p:nvSpPr>
          <p:cNvPr id="4" name="Slide Image Placeholder 3"/>
          <p:cNvSpPr>
            <a:spLocks noGrp="1" noRot="1" noChangeAspect="1"/>
          </p:cNvSpPr>
          <p:nvPr>
            <p:ph type="sldImg" idx="2"/>
          </p:nvPr>
        </p:nvSpPr>
        <p:spPr>
          <a:xfrm>
            <a:off x="393700" y="692150"/>
            <a:ext cx="6146800" cy="3457575"/>
          </a:xfrm>
          <a:prstGeom prst="rect">
            <a:avLst/>
          </a:prstGeom>
          <a:noFill/>
          <a:ln w="12700">
            <a:solidFill>
              <a:prstClr val="black"/>
            </a:solidFill>
          </a:ln>
        </p:spPr>
        <p:txBody>
          <a:bodyPr vert="horz" lIns="92309" tIns="46154" rIns="92309" bIns="46154" rtlCol="0" anchor="ctr"/>
          <a:lstStyle/>
          <a:p>
            <a:pPr lvl="0"/>
            <a:endParaRPr lang="en-US" noProof="0"/>
          </a:p>
        </p:txBody>
      </p:sp>
      <p:sp>
        <p:nvSpPr>
          <p:cNvPr id="5" name="Notes Placeholder 4"/>
          <p:cNvSpPr>
            <a:spLocks noGrp="1"/>
          </p:cNvSpPr>
          <p:nvPr>
            <p:ph type="body" sz="quarter" idx="3"/>
          </p:nvPr>
        </p:nvSpPr>
        <p:spPr>
          <a:xfrm>
            <a:off x="693738" y="4379915"/>
            <a:ext cx="5546725" cy="4148137"/>
          </a:xfrm>
          <a:prstGeom prst="rect">
            <a:avLst/>
          </a:prstGeom>
        </p:spPr>
        <p:txBody>
          <a:bodyPr vert="horz" lIns="92309" tIns="46154" rIns="92309" bIns="46154"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758239"/>
            <a:ext cx="3005138" cy="460374"/>
          </a:xfrm>
          <a:prstGeom prst="rect">
            <a:avLst/>
          </a:prstGeom>
        </p:spPr>
        <p:txBody>
          <a:bodyPr vert="horz" lIns="92309" tIns="46154" rIns="92309" bIns="4615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27475" y="8758239"/>
            <a:ext cx="3005138" cy="460374"/>
          </a:xfrm>
          <a:prstGeom prst="rect">
            <a:avLst/>
          </a:prstGeom>
        </p:spPr>
        <p:txBody>
          <a:bodyPr vert="horz" lIns="92309" tIns="46154" rIns="92309" bIns="46154" rtlCol="0" anchor="b"/>
          <a:lstStyle>
            <a:lvl1pPr algn="r" fontAlgn="auto">
              <a:spcBef>
                <a:spcPts val="0"/>
              </a:spcBef>
              <a:spcAft>
                <a:spcPts val="0"/>
              </a:spcAft>
              <a:defRPr sz="1200">
                <a:latin typeface="+mn-lt"/>
              </a:defRPr>
            </a:lvl1pPr>
          </a:lstStyle>
          <a:p>
            <a:pPr>
              <a:defRPr/>
            </a:pPr>
            <a:fld id="{14F965DC-4D72-4067-8A9B-6CFE5CBE0910}" type="slidenum">
              <a:rPr lang="en-US"/>
              <a:pPr>
                <a:defRPr/>
              </a:pPr>
              <a:t>‹#›</a:t>
            </a:fld>
            <a:endParaRPr lang="en-US"/>
          </a:p>
        </p:txBody>
      </p:sp>
    </p:spTree>
    <p:extLst>
      <p:ext uri="{BB962C8B-B14F-4D97-AF65-F5344CB8AC3E}">
        <p14:creationId xmlns:p14="http://schemas.microsoft.com/office/powerpoint/2010/main" val="3197161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I am Swamit from Georgia Tech. Today I will talk about how we reduce measurement errors on </a:t>
            </a:r>
            <a:r>
              <a:rPr lang="en-US" dirty="0" err="1"/>
              <a:t>exisiting</a:t>
            </a:r>
            <a:r>
              <a:rPr lang="en-US" dirty="0"/>
              <a:t> quantum computers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1</a:t>
            </a:fld>
            <a:endParaRPr lang="en-US"/>
          </a:p>
        </p:txBody>
      </p:sp>
    </p:spTree>
    <p:extLst>
      <p:ext uri="{BB962C8B-B14F-4D97-AF65-F5344CB8AC3E}">
        <p14:creationId xmlns:p14="http://schemas.microsoft.com/office/powerpoint/2010/main" val="210857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run four benchmarks on 3 IBM quantum machines 2 with 5 qubits and one with 14 qubit, and observe IST to be less than 1 for most of the benchmarks, only 2 of the benchmarks have IST greater than 1.</a:t>
            </a:r>
          </a:p>
          <a:p>
            <a:endParaRPr lang="en-US" b="1" dirty="0"/>
          </a:p>
          <a:p>
            <a:endParaRPr lang="en-US" b="1" dirty="0"/>
          </a:p>
          <a:p>
            <a:r>
              <a:rPr lang="en-US" b="1" dirty="0"/>
              <a:t>Goal of our paper is to improve NISQ reliability by exploiting measurement bias,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965DC-4D72-4067-8A9B-6CFE5CBE09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9069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know inverting and measuring a weak state like all ones reduce measurement error … but when we run real applications, we don’t know what the correct answer is. For </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13</a:t>
            </a:fld>
            <a:endParaRPr lang="en-US"/>
          </a:p>
        </p:txBody>
      </p:sp>
    </p:spTree>
    <p:extLst>
      <p:ext uri="{BB962C8B-B14F-4D97-AF65-F5344CB8AC3E}">
        <p14:creationId xmlns:p14="http://schemas.microsoft.com/office/powerpoint/2010/main" val="3822932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11 MIN</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14</a:t>
            </a:fld>
            <a:endParaRPr lang="en-US"/>
          </a:p>
        </p:txBody>
      </p:sp>
    </p:spTree>
    <p:extLst>
      <p:ext uri="{BB962C8B-B14F-4D97-AF65-F5344CB8AC3E}">
        <p14:creationId xmlns:p14="http://schemas.microsoft.com/office/powerpoint/2010/main" val="680858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Its almost average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15</a:t>
            </a:fld>
            <a:endParaRPr lang="en-US"/>
          </a:p>
        </p:txBody>
      </p:sp>
    </p:spTree>
    <p:extLst>
      <p:ext uri="{BB962C8B-B14F-4D97-AF65-F5344CB8AC3E}">
        <p14:creationId xmlns:p14="http://schemas.microsoft.com/office/powerpoint/2010/main" val="3736427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Inversion String </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16</a:t>
            </a:fld>
            <a:endParaRPr lang="en-US"/>
          </a:p>
        </p:txBody>
      </p:sp>
    </p:spTree>
    <p:extLst>
      <p:ext uri="{BB962C8B-B14F-4D97-AF65-F5344CB8AC3E}">
        <p14:creationId xmlns:p14="http://schemas.microsoft.com/office/powerpoint/2010/main" val="3101596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the last talk we discussed </a:t>
            </a:r>
          </a:p>
          <a:p>
            <a:endParaRPr lang="en-US" b="1" dirty="0"/>
          </a:p>
          <a:p>
            <a:r>
              <a:rPr lang="en-US" b="1" dirty="0"/>
              <a:t>Probability of </a:t>
            </a:r>
          </a:p>
          <a:p>
            <a:endParaRPr lang="en-US" b="1" dirty="0"/>
          </a:p>
          <a:p>
            <a:endParaRPr lang="en-US" b="1" dirty="0"/>
          </a:p>
          <a:p>
            <a:r>
              <a:rPr lang="en-US" b="1" dirty="0"/>
              <a:t>We propose </a:t>
            </a:r>
          </a:p>
          <a:p>
            <a:r>
              <a:rPr lang="en-US" b="1" dirty="0"/>
              <a:t>8 MIN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965DC-4D72-4067-8A9B-6CFE5CBE09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8222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Experiment setup </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19</a:t>
            </a:fld>
            <a:endParaRPr lang="en-US"/>
          </a:p>
        </p:txBody>
      </p:sp>
    </p:spTree>
    <p:extLst>
      <p:ext uri="{BB962C8B-B14F-4D97-AF65-F5344CB8AC3E}">
        <p14:creationId xmlns:p14="http://schemas.microsoft.com/office/powerpoint/2010/main" val="1404795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with </a:t>
            </a:r>
            <a:r>
              <a:rPr lang="en-US" dirty="0" err="1"/>
              <a:t>Highlevel</a:t>
            </a:r>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20</a:t>
            </a:fld>
            <a:endParaRPr lang="en-US"/>
          </a:p>
        </p:txBody>
      </p:sp>
    </p:spTree>
    <p:extLst>
      <p:ext uri="{BB962C8B-B14F-4D97-AF65-F5344CB8AC3E}">
        <p14:creationId xmlns:p14="http://schemas.microsoft.com/office/powerpoint/2010/main" val="1211807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16 MIN</a:t>
            </a:r>
          </a:p>
          <a:p>
            <a:endParaRPr lang="en-US" b="1" dirty="0"/>
          </a:p>
          <a:p>
            <a:r>
              <a:rPr lang="en-US" b="1" dirty="0"/>
              <a:t>PST </a:t>
            </a:r>
            <a:r>
              <a:rPr lang="en-US" b="1" dirty="0">
                <a:sym typeface="Wingdings" panose="05000000000000000000" pitchFamily="2" charset="2"/>
              </a:rPr>
              <a:t> </a:t>
            </a:r>
          </a:p>
          <a:p>
            <a:endParaRPr lang="en-US" b="1" dirty="0">
              <a:sym typeface="Wingdings" panose="05000000000000000000" pitchFamily="2" charset="2"/>
            </a:endParaRPr>
          </a:p>
          <a:p>
            <a:endParaRPr lang="en-US" b="1" dirty="0">
              <a:sym typeface="Wingdings" panose="05000000000000000000" pitchFamily="2" charset="2"/>
            </a:endParaRPr>
          </a:p>
          <a:p>
            <a:r>
              <a:rPr lang="en-US" b="1" dirty="0">
                <a:sym typeface="Wingdings" panose="05000000000000000000" pitchFamily="2" charset="2"/>
              </a:rPr>
              <a:t>Convert to </a:t>
            </a:r>
            <a:r>
              <a:rPr lang="en-US" b="1">
                <a:sym typeface="Wingdings" panose="05000000000000000000" pitchFamily="2" charset="2"/>
              </a:rPr>
              <a:t>line graph </a:t>
            </a:r>
            <a:endParaRPr lang="en-US" b="1"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21</a:t>
            </a:fld>
            <a:endParaRPr lang="en-US"/>
          </a:p>
        </p:txBody>
      </p:sp>
    </p:spTree>
    <p:extLst>
      <p:ext uri="{BB962C8B-B14F-4D97-AF65-F5344CB8AC3E}">
        <p14:creationId xmlns:p14="http://schemas.microsoft.com/office/powerpoint/2010/main" val="2131111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figure to explain BV quickly </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22</a:t>
            </a:fld>
            <a:endParaRPr lang="en-US"/>
          </a:p>
        </p:txBody>
      </p:sp>
    </p:spTree>
    <p:extLst>
      <p:ext uri="{BB962C8B-B14F-4D97-AF65-F5344CB8AC3E}">
        <p14:creationId xmlns:p14="http://schemas.microsoft.com/office/powerpoint/2010/main" val="46456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quantum computers are noisy and  until we can afford quantum error correction we have to live with noisy qubits.</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2</a:t>
            </a:fld>
            <a:endParaRPr lang="en-US"/>
          </a:p>
        </p:txBody>
      </p:sp>
    </p:spTree>
    <p:extLst>
      <p:ext uri="{BB962C8B-B14F-4D97-AF65-F5344CB8AC3E}">
        <p14:creationId xmlns:p14="http://schemas.microsoft.com/office/powerpoint/2010/main" val="866349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23</a:t>
            </a:fld>
            <a:endParaRPr lang="en-US"/>
          </a:p>
        </p:txBody>
      </p:sp>
    </p:spTree>
    <p:extLst>
      <p:ext uri="{BB962C8B-B14F-4D97-AF65-F5344CB8AC3E}">
        <p14:creationId xmlns:p14="http://schemas.microsoft.com/office/powerpoint/2010/main" val="2697379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Improvement in PST and IST </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24</a:t>
            </a:fld>
            <a:endParaRPr lang="en-US"/>
          </a:p>
        </p:txBody>
      </p:sp>
    </p:spTree>
    <p:extLst>
      <p:ext uri="{BB962C8B-B14F-4D97-AF65-F5344CB8AC3E}">
        <p14:creationId xmlns:p14="http://schemas.microsoft.com/office/powerpoint/2010/main" val="1750461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0.4, 0.3,0.5, 0.2,0.8,0.6</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27</a:t>
            </a:fld>
            <a:endParaRPr lang="en-US"/>
          </a:p>
        </p:txBody>
      </p:sp>
    </p:spTree>
    <p:extLst>
      <p:ext uri="{BB962C8B-B14F-4D97-AF65-F5344CB8AC3E}">
        <p14:creationId xmlns:p14="http://schemas.microsoft.com/office/powerpoint/2010/main" val="2838772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figure to explain BV quickly </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29</a:t>
            </a:fld>
            <a:endParaRPr lang="en-US"/>
          </a:p>
        </p:txBody>
      </p:sp>
    </p:spTree>
    <p:extLst>
      <p:ext uri="{BB962C8B-B14F-4D97-AF65-F5344CB8AC3E}">
        <p14:creationId xmlns:p14="http://schemas.microsoft.com/office/powerpoint/2010/main" val="45104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Noisy qubits produce errors and that forces us to run a program for multiple trials. Log out of each trial, by output log for N trials we can infer correct answer.</a:t>
            </a:r>
          </a:p>
          <a:p>
            <a:endParaRPr lang="en-US" dirty="0"/>
          </a:p>
          <a:p>
            <a:endParaRPr lang="en-US" dirty="0"/>
          </a:p>
          <a:p>
            <a:r>
              <a:rPr lang="en-US" dirty="0"/>
              <a:t>When executing, a program goes through a compute phase first and then measurement phase. In compute phase we use quantum gates to transform qubit state and in measurement phase  we read out the qubits, unfortunately both compute and measurement are prone to errors </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3</a:t>
            </a:fld>
            <a:endParaRPr lang="en-US"/>
          </a:p>
        </p:txBody>
      </p:sp>
    </p:spTree>
    <p:extLst>
      <p:ext uri="{BB962C8B-B14F-4D97-AF65-F5344CB8AC3E}">
        <p14:creationId xmlns:p14="http://schemas.microsoft.com/office/powerpoint/2010/main" val="4085236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Measurement of qubits is one of the dominant source of errors</a:t>
            </a:r>
            <a:r>
              <a:rPr lang="en-US" b="1" dirty="0"/>
              <a:t>.  </a:t>
            </a:r>
          </a:p>
          <a:p>
            <a:r>
              <a:rPr lang="en-US" b="1" dirty="0"/>
              <a:t>And goal of paper is to reduce impact of measurement errors. Let me share a simple experiment that will help us understand  measurement errors and  </a:t>
            </a:r>
            <a:r>
              <a:rPr lang="en-US" b="1" dirty="0" err="1"/>
              <a:t>devlop</a:t>
            </a:r>
            <a:r>
              <a:rPr lang="en-US" b="1" dirty="0"/>
              <a:t> strategies to mitigate measurement errors . (</a:t>
            </a:r>
            <a:r>
              <a:rPr lang="en-US" b="1" dirty="0" err="1"/>
              <a:t>clik</a:t>
            </a:r>
            <a:r>
              <a:rPr lang="en-US" b="1" dirty="0"/>
              <a:t>)</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4</a:t>
            </a:fld>
            <a:endParaRPr lang="en-US"/>
          </a:p>
        </p:txBody>
      </p:sp>
    </p:spTree>
    <p:extLst>
      <p:ext uri="{BB962C8B-B14F-4D97-AF65-F5344CB8AC3E}">
        <p14:creationId xmlns:p14="http://schemas.microsoft.com/office/powerpoint/2010/main" val="2672179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in this experiment, We initialize IBM 5 qubit machine   to all zero state and measured the output, 84% probability that we got the right answer</a:t>
            </a:r>
          </a:p>
          <a:p>
            <a:endParaRPr lang="en-US" dirty="0"/>
          </a:p>
          <a:p>
            <a:r>
              <a:rPr lang="en-US" dirty="0"/>
              <a:t>Now if we take the same </a:t>
            </a:r>
            <a:r>
              <a:rPr lang="en-US" dirty="0" err="1"/>
              <a:t>ibm</a:t>
            </a:r>
            <a:r>
              <a:rPr lang="en-US" dirty="0"/>
              <a:t> machine and </a:t>
            </a:r>
            <a:r>
              <a:rPr lang="en-US" dirty="0" err="1"/>
              <a:t>intialuize</a:t>
            </a:r>
            <a:r>
              <a:rPr lang="en-US" dirty="0"/>
              <a:t> it to all one state and </a:t>
            </a:r>
            <a:r>
              <a:rPr lang="en-US" dirty="0" err="1"/>
              <a:t>meaure</a:t>
            </a:r>
            <a:r>
              <a:rPr lang="en-US" dirty="0"/>
              <a:t>, we get the right answer with only 62% probability </a:t>
            </a:r>
          </a:p>
          <a:p>
            <a:endParaRPr lang="en-US" dirty="0"/>
          </a:p>
          <a:p>
            <a:r>
              <a:rPr lang="en-US" b="1" dirty="0"/>
              <a:t>So the all one state is more vulnerable than all zero state </a:t>
            </a:r>
          </a:p>
          <a:p>
            <a:endParaRPr lang="en-US" dirty="0"/>
          </a:p>
          <a:p>
            <a:r>
              <a:rPr lang="en-US" b="1" dirty="0"/>
              <a:t>what if </a:t>
            </a:r>
            <a:r>
              <a:rPr lang="en-US" dirty="0"/>
              <a:t>we took all one state and inverted it using quantum gates  and then measured the output, we get the right answer with 78% probability.</a:t>
            </a:r>
          </a:p>
          <a:p>
            <a:endParaRPr lang="en-US" dirty="0"/>
          </a:p>
          <a:p>
            <a:r>
              <a:rPr lang="en-US" dirty="0"/>
              <a:t>Because on IBM machine  State -1 is high energy state and state 0 is low energy state and  </a:t>
            </a:r>
          </a:p>
          <a:p>
            <a:endParaRPr lang="en-US" dirty="0"/>
          </a:p>
          <a:p>
            <a:endParaRPr lang="en-US" dirty="0"/>
          </a:p>
          <a:p>
            <a:r>
              <a:rPr lang="en-US" dirty="0"/>
              <a:t>State 1 naturally go to low energy state</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5</a:t>
            </a:fld>
            <a:endParaRPr lang="en-US"/>
          </a:p>
        </p:txBody>
      </p:sp>
    </p:spTree>
    <p:extLst>
      <p:ext uri="{BB962C8B-B14F-4D97-AF65-F5344CB8AC3E}">
        <p14:creationId xmlns:p14="http://schemas.microsoft.com/office/powerpoint/2010/main" val="1768484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exploit this state dependent bias to mitigate measurement errors and improve the overall reliability of quantum computer that are available today. And that’s the insight we use in our paper. </a:t>
            </a:r>
            <a:endParaRPr lang="en-US" b="1"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6</a:t>
            </a:fld>
            <a:endParaRPr lang="en-US"/>
          </a:p>
        </p:txBody>
      </p:sp>
    </p:spTree>
    <p:extLst>
      <p:ext uri="{BB962C8B-B14F-4D97-AF65-F5344CB8AC3E}">
        <p14:creationId xmlns:p14="http://schemas.microsoft.com/office/powerpoint/2010/main" val="158076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measurement bias is not limited to 5 qubit machine, </a:t>
            </a:r>
            <a:r>
              <a:rPr lang="en-US" dirty="0" err="1"/>
              <a:t>infact</a:t>
            </a:r>
            <a:r>
              <a:rPr lang="en-US" dirty="0"/>
              <a:t> on IBM;s 14 qubit machine we observe measurement bias as well. For example, we  prepare and measure all 10 bit states classical state. This graph shows a condensed version of the data that we collected. It shows with increasing hamming weight Measurements are more prone to errors, for example, state of all ones is 2.5 times more vulnerable than state of all zeroes </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8</a:t>
            </a:fld>
            <a:endParaRPr lang="en-US"/>
          </a:p>
        </p:txBody>
      </p:sp>
    </p:spTree>
    <p:extLst>
      <p:ext uri="{BB962C8B-B14F-4D97-AF65-F5344CB8AC3E}">
        <p14:creationId xmlns:p14="http://schemas.microsoft.com/office/powerpoint/2010/main" val="2386653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discussed classical states where there was no superposition but on quantum machines we care superposition and correct output can often a superposition state. </a:t>
            </a:r>
          </a:p>
          <a:p>
            <a:endParaRPr lang="en-US" dirty="0"/>
          </a:p>
          <a:p>
            <a:endParaRPr lang="en-US" dirty="0"/>
          </a:p>
          <a:p>
            <a:r>
              <a:rPr lang="en-US" dirty="0"/>
              <a:t>How does this measurement error affect our answer? </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9</a:t>
            </a:fld>
            <a:endParaRPr lang="en-US"/>
          </a:p>
        </p:txBody>
      </p:sp>
    </p:spTree>
    <p:extLst>
      <p:ext uri="{BB962C8B-B14F-4D97-AF65-F5344CB8AC3E}">
        <p14:creationId xmlns:p14="http://schemas.microsoft.com/office/powerpoint/2010/main" val="3229200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965DC-4D72-4067-8A9B-6CFE5CBE09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0493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24461" y="3793068"/>
            <a:ext cx="6795913" cy="1684868"/>
          </a:xfrm>
          <a:prstGeom prst="rect">
            <a:avLst/>
          </a:prstGeom>
        </p:spPr>
        <p:txBody>
          <a:bodyPr>
            <a:noAutofit/>
          </a:bodyPr>
          <a:lstStyle>
            <a:lvl1pPr marL="0" indent="0" algn="l">
              <a:lnSpc>
                <a:spcPts val="3600"/>
              </a:lnSpc>
              <a:buNone/>
              <a:defRPr sz="3000" b="0" cap="none" spc="0" baseline="0">
                <a:solidFill>
                  <a:schemeClr val="tx1">
                    <a:lumMod val="50000"/>
                    <a:lumOff val="50000"/>
                  </a:schemeClr>
                </a:solidFill>
                <a:latin typeface="Roboto Condensed Light" pitchFamily="2" charset="0"/>
                <a:ea typeface="Roboto Condensed Light" pitchFamily="2"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Title 1">
            <a:extLst>
              <a:ext uri="{FF2B5EF4-FFF2-40B4-BE49-F238E27FC236}">
                <a16:creationId xmlns:a16="http://schemas.microsoft.com/office/drawing/2014/main" id="{F17EE9D9-49A7-AE42-84D1-352EBEE407C2}"/>
              </a:ext>
            </a:extLst>
          </p:cNvPr>
          <p:cNvSpPr>
            <a:spLocks noGrp="1"/>
          </p:cNvSpPr>
          <p:nvPr>
            <p:ph type="ctrTitle"/>
          </p:nvPr>
        </p:nvSpPr>
        <p:spPr>
          <a:xfrm>
            <a:off x="4024462" y="333633"/>
            <a:ext cx="6795913" cy="3459435"/>
          </a:xfrm>
          <a:prstGeom prst="rect">
            <a:avLst/>
          </a:prstGeom>
        </p:spPr>
        <p:txBody>
          <a:bodyPr anchor="b" anchorCtr="0">
            <a:normAutofit/>
          </a:bodyPr>
          <a:lstStyle>
            <a:lvl1pPr algn="l">
              <a:lnSpc>
                <a:spcPts val="4800"/>
              </a:lnSpc>
              <a:defRPr sz="4200" b="1" cap="none" spc="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Tree>
    <p:extLst>
      <p:ext uri="{BB962C8B-B14F-4D97-AF65-F5344CB8AC3E}">
        <p14:creationId xmlns:p14="http://schemas.microsoft.com/office/powerpoint/2010/main" val="414107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96814"/>
            <a:ext cx="8128000" cy="1143000"/>
          </a:xfrm>
        </p:spPr>
        <p:txBody>
          <a:bodyPr/>
          <a:lstStyle/>
          <a:p>
            <a:r>
              <a:rPr lang="en-US"/>
              <a:t>Click to edit Master title style</a:t>
            </a:r>
            <a:endParaRPr lang="en-US" dirty="0"/>
          </a:p>
        </p:txBody>
      </p:sp>
      <p:sp>
        <p:nvSpPr>
          <p:cNvPr id="3" name="Rectangle: Rounded Corners 2"/>
          <p:cNvSpPr/>
          <p:nvPr userDrawn="1"/>
        </p:nvSpPr>
        <p:spPr>
          <a:xfrm>
            <a:off x="0" y="1221177"/>
            <a:ext cx="12192000" cy="106189"/>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4">
            <a:extLst>
              <a:ext uri="{FF2B5EF4-FFF2-40B4-BE49-F238E27FC236}">
                <a16:creationId xmlns:a16="http://schemas.microsoft.com/office/drawing/2014/main" id="{9DEAC6FC-54B3-4AB7-B42E-F1847D21CBE8}"/>
              </a:ext>
            </a:extLst>
          </p:cNvPr>
          <p:cNvSpPr>
            <a:spLocks noGrp="1"/>
          </p:cNvSpPr>
          <p:nvPr>
            <p:ph type="sldNum" sz="quarter" idx="4"/>
          </p:nvPr>
        </p:nvSpPr>
        <p:spPr>
          <a:xfrm>
            <a:off x="11707633" y="0"/>
            <a:ext cx="484367" cy="436529"/>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193877135"/>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49203"/>
      </p:ext>
    </p:extLst>
  </p:cSld>
  <p:clrMap bg1="lt1" tx1="dk1" bg2="lt2" tx2="dk2" accent1="accent1" accent2="accent2" accent3="accent3" accent4="accent4" accent5="accent5" accent6="accent6" hlink="hlink" folHlink="folHlink"/>
  <p:sldLayoutIdLst>
    <p:sldLayoutId id="2147483701" r:id="rId1"/>
    <p:sldLayoutId id="2147483702" r:id="rId2"/>
  </p:sldLayoutIdLst>
  <p:hf hdr="0" ftr="0" dt="0"/>
  <p:txStyles>
    <p:titleStyle>
      <a:lvl1pPr algn="l" defTabSz="342900" rtl="0" eaLnBrk="1" latinLnBrk="0" hangingPunct="1">
        <a:spcBef>
          <a:spcPct val="0"/>
        </a:spcBef>
        <a:buNone/>
        <a:defRPr sz="3600" b="1" kern="1200">
          <a:solidFill>
            <a:srgbClr val="857437"/>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E66134-3B68-CA46-9583-81F439EB81A2}"/>
              </a:ext>
            </a:extLst>
          </p:cNvPr>
          <p:cNvSpPr>
            <a:spLocks noGrp="1"/>
          </p:cNvSpPr>
          <p:nvPr>
            <p:ph type="subTitle" idx="1"/>
          </p:nvPr>
        </p:nvSpPr>
        <p:spPr>
          <a:xfrm>
            <a:off x="3923288" y="3225636"/>
            <a:ext cx="7890172" cy="1684868"/>
          </a:xfrm>
        </p:spPr>
        <p:txBody>
          <a:bodyPr/>
          <a:lstStyle/>
          <a:p>
            <a:r>
              <a:rPr lang="en-US" sz="3200" b="1" dirty="0">
                <a:solidFill>
                  <a:schemeClr val="tx1"/>
                </a:solidFill>
              </a:rPr>
              <a:t>Swamit Tannu</a:t>
            </a:r>
            <a:r>
              <a:rPr lang="en-US" sz="3200" dirty="0">
                <a:solidFill>
                  <a:schemeClr val="tx1"/>
                </a:solidFill>
              </a:rPr>
              <a:t> and Moinuddin Qureshi</a:t>
            </a:r>
          </a:p>
        </p:txBody>
      </p:sp>
      <p:sp>
        <p:nvSpPr>
          <p:cNvPr id="2" name="Title 1">
            <a:extLst>
              <a:ext uri="{FF2B5EF4-FFF2-40B4-BE49-F238E27FC236}">
                <a16:creationId xmlns:a16="http://schemas.microsoft.com/office/drawing/2014/main" id="{9C0E95FB-AFDA-C24E-BDC1-87184FFF62A0}"/>
              </a:ext>
            </a:extLst>
          </p:cNvPr>
          <p:cNvSpPr>
            <a:spLocks noGrp="1"/>
          </p:cNvSpPr>
          <p:nvPr>
            <p:ph type="ctrTitle"/>
          </p:nvPr>
        </p:nvSpPr>
        <p:spPr>
          <a:xfrm>
            <a:off x="3701267" y="-233799"/>
            <a:ext cx="8761373" cy="3459435"/>
          </a:xfrm>
          <a:prstGeom prst="rect">
            <a:avLst/>
          </a:prstGeom>
        </p:spPr>
        <p:txBody>
          <a:bodyPr wrap="square">
            <a:normAutofit/>
          </a:bodyPr>
          <a:lstStyle/>
          <a:p>
            <a:r>
              <a:rPr lang="en-US" b="0" dirty="0">
                <a:solidFill>
                  <a:schemeClr val="tx1"/>
                </a:solidFill>
              </a:rPr>
              <a:t>Mitigating Measurement Errors </a:t>
            </a:r>
            <a:br>
              <a:rPr lang="en-US" b="0" dirty="0">
                <a:solidFill>
                  <a:schemeClr val="tx1"/>
                </a:solidFill>
              </a:rPr>
            </a:br>
            <a:r>
              <a:rPr lang="en-US" b="0" dirty="0">
                <a:solidFill>
                  <a:schemeClr val="tx1"/>
                </a:solidFill>
              </a:rPr>
              <a:t>in Quantum Computers by Exploiting State-Dependent Bias</a:t>
            </a:r>
            <a:br>
              <a:rPr lang="en-US" sz="6000" dirty="0">
                <a:solidFill>
                  <a:schemeClr val="tx1"/>
                </a:solidFill>
              </a:rPr>
            </a:br>
            <a:endParaRPr lang="en-US" dirty="0">
              <a:solidFill>
                <a:schemeClr val="tx1"/>
              </a:solidFill>
            </a:endParaRPr>
          </a:p>
        </p:txBody>
      </p:sp>
      <p:pic>
        <p:nvPicPr>
          <p:cNvPr id="1028" name="Picture 4" descr="Related image">
            <a:extLst>
              <a:ext uri="{FF2B5EF4-FFF2-40B4-BE49-F238E27FC236}">
                <a16:creationId xmlns:a16="http://schemas.microsoft.com/office/drawing/2014/main" id="{032C6AE3-E1CE-4BA7-A92A-6AD9185EDA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63" r="10340"/>
          <a:stretch/>
        </p:blipFill>
        <p:spPr bwMode="auto">
          <a:xfrm>
            <a:off x="7337501" y="4242631"/>
            <a:ext cx="1653756" cy="209078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blob:https://web.whatsapp.com/ee175618-29f7-4481-824a-d78536ae3528">
            <a:extLst>
              <a:ext uri="{FF2B5EF4-FFF2-40B4-BE49-F238E27FC236}">
                <a16:creationId xmlns:a16="http://schemas.microsoft.com/office/drawing/2014/main" id="{5E2E7FED-CB8B-4A66-A2CE-C7B9102DFB98}"/>
              </a:ext>
            </a:extLst>
          </p:cNvPr>
          <p:cNvSpPr>
            <a:spLocks noChangeAspect="1" noChangeArrowheads="1"/>
          </p:cNvSpPr>
          <p:nvPr/>
        </p:nvSpPr>
        <p:spPr bwMode="auto">
          <a:xfrm>
            <a:off x="8489941" y="45960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A person standing in front of a sign&#10;&#10;Description automatically generated">
            <a:extLst>
              <a:ext uri="{FF2B5EF4-FFF2-40B4-BE49-F238E27FC236}">
                <a16:creationId xmlns:a16="http://schemas.microsoft.com/office/drawing/2014/main" id="{8EACA94B-C776-434B-BF64-A4A79D9483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429" t="12989" r="28908" b="18529"/>
          <a:stretch/>
        </p:blipFill>
        <p:spPr>
          <a:xfrm>
            <a:off x="5478729" y="4242631"/>
            <a:ext cx="1858772" cy="2090784"/>
          </a:xfrm>
          <a:prstGeom prst="rect">
            <a:avLst/>
          </a:prstGeom>
        </p:spPr>
      </p:pic>
      <p:sp>
        <p:nvSpPr>
          <p:cNvPr id="4" name="TextBox 3">
            <a:extLst>
              <a:ext uri="{FF2B5EF4-FFF2-40B4-BE49-F238E27FC236}">
                <a16:creationId xmlns:a16="http://schemas.microsoft.com/office/drawing/2014/main" id="{3302306D-FDE4-4E10-AA56-94EC54B9472A}"/>
              </a:ext>
            </a:extLst>
          </p:cNvPr>
          <p:cNvSpPr txBox="1"/>
          <p:nvPr/>
        </p:nvSpPr>
        <p:spPr>
          <a:xfrm>
            <a:off x="10525928" y="126380"/>
            <a:ext cx="1287532" cy="369332"/>
          </a:xfrm>
          <a:prstGeom prst="rect">
            <a:avLst/>
          </a:prstGeom>
          <a:noFill/>
        </p:spPr>
        <p:txBody>
          <a:bodyPr wrap="none" rtlCol="0">
            <a:spAutoFit/>
          </a:bodyPr>
          <a:lstStyle/>
          <a:p>
            <a:r>
              <a:rPr lang="en-US" i="1" dirty="0"/>
              <a:t>MICRO-52</a:t>
            </a:r>
          </a:p>
        </p:txBody>
      </p:sp>
    </p:spTree>
    <p:extLst>
      <p:ext uri="{BB962C8B-B14F-4D97-AF65-F5344CB8AC3E}">
        <p14:creationId xmlns:p14="http://schemas.microsoft.com/office/powerpoint/2010/main" val="354502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4C4C4-A0A4-452C-97DE-5538410BE719}"/>
              </a:ext>
            </a:extLst>
          </p:cNvPr>
          <p:cNvSpPr>
            <a:spLocks noGrp="1"/>
          </p:cNvSpPr>
          <p:nvPr>
            <p:ph type="title"/>
          </p:nvPr>
        </p:nvSpPr>
        <p:spPr>
          <a:xfrm>
            <a:off x="530086" y="265932"/>
            <a:ext cx="10771187" cy="1143000"/>
          </a:xfrm>
        </p:spPr>
        <p:txBody>
          <a:bodyPr>
            <a:normAutofit fontScale="90000"/>
          </a:bodyPr>
          <a:lstStyle/>
          <a:p>
            <a:r>
              <a:rPr lang="en-US" sz="4600" dirty="0"/>
              <a:t>Figure of Merit: Inference Strength (IST)</a:t>
            </a:r>
          </a:p>
        </p:txBody>
      </p:sp>
      <p:sp>
        <p:nvSpPr>
          <p:cNvPr id="32" name="Rectangle: Rounded Corners 31">
            <a:extLst>
              <a:ext uri="{FF2B5EF4-FFF2-40B4-BE49-F238E27FC236}">
                <a16:creationId xmlns:a16="http://schemas.microsoft.com/office/drawing/2014/main" id="{70A7B22E-1C2A-4751-8535-8C15A89D8A57}"/>
              </a:ext>
            </a:extLst>
          </p:cNvPr>
          <p:cNvSpPr/>
          <p:nvPr/>
        </p:nvSpPr>
        <p:spPr>
          <a:xfrm>
            <a:off x="-8870" y="6378792"/>
            <a:ext cx="12267262" cy="517390"/>
          </a:xfrm>
          <a:prstGeom prst="roundRect">
            <a:avLst>
              <a:gd name="adj" fmla="val 0"/>
            </a:avLst>
          </a:prstGeom>
          <a:solidFill>
            <a:schemeClr val="tx1"/>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IST captures quality of inference. IST &gt; 1  ensures correct answer is strongest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51595BC-61F1-4668-B70B-BE2FC801BEB8}"/>
                  </a:ext>
                </a:extLst>
              </p:cNvPr>
              <p:cNvSpPr txBox="1"/>
              <p:nvPr/>
            </p:nvSpPr>
            <p:spPr>
              <a:xfrm>
                <a:off x="1873543" y="1848120"/>
                <a:ext cx="8834380" cy="1038489"/>
              </a:xfrm>
              <a:prstGeom prst="rect">
                <a:avLst/>
              </a:prstGeom>
              <a:solidFill>
                <a:schemeClr val="bg2"/>
              </a:solidFill>
              <a:ln w="28575">
                <a:solidFill>
                  <a:schemeClr val="tx1"/>
                </a:solidFill>
              </a:ln>
            </p:spPr>
            <p:txBody>
              <a:bodyPr wrap="square" rtlCol="0">
                <a:spAutoFit/>
              </a:bodyPr>
              <a:lstStyle/>
              <a:p>
                <a:r>
                  <a:rPr lang="en-US" sz="800" b="1" dirty="0">
                    <a:latin typeface="+mn-lt"/>
                  </a:rPr>
                  <a:t> </a:t>
                </a:r>
              </a:p>
              <a:p>
                <a:r>
                  <a:rPr lang="en-US" sz="2400" i="1" dirty="0">
                    <a:latin typeface="Cambria Math" panose="02040503050406030204" pitchFamily="18" charset="0"/>
                    <a:ea typeface="Cambria Math" panose="02040503050406030204" pitchFamily="18" charset="0"/>
                  </a:rPr>
                  <a:t>IST</a:t>
                </a:r>
                <a:r>
                  <a:rPr lang="en-US" sz="2800" b="1" dirty="0">
                    <a:latin typeface="Cambria Math" panose="02040503050406030204" pitchFamily="18" charset="0"/>
                    <a:ea typeface="Cambria Math" panose="02040503050406030204" pitchFamily="18" charset="0"/>
                  </a:rPr>
                  <a:t> </a:t>
                </a:r>
                <a:r>
                  <a:rPr lang="en-US" sz="2800" b="1" i="1" dirty="0">
                    <a:latin typeface="Cambria Math" panose="02040503050406030204" pitchFamily="18" charset="0"/>
                    <a:ea typeface="Cambria Math" panose="02040503050406030204" pitchFamily="18" charset="0"/>
                  </a:rPr>
                  <a:t>=</a:t>
                </a:r>
                <a:r>
                  <a:rPr lang="en-US" sz="2800" b="1" dirty="0">
                    <a:latin typeface="+mn-lt"/>
                  </a:rPr>
                  <a:t> </a:t>
                </a:r>
                <a14:m>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𝑷𝒓𝒐𝒃𝒂𝒃𝒊𝒍𝒊𝒕𝒚</m:t>
                        </m:r>
                        <m:r>
                          <a:rPr lang="en-US" sz="2800" b="1" i="1" smtClean="0">
                            <a:latin typeface="Cambria Math" panose="02040503050406030204" pitchFamily="18" charset="0"/>
                          </a:rPr>
                          <m:t> </m:t>
                        </m:r>
                        <m:r>
                          <a:rPr lang="en-US" sz="2800" b="1" i="1" smtClean="0">
                            <a:latin typeface="Cambria Math" panose="02040503050406030204" pitchFamily="18" charset="0"/>
                          </a:rPr>
                          <m:t>𝒐𝒇</m:t>
                        </m:r>
                        <m:r>
                          <a:rPr lang="en-US" sz="2800" b="1" i="1" smtClean="0">
                            <a:latin typeface="Cambria Math" panose="02040503050406030204" pitchFamily="18" charset="0"/>
                          </a:rPr>
                          <m:t> </m:t>
                        </m:r>
                        <m:r>
                          <a:rPr lang="en-US" sz="2800" b="1" i="1" smtClean="0">
                            <a:latin typeface="Cambria Math" panose="02040503050406030204" pitchFamily="18" charset="0"/>
                          </a:rPr>
                          <m:t>𝑬𝒓𝒐𝒓𝒓</m:t>
                        </m:r>
                        <m:r>
                          <a:rPr lang="en-US" sz="2800" b="1" i="1" smtClean="0">
                            <a:latin typeface="Cambria Math" panose="02040503050406030204" pitchFamily="18" charset="0"/>
                          </a:rPr>
                          <m:t> </m:t>
                        </m:r>
                        <m:r>
                          <a:rPr lang="en-US" sz="2800" b="1" i="1" smtClean="0">
                            <a:latin typeface="Cambria Math" panose="02040503050406030204" pitchFamily="18" charset="0"/>
                          </a:rPr>
                          <m:t>𝑭𝒓𝒆𝒆</m:t>
                        </m:r>
                        <m:r>
                          <a:rPr lang="en-US" sz="2800" b="1" i="1" smtClean="0">
                            <a:latin typeface="Cambria Math" panose="02040503050406030204" pitchFamily="18" charset="0"/>
                          </a:rPr>
                          <m:t> </m:t>
                        </m:r>
                        <m:r>
                          <a:rPr lang="en-US" sz="2800" b="1" i="1" smtClean="0">
                            <a:latin typeface="Cambria Math" panose="02040503050406030204" pitchFamily="18" charset="0"/>
                          </a:rPr>
                          <m:t>𝑶𝒖𝒕𝒑𝒖𝒕</m:t>
                        </m:r>
                      </m:num>
                      <m:den>
                        <m:r>
                          <a:rPr lang="en-US" sz="2800" b="1" i="1" smtClean="0">
                            <a:latin typeface="Cambria Math" panose="02040503050406030204" pitchFamily="18" charset="0"/>
                          </a:rPr>
                          <m:t>𝑷𝒓𝒐𝒃𝒂𝒃𝒊𝒍𝒊𝒕𝒚</m:t>
                        </m:r>
                        <m:r>
                          <a:rPr lang="en-US" sz="2800" b="1" i="1" smtClean="0">
                            <a:latin typeface="Cambria Math" panose="02040503050406030204" pitchFamily="18" charset="0"/>
                          </a:rPr>
                          <m:t> </m:t>
                        </m:r>
                        <m:r>
                          <a:rPr lang="en-US" sz="2800" b="1" i="1" smtClean="0">
                            <a:latin typeface="Cambria Math" panose="02040503050406030204" pitchFamily="18" charset="0"/>
                          </a:rPr>
                          <m:t>𝒐𝒇</m:t>
                        </m:r>
                        <m:r>
                          <a:rPr lang="en-US" sz="2800" b="1" i="1" smtClean="0">
                            <a:latin typeface="Cambria Math" panose="02040503050406030204" pitchFamily="18" charset="0"/>
                          </a:rPr>
                          <m:t> </m:t>
                        </m:r>
                        <m:r>
                          <a:rPr lang="en-US" sz="2800" b="1" i="1" smtClean="0">
                            <a:latin typeface="Cambria Math" panose="02040503050406030204" pitchFamily="18" charset="0"/>
                          </a:rPr>
                          <m:t>𝑬𝒓𝒓𝒐𝒏𝒆𝒐𝒖𝒔</m:t>
                        </m:r>
                        <m:r>
                          <a:rPr lang="en-US" sz="2800" b="1" i="1" smtClean="0">
                            <a:latin typeface="Cambria Math" panose="02040503050406030204" pitchFamily="18" charset="0"/>
                          </a:rPr>
                          <m:t> </m:t>
                        </m:r>
                        <m:r>
                          <a:rPr lang="en-US" sz="2800" b="1" i="1" smtClean="0">
                            <a:latin typeface="Cambria Math" panose="02040503050406030204" pitchFamily="18" charset="0"/>
                          </a:rPr>
                          <m:t>𝑶𝒖𝒕𝒑𝒖𝒕</m:t>
                        </m:r>
                        <m:r>
                          <a:rPr lang="en-US" sz="2800" b="1" i="1" smtClean="0">
                            <a:latin typeface="Cambria Math" panose="02040503050406030204" pitchFamily="18" charset="0"/>
                          </a:rPr>
                          <m:t> </m:t>
                        </m:r>
                        <m:r>
                          <a:rPr lang="en-US" sz="2800" b="1" i="1" smtClean="0">
                            <a:latin typeface="Cambria Math" panose="02040503050406030204" pitchFamily="18" charset="0"/>
                          </a:rPr>
                          <m:t>𝒘𝒊𝒕𝒉</m:t>
                        </m:r>
                        <m:r>
                          <a:rPr lang="en-US" sz="2800" b="1" i="1" smtClean="0">
                            <a:latin typeface="Cambria Math" panose="02040503050406030204" pitchFamily="18" charset="0"/>
                          </a:rPr>
                          <m:t> </m:t>
                        </m:r>
                        <m:r>
                          <a:rPr lang="en-US" sz="2800" b="1" i="1" smtClean="0">
                            <a:latin typeface="Cambria Math" panose="02040503050406030204" pitchFamily="18" charset="0"/>
                          </a:rPr>
                          <m:t>𝑯𝒊𝒈𝒉𝒆𝒔𝒕</m:t>
                        </m:r>
                        <m:r>
                          <a:rPr lang="en-US" sz="2800" b="1" i="1" smtClean="0">
                            <a:latin typeface="Cambria Math" panose="02040503050406030204" pitchFamily="18" charset="0"/>
                          </a:rPr>
                          <m:t> </m:t>
                        </m:r>
                        <m:r>
                          <a:rPr lang="en-US" sz="2800" b="1" i="1" smtClean="0">
                            <a:latin typeface="Cambria Math" panose="02040503050406030204" pitchFamily="18" charset="0"/>
                          </a:rPr>
                          <m:t>𝑭𝒓𝒆𝒒𝒖𝒆𝒏𝒄𝒚</m:t>
                        </m:r>
                      </m:den>
                    </m:f>
                  </m:oMath>
                </a14:m>
                <a:endParaRPr lang="en-US" sz="2800" b="1" dirty="0">
                  <a:latin typeface="+mn-lt"/>
                </a:endParaRPr>
              </a:p>
              <a:p>
                <a:endParaRPr lang="en-US" sz="800" b="1" dirty="0">
                  <a:latin typeface="+mn-lt"/>
                </a:endParaRPr>
              </a:p>
            </p:txBody>
          </p:sp>
        </mc:Choice>
        <mc:Fallback xmlns="">
          <p:sp>
            <p:nvSpPr>
              <p:cNvPr id="4" name="TextBox 3">
                <a:extLst>
                  <a:ext uri="{FF2B5EF4-FFF2-40B4-BE49-F238E27FC236}">
                    <a16:creationId xmlns:a16="http://schemas.microsoft.com/office/drawing/2014/main" id="{051595BC-61F1-4668-B70B-BE2FC801BEB8}"/>
                  </a:ext>
                </a:extLst>
              </p:cNvPr>
              <p:cNvSpPr txBox="1">
                <a:spLocks noRot="1" noChangeAspect="1" noMove="1" noResize="1" noEditPoints="1" noAdjustHandles="1" noChangeArrowheads="1" noChangeShapeType="1" noTextEdit="1"/>
              </p:cNvSpPr>
              <p:nvPr/>
            </p:nvSpPr>
            <p:spPr>
              <a:xfrm>
                <a:off x="1873543" y="1848120"/>
                <a:ext cx="8834380" cy="1038489"/>
              </a:xfrm>
              <a:prstGeom prst="rect">
                <a:avLst/>
              </a:prstGeom>
              <a:blipFill>
                <a:blip r:embed="rId3"/>
                <a:stretch>
                  <a:fillRect l="-893"/>
                </a:stretch>
              </a:blipFill>
              <a:ln w="28575">
                <a:solidFill>
                  <a:schemeClr val="tx1"/>
                </a:solidFill>
              </a:ln>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718F9BD9-365F-4339-B54C-88F09A938506}"/>
              </a:ext>
            </a:extLst>
          </p:cNvPr>
          <p:cNvGrpSpPr/>
          <p:nvPr/>
        </p:nvGrpSpPr>
        <p:grpSpPr>
          <a:xfrm>
            <a:off x="1816558" y="5712415"/>
            <a:ext cx="3710789" cy="383408"/>
            <a:chOff x="5188469" y="4541881"/>
            <a:chExt cx="4645342" cy="383408"/>
          </a:xfrm>
        </p:grpSpPr>
        <p:cxnSp>
          <p:nvCxnSpPr>
            <p:cNvPr id="35" name="Straight Connector 34">
              <a:extLst>
                <a:ext uri="{FF2B5EF4-FFF2-40B4-BE49-F238E27FC236}">
                  <a16:creationId xmlns:a16="http://schemas.microsoft.com/office/drawing/2014/main" id="{A22C3B9E-8EB1-47E0-A77C-64AE85840902}"/>
                </a:ext>
              </a:extLst>
            </p:cNvPr>
            <p:cNvCxnSpPr/>
            <p:nvPr/>
          </p:nvCxnSpPr>
          <p:spPr>
            <a:xfrm>
              <a:off x="5188469" y="4541881"/>
              <a:ext cx="4645342" cy="140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7A46B5A4-E78A-41F3-8E33-D17E9BB7B119}"/>
                </a:ext>
              </a:extLst>
            </p:cNvPr>
            <p:cNvSpPr txBox="1"/>
            <p:nvPr/>
          </p:nvSpPr>
          <p:spPr>
            <a:xfrm>
              <a:off x="5481555" y="4555957"/>
              <a:ext cx="42381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A</a:t>
              </a:r>
            </a:p>
          </p:txBody>
        </p:sp>
        <p:sp>
          <p:nvSpPr>
            <p:cNvPr id="37" name="TextBox 36">
              <a:extLst>
                <a:ext uri="{FF2B5EF4-FFF2-40B4-BE49-F238E27FC236}">
                  <a16:creationId xmlns:a16="http://schemas.microsoft.com/office/drawing/2014/main" id="{B684C31C-CEF4-42B8-BF1D-4BFEB24955EC}"/>
                </a:ext>
              </a:extLst>
            </p:cNvPr>
            <p:cNvSpPr txBox="1"/>
            <p:nvPr/>
          </p:nvSpPr>
          <p:spPr>
            <a:xfrm>
              <a:off x="6706436" y="4555957"/>
              <a:ext cx="42381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B</a:t>
              </a:r>
            </a:p>
          </p:txBody>
        </p:sp>
        <p:sp>
          <p:nvSpPr>
            <p:cNvPr id="38" name="TextBox 37">
              <a:extLst>
                <a:ext uri="{FF2B5EF4-FFF2-40B4-BE49-F238E27FC236}">
                  <a16:creationId xmlns:a16="http://schemas.microsoft.com/office/drawing/2014/main" id="{5265C00E-956D-4784-BD01-1D220FFC9428}"/>
                </a:ext>
              </a:extLst>
            </p:cNvPr>
            <p:cNvSpPr txBox="1"/>
            <p:nvPr/>
          </p:nvSpPr>
          <p:spPr>
            <a:xfrm>
              <a:off x="7860635" y="4555957"/>
              <a:ext cx="439872"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C</a:t>
              </a:r>
            </a:p>
          </p:txBody>
        </p:sp>
        <p:sp>
          <p:nvSpPr>
            <p:cNvPr id="39" name="TextBox 38">
              <a:extLst>
                <a:ext uri="{FF2B5EF4-FFF2-40B4-BE49-F238E27FC236}">
                  <a16:creationId xmlns:a16="http://schemas.microsoft.com/office/drawing/2014/main" id="{00BBD629-7E0E-4145-9C7C-270E94FC4E2A}"/>
                </a:ext>
              </a:extLst>
            </p:cNvPr>
            <p:cNvSpPr txBox="1"/>
            <p:nvPr/>
          </p:nvSpPr>
          <p:spPr>
            <a:xfrm>
              <a:off x="9044512" y="4555957"/>
              <a:ext cx="439872"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D</a:t>
              </a:r>
            </a:p>
          </p:txBody>
        </p:sp>
      </p:grpSp>
      <p:sp>
        <p:nvSpPr>
          <p:cNvPr id="40" name="Rectangle 39">
            <a:extLst>
              <a:ext uri="{FF2B5EF4-FFF2-40B4-BE49-F238E27FC236}">
                <a16:creationId xmlns:a16="http://schemas.microsoft.com/office/drawing/2014/main" id="{CBD4AB3E-81F1-4B33-B93B-8E89F7239DF7}"/>
              </a:ext>
            </a:extLst>
          </p:cNvPr>
          <p:cNvSpPr/>
          <p:nvPr/>
        </p:nvSpPr>
        <p:spPr>
          <a:xfrm>
            <a:off x="1962408" y="4537284"/>
            <a:ext cx="583071" cy="117118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35%</a:t>
            </a:r>
          </a:p>
        </p:txBody>
      </p:sp>
      <p:sp>
        <p:nvSpPr>
          <p:cNvPr id="41" name="Rectangle 40">
            <a:extLst>
              <a:ext uri="{FF2B5EF4-FFF2-40B4-BE49-F238E27FC236}">
                <a16:creationId xmlns:a16="http://schemas.microsoft.com/office/drawing/2014/main" id="{CBD4AB3E-81F1-4B33-B93B-8E89F7239DF7}"/>
              </a:ext>
            </a:extLst>
          </p:cNvPr>
          <p:cNvSpPr/>
          <p:nvPr/>
        </p:nvSpPr>
        <p:spPr>
          <a:xfrm>
            <a:off x="2902456" y="5114626"/>
            <a:ext cx="583071" cy="591745"/>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10%</a:t>
            </a:r>
          </a:p>
        </p:txBody>
      </p:sp>
      <p:sp>
        <p:nvSpPr>
          <p:cNvPr id="42" name="Rectangle 41">
            <a:extLst>
              <a:ext uri="{FF2B5EF4-FFF2-40B4-BE49-F238E27FC236}">
                <a16:creationId xmlns:a16="http://schemas.microsoft.com/office/drawing/2014/main" id="{CBD4AB3E-81F1-4B33-B93B-8E89F7239DF7}"/>
              </a:ext>
            </a:extLst>
          </p:cNvPr>
          <p:cNvSpPr/>
          <p:nvPr/>
        </p:nvSpPr>
        <p:spPr>
          <a:xfrm>
            <a:off x="3862964" y="5296076"/>
            <a:ext cx="583071" cy="430735"/>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5%</a:t>
            </a:r>
          </a:p>
        </p:txBody>
      </p:sp>
      <p:sp>
        <p:nvSpPr>
          <p:cNvPr id="44" name="Rectangle 43">
            <a:extLst>
              <a:ext uri="{FF2B5EF4-FFF2-40B4-BE49-F238E27FC236}">
                <a16:creationId xmlns:a16="http://schemas.microsoft.com/office/drawing/2014/main" id="{CBD4AB3E-81F1-4B33-B93B-8E89F7239DF7}"/>
              </a:ext>
            </a:extLst>
          </p:cNvPr>
          <p:cNvSpPr/>
          <p:nvPr/>
        </p:nvSpPr>
        <p:spPr>
          <a:xfrm>
            <a:off x="4753591" y="4202707"/>
            <a:ext cx="583071" cy="152225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40%</a:t>
            </a:r>
          </a:p>
        </p:txBody>
      </p:sp>
      <p:sp>
        <p:nvSpPr>
          <p:cNvPr id="28" name="TextBox 27">
            <a:extLst>
              <a:ext uri="{FF2B5EF4-FFF2-40B4-BE49-F238E27FC236}">
                <a16:creationId xmlns:a16="http://schemas.microsoft.com/office/drawing/2014/main" id="{73DAFF99-CA2E-4805-8244-0EEF3821F9E1}"/>
              </a:ext>
            </a:extLst>
          </p:cNvPr>
          <p:cNvSpPr txBox="1"/>
          <p:nvPr/>
        </p:nvSpPr>
        <p:spPr>
          <a:xfrm>
            <a:off x="2640814" y="3768631"/>
            <a:ext cx="1992327" cy="400110"/>
          </a:xfrm>
          <a:prstGeom prst="rect">
            <a:avLst/>
          </a:prstGeom>
          <a:solidFill>
            <a:schemeClr val="tx1"/>
          </a:solidFill>
          <a:ln w="28575">
            <a:solidFill>
              <a:schemeClr val="tx1"/>
            </a:solidFill>
          </a:ln>
        </p:spPr>
        <p:txBody>
          <a:bodyPr wrap="square" rtlCol="0">
            <a:spAutoFit/>
          </a:bodyPr>
          <a:lstStyle/>
          <a:p>
            <a:pPr algn="ctr"/>
            <a:r>
              <a:rPr lang="en-US" sz="2000" b="1" dirty="0">
                <a:solidFill>
                  <a:schemeClr val="bg1"/>
                </a:solidFill>
                <a:latin typeface="+mn-lt"/>
              </a:rPr>
              <a:t>PST = 0.35</a:t>
            </a:r>
          </a:p>
        </p:txBody>
      </p:sp>
      <p:grpSp>
        <p:nvGrpSpPr>
          <p:cNvPr id="46" name="Group 45">
            <a:extLst>
              <a:ext uri="{FF2B5EF4-FFF2-40B4-BE49-F238E27FC236}">
                <a16:creationId xmlns:a16="http://schemas.microsoft.com/office/drawing/2014/main" id="{718F9BD9-365F-4339-B54C-88F09A938506}"/>
              </a:ext>
            </a:extLst>
          </p:cNvPr>
          <p:cNvGrpSpPr/>
          <p:nvPr/>
        </p:nvGrpSpPr>
        <p:grpSpPr>
          <a:xfrm>
            <a:off x="7973756" y="5699870"/>
            <a:ext cx="3710789" cy="383408"/>
            <a:chOff x="5188469" y="4541881"/>
            <a:chExt cx="4645342" cy="383408"/>
          </a:xfrm>
        </p:grpSpPr>
        <p:cxnSp>
          <p:nvCxnSpPr>
            <p:cNvPr id="47" name="Straight Connector 46">
              <a:extLst>
                <a:ext uri="{FF2B5EF4-FFF2-40B4-BE49-F238E27FC236}">
                  <a16:creationId xmlns:a16="http://schemas.microsoft.com/office/drawing/2014/main" id="{A22C3B9E-8EB1-47E0-A77C-64AE85840902}"/>
                </a:ext>
              </a:extLst>
            </p:cNvPr>
            <p:cNvCxnSpPr/>
            <p:nvPr/>
          </p:nvCxnSpPr>
          <p:spPr>
            <a:xfrm>
              <a:off x="5188469" y="4541881"/>
              <a:ext cx="4645342" cy="140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7A46B5A4-E78A-41F3-8E33-D17E9BB7B119}"/>
                </a:ext>
              </a:extLst>
            </p:cNvPr>
            <p:cNvSpPr txBox="1"/>
            <p:nvPr/>
          </p:nvSpPr>
          <p:spPr>
            <a:xfrm>
              <a:off x="5481555" y="4555957"/>
              <a:ext cx="42381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A</a:t>
              </a:r>
            </a:p>
          </p:txBody>
        </p:sp>
        <p:sp>
          <p:nvSpPr>
            <p:cNvPr id="49" name="TextBox 48">
              <a:extLst>
                <a:ext uri="{FF2B5EF4-FFF2-40B4-BE49-F238E27FC236}">
                  <a16:creationId xmlns:a16="http://schemas.microsoft.com/office/drawing/2014/main" id="{B684C31C-CEF4-42B8-BF1D-4BFEB24955EC}"/>
                </a:ext>
              </a:extLst>
            </p:cNvPr>
            <p:cNvSpPr txBox="1"/>
            <p:nvPr/>
          </p:nvSpPr>
          <p:spPr>
            <a:xfrm>
              <a:off x="6706436" y="4555957"/>
              <a:ext cx="42381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B</a:t>
              </a:r>
            </a:p>
          </p:txBody>
        </p:sp>
        <p:sp>
          <p:nvSpPr>
            <p:cNvPr id="50" name="TextBox 49">
              <a:extLst>
                <a:ext uri="{FF2B5EF4-FFF2-40B4-BE49-F238E27FC236}">
                  <a16:creationId xmlns:a16="http://schemas.microsoft.com/office/drawing/2014/main" id="{5265C00E-956D-4784-BD01-1D220FFC9428}"/>
                </a:ext>
              </a:extLst>
            </p:cNvPr>
            <p:cNvSpPr txBox="1"/>
            <p:nvPr/>
          </p:nvSpPr>
          <p:spPr>
            <a:xfrm>
              <a:off x="7860635" y="4555957"/>
              <a:ext cx="439872"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C</a:t>
              </a:r>
            </a:p>
          </p:txBody>
        </p:sp>
        <p:sp>
          <p:nvSpPr>
            <p:cNvPr id="51" name="TextBox 50">
              <a:extLst>
                <a:ext uri="{FF2B5EF4-FFF2-40B4-BE49-F238E27FC236}">
                  <a16:creationId xmlns:a16="http://schemas.microsoft.com/office/drawing/2014/main" id="{00BBD629-7E0E-4145-9C7C-270E94FC4E2A}"/>
                </a:ext>
              </a:extLst>
            </p:cNvPr>
            <p:cNvSpPr txBox="1"/>
            <p:nvPr/>
          </p:nvSpPr>
          <p:spPr>
            <a:xfrm>
              <a:off x="9044512" y="4555957"/>
              <a:ext cx="439872"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D</a:t>
              </a:r>
            </a:p>
          </p:txBody>
        </p:sp>
      </p:grpSp>
      <p:sp>
        <p:nvSpPr>
          <p:cNvPr id="52" name="Rectangle 51">
            <a:extLst>
              <a:ext uri="{FF2B5EF4-FFF2-40B4-BE49-F238E27FC236}">
                <a16:creationId xmlns:a16="http://schemas.microsoft.com/office/drawing/2014/main" id="{CBD4AB3E-81F1-4B33-B93B-8E89F7239DF7}"/>
              </a:ext>
            </a:extLst>
          </p:cNvPr>
          <p:cNvSpPr/>
          <p:nvPr/>
        </p:nvSpPr>
        <p:spPr>
          <a:xfrm>
            <a:off x="8119606" y="4524739"/>
            <a:ext cx="583071" cy="117118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30%</a:t>
            </a:r>
          </a:p>
        </p:txBody>
      </p:sp>
      <p:sp>
        <p:nvSpPr>
          <p:cNvPr id="53" name="Rectangle 52">
            <a:extLst>
              <a:ext uri="{FF2B5EF4-FFF2-40B4-BE49-F238E27FC236}">
                <a16:creationId xmlns:a16="http://schemas.microsoft.com/office/drawing/2014/main" id="{CBD4AB3E-81F1-4B33-B93B-8E89F7239DF7}"/>
              </a:ext>
            </a:extLst>
          </p:cNvPr>
          <p:cNvSpPr/>
          <p:nvPr/>
        </p:nvSpPr>
        <p:spPr>
          <a:xfrm>
            <a:off x="9059654" y="4883757"/>
            <a:ext cx="583071" cy="81007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25%</a:t>
            </a:r>
          </a:p>
        </p:txBody>
      </p:sp>
      <p:sp>
        <p:nvSpPr>
          <p:cNvPr id="54" name="Rectangle 53">
            <a:extLst>
              <a:ext uri="{FF2B5EF4-FFF2-40B4-BE49-F238E27FC236}">
                <a16:creationId xmlns:a16="http://schemas.microsoft.com/office/drawing/2014/main" id="{CBD4AB3E-81F1-4B33-B93B-8E89F7239DF7}"/>
              </a:ext>
            </a:extLst>
          </p:cNvPr>
          <p:cNvSpPr/>
          <p:nvPr/>
        </p:nvSpPr>
        <p:spPr>
          <a:xfrm>
            <a:off x="10020162" y="5081703"/>
            <a:ext cx="583071" cy="63256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20%</a:t>
            </a:r>
          </a:p>
        </p:txBody>
      </p:sp>
      <p:sp>
        <p:nvSpPr>
          <p:cNvPr id="55" name="Rectangle 54">
            <a:extLst>
              <a:ext uri="{FF2B5EF4-FFF2-40B4-BE49-F238E27FC236}">
                <a16:creationId xmlns:a16="http://schemas.microsoft.com/office/drawing/2014/main" id="{CBD4AB3E-81F1-4B33-B93B-8E89F7239DF7}"/>
              </a:ext>
            </a:extLst>
          </p:cNvPr>
          <p:cNvSpPr/>
          <p:nvPr/>
        </p:nvSpPr>
        <p:spPr>
          <a:xfrm>
            <a:off x="10910789" y="4834270"/>
            <a:ext cx="583071" cy="878145"/>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25%</a:t>
            </a:r>
          </a:p>
        </p:txBody>
      </p:sp>
      <p:grpSp>
        <p:nvGrpSpPr>
          <p:cNvPr id="31" name="Group 30">
            <a:extLst>
              <a:ext uri="{FF2B5EF4-FFF2-40B4-BE49-F238E27FC236}">
                <a16:creationId xmlns:a16="http://schemas.microsoft.com/office/drawing/2014/main" id="{04D7913C-DF92-4F37-A2CD-BC6DADFDD9AD}"/>
              </a:ext>
            </a:extLst>
          </p:cNvPr>
          <p:cNvGrpSpPr/>
          <p:nvPr/>
        </p:nvGrpSpPr>
        <p:grpSpPr>
          <a:xfrm>
            <a:off x="-286082" y="4344239"/>
            <a:ext cx="2361144" cy="1477011"/>
            <a:chOff x="5790821" y="2360714"/>
            <a:chExt cx="2361144" cy="1477011"/>
          </a:xfrm>
        </p:grpSpPr>
        <p:pic>
          <p:nvPicPr>
            <p:cNvPr id="34" name="Picture 4" descr="Image result for Error sign">
              <a:extLst>
                <a:ext uri="{FF2B5EF4-FFF2-40B4-BE49-F238E27FC236}">
                  <a16:creationId xmlns:a16="http://schemas.microsoft.com/office/drawing/2014/main" id="{7DCBA9C3-0312-4BAF-805E-F8EC7C21A0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9497" y="2360714"/>
              <a:ext cx="673004" cy="673004"/>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BE4D8601-90C0-4FC5-B542-DA383BA0BCA7}"/>
                </a:ext>
              </a:extLst>
            </p:cNvPr>
            <p:cNvSpPr txBox="1"/>
            <p:nvPr/>
          </p:nvSpPr>
          <p:spPr>
            <a:xfrm>
              <a:off x="5790821" y="3006728"/>
              <a:ext cx="2361144" cy="830997"/>
            </a:xfrm>
            <a:prstGeom prst="rect">
              <a:avLst/>
            </a:prstGeom>
            <a:noFill/>
            <a:ln>
              <a:noFill/>
            </a:ln>
          </p:spPr>
          <p:txBody>
            <a:bodyPr wrap="square" rtlCol="0">
              <a:spAutoFit/>
            </a:bodyPr>
            <a:lstStyle/>
            <a:p>
              <a:pPr algn="ctr"/>
              <a:r>
                <a:rPr lang="en-US" sz="2400" dirty="0"/>
                <a:t>Incorrect</a:t>
              </a:r>
            </a:p>
            <a:p>
              <a:pPr algn="ctr"/>
              <a:r>
                <a:rPr lang="en-US" sz="2400" dirty="0"/>
                <a:t>Inference</a:t>
              </a:r>
            </a:p>
          </p:txBody>
        </p:sp>
      </p:grpSp>
      <p:grpSp>
        <p:nvGrpSpPr>
          <p:cNvPr id="8" name="Group 7">
            <a:extLst>
              <a:ext uri="{FF2B5EF4-FFF2-40B4-BE49-F238E27FC236}">
                <a16:creationId xmlns:a16="http://schemas.microsoft.com/office/drawing/2014/main" id="{1568CB2E-7B74-4BF9-8069-A2C79B7226AD}"/>
              </a:ext>
            </a:extLst>
          </p:cNvPr>
          <p:cNvGrpSpPr/>
          <p:nvPr/>
        </p:nvGrpSpPr>
        <p:grpSpPr>
          <a:xfrm>
            <a:off x="5949147" y="4556110"/>
            <a:ext cx="2361144" cy="1284767"/>
            <a:chOff x="5949147" y="4479883"/>
            <a:chExt cx="2361144" cy="1284767"/>
          </a:xfrm>
        </p:grpSpPr>
        <p:grpSp>
          <p:nvGrpSpPr>
            <p:cNvPr id="7" name="Group 6">
              <a:extLst>
                <a:ext uri="{FF2B5EF4-FFF2-40B4-BE49-F238E27FC236}">
                  <a16:creationId xmlns:a16="http://schemas.microsoft.com/office/drawing/2014/main" id="{BF5E5B7E-16B7-4D92-BA5C-084BDBC3E63D}"/>
                </a:ext>
              </a:extLst>
            </p:cNvPr>
            <p:cNvGrpSpPr/>
            <p:nvPr/>
          </p:nvGrpSpPr>
          <p:grpSpPr>
            <a:xfrm rot="20763510">
              <a:off x="6741653" y="4479883"/>
              <a:ext cx="796952" cy="471886"/>
              <a:chOff x="5540206" y="4128945"/>
              <a:chExt cx="3036651" cy="986005"/>
            </a:xfrm>
          </p:grpSpPr>
          <p:sp>
            <p:nvSpPr>
              <p:cNvPr id="56" name="Diagonal Stripe 55">
                <a:extLst>
                  <a:ext uri="{FF2B5EF4-FFF2-40B4-BE49-F238E27FC236}">
                    <a16:creationId xmlns:a16="http://schemas.microsoft.com/office/drawing/2014/main" id="{718C8899-B5F8-43EC-9791-595F116F74B2}"/>
                  </a:ext>
                </a:extLst>
              </p:cNvPr>
              <p:cNvSpPr/>
              <p:nvPr/>
            </p:nvSpPr>
            <p:spPr>
              <a:xfrm>
                <a:off x="6514417" y="4128946"/>
                <a:ext cx="2062438" cy="978551"/>
              </a:xfrm>
              <a:prstGeom prst="diagStripe">
                <a:avLst>
                  <a:gd name="adj" fmla="val 81538"/>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7" name="Diagonal Stripe 56">
                <a:extLst>
                  <a:ext uri="{FF2B5EF4-FFF2-40B4-BE49-F238E27FC236}">
                    <a16:creationId xmlns:a16="http://schemas.microsoft.com/office/drawing/2014/main" id="{FE2F09D3-FF97-44D8-B0D4-B9D1A3D11B5A}"/>
                  </a:ext>
                </a:extLst>
              </p:cNvPr>
              <p:cNvSpPr/>
              <p:nvPr/>
            </p:nvSpPr>
            <p:spPr>
              <a:xfrm rot="5400000">
                <a:off x="5694296" y="4339521"/>
                <a:ext cx="621339" cy="929520"/>
              </a:xfrm>
              <a:prstGeom prst="diagStripe">
                <a:avLst>
                  <a:gd name="adj" fmla="val 68535"/>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59" name="TextBox 58">
              <a:extLst>
                <a:ext uri="{FF2B5EF4-FFF2-40B4-BE49-F238E27FC236}">
                  <a16:creationId xmlns:a16="http://schemas.microsoft.com/office/drawing/2014/main" id="{F73B87D0-B865-4DB7-A492-F223BB52C7D9}"/>
                </a:ext>
              </a:extLst>
            </p:cNvPr>
            <p:cNvSpPr txBox="1"/>
            <p:nvPr/>
          </p:nvSpPr>
          <p:spPr>
            <a:xfrm>
              <a:off x="5949147" y="4933653"/>
              <a:ext cx="2361144" cy="830997"/>
            </a:xfrm>
            <a:prstGeom prst="rect">
              <a:avLst/>
            </a:prstGeom>
            <a:noFill/>
            <a:ln>
              <a:noFill/>
            </a:ln>
          </p:spPr>
          <p:txBody>
            <a:bodyPr wrap="square" rtlCol="0">
              <a:spAutoFit/>
            </a:bodyPr>
            <a:lstStyle/>
            <a:p>
              <a:pPr algn="ctr"/>
              <a:r>
                <a:rPr lang="en-US" sz="2400" dirty="0"/>
                <a:t>Correct</a:t>
              </a:r>
            </a:p>
            <a:p>
              <a:pPr algn="ctr"/>
              <a:r>
                <a:rPr lang="en-US" sz="2400" dirty="0"/>
                <a:t>Inference</a:t>
              </a:r>
            </a:p>
          </p:txBody>
        </p:sp>
      </p:grpSp>
      <p:sp>
        <p:nvSpPr>
          <p:cNvPr id="45" name="TextBox 44">
            <a:extLst>
              <a:ext uri="{FF2B5EF4-FFF2-40B4-BE49-F238E27FC236}">
                <a16:creationId xmlns:a16="http://schemas.microsoft.com/office/drawing/2014/main" id="{3E9A6186-6E39-409F-ADA1-9E12D7BA4EAB}"/>
              </a:ext>
            </a:extLst>
          </p:cNvPr>
          <p:cNvSpPr txBox="1"/>
          <p:nvPr/>
        </p:nvSpPr>
        <p:spPr>
          <a:xfrm>
            <a:off x="8918462" y="3768631"/>
            <a:ext cx="1992327" cy="400110"/>
          </a:xfrm>
          <a:prstGeom prst="rect">
            <a:avLst/>
          </a:prstGeom>
          <a:solidFill>
            <a:schemeClr val="tx1"/>
          </a:solidFill>
          <a:ln w="28575">
            <a:solidFill>
              <a:schemeClr val="tx1"/>
            </a:solidFill>
          </a:ln>
        </p:spPr>
        <p:txBody>
          <a:bodyPr wrap="square" rtlCol="0">
            <a:spAutoFit/>
          </a:bodyPr>
          <a:lstStyle/>
          <a:p>
            <a:r>
              <a:rPr lang="en-US" sz="2000" b="1" dirty="0">
                <a:solidFill>
                  <a:schemeClr val="bg1"/>
                </a:solidFill>
                <a:latin typeface="+mn-lt"/>
              </a:rPr>
              <a:t>    PST = 0.30</a:t>
            </a: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C81E16BC-A959-4E94-B818-AC3583BC61E9}"/>
                  </a:ext>
                </a:extLst>
              </p:cNvPr>
              <p:cNvSpPr txBox="1"/>
              <p:nvPr/>
            </p:nvSpPr>
            <p:spPr>
              <a:xfrm>
                <a:off x="2634900" y="3697939"/>
                <a:ext cx="1992327" cy="541495"/>
              </a:xfrm>
              <a:prstGeom prst="rect">
                <a:avLst/>
              </a:prstGeom>
              <a:solidFill>
                <a:schemeClr val="tx1"/>
              </a:solidFill>
              <a:ln w="28575">
                <a:solidFill>
                  <a:schemeClr val="tx1"/>
                </a:solidFill>
              </a:ln>
            </p:spPr>
            <p:txBody>
              <a:bodyPr wrap="square" rtlCol="0">
                <a:spAutoFit/>
              </a:bodyPr>
              <a:lstStyle/>
              <a:p>
                <a:r>
                  <a:rPr lang="en-US" b="1" dirty="0">
                    <a:solidFill>
                      <a:schemeClr val="bg1"/>
                    </a:solidFill>
                    <a:latin typeface="+mn-lt"/>
                  </a:rPr>
                  <a:t>IST</a:t>
                </a:r>
                <a:r>
                  <a:rPr lang="en-US" sz="2000" b="1" dirty="0">
                    <a:solidFill>
                      <a:schemeClr val="bg1"/>
                    </a:solidFill>
                    <a:latin typeface="+mn-lt"/>
                  </a:rPr>
                  <a:t> = </a:t>
                </a:r>
                <a14:m>
                  <m:oMath xmlns:m="http://schemas.openxmlformats.org/officeDocument/2006/math">
                    <m:f>
                      <m:fPr>
                        <m:ctrlPr>
                          <a:rPr lang="en-US" sz="2000" b="1" i="1" smtClean="0">
                            <a:solidFill>
                              <a:schemeClr val="bg1"/>
                            </a:solidFill>
                            <a:latin typeface="Cambria Math" panose="02040503050406030204" pitchFamily="18" charset="0"/>
                          </a:rPr>
                        </m:ctrlPr>
                      </m:fPr>
                      <m:num>
                        <m:r>
                          <a:rPr lang="en-US" sz="2000" b="1" i="1" smtClean="0">
                            <a:solidFill>
                              <a:schemeClr val="bg1"/>
                            </a:solidFill>
                            <a:latin typeface="Cambria Math" panose="02040503050406030204" pitchFamily="18" charset="0"/>
                          </a:rPr>
                          <m:t>𝟎</m:t>
                        </m:r>
                        <m:r>
                          <a:rPr lang="en-US" sz="2000" b="1" i="1" smtClean="0">
                            <a:solidFill>
                              <a:schemeClr val="bg1"/>
                            </a:solidFill>
                            <a:latin typeface="Cambria Math" panose="02040503050406030204" pitchFamily="18" charset="0"/>
                          </a:rPr>
                          <m:t>.</m:t>
                        </m:r>
                        <m:r>
                          <a:rPr lang="en-US" sz="2000" b="1" i="1" smtClean="0">
                            <a:solidFill>
                              <a:schemeClr val="bg1"/>
                            </a:solidFill>
                            <a:latin typeface="Cambria Math" panose="02040503050406030204" pitchFamily="18" charset="0"/>
                          </a:rPr>
                          <m:t>𝟑𝟓</m:t>
                        </m:r>
                      </m:num>
                      <m:den>
                        <m:r>
                          <a:rPr lang="en-US" sz="2000" b="1" i="1" smtClean="0">
                            <a:solidFill>
                              <a:schemeClr val="bg1"/>
                            </a:solidFill>
                            <a:latin typeface="Cambria Math" panose="02040503050406030204" pitchFamily="18" charset="0"/>
                          </a:rPr>
                          <m:t>𝟎</m:t>
                        </m:r>
                        <m:r>
                          <a:rPr lang="en-US" sz="2000" b="1" i="1" smtClean="0">
                            <a:solidFill>
                              <a:schemeClr val="bg1"/>
                            </a:solidFill>
                            <a:latin typeface="Cambria Math" panose="02040503050406030204" pitchFamily="18" charset="0"/>
                          </a:rPr>
                          <m:t>.</m:t>
                        </m:r>
                        <m:r>
                          <a:rPr lang="en-US" sz="2000" b="1" i="1" smtClean="0">
                            <a:solidFill>
                              <a:schemeClr val="bg1"/>
                            </a:solidFill>
                            <a:latin typeface="Cambria Math" panose="02040503050406030204" pitchFamily="18" charset="0"/>
                          </a:rPr>
                          <m:t>𝟒𝟎</m:t>
                        </m:r>
                      </m:den>
                    </m:f>
                  </m:oMath>
                </a14:m>
                <a:r>
                  <a:rPr lang="en-US" sz="2000" b="1" dirty="0">
                    <a:solidFill>
                      <a:schemeClr val="bg1"/>
                    </a:solidFill>
                    <a:latin typeface="+mn-lt"/>
                  </a:rPr>
                  <a:t> = 0.87</a:t>
                </a:r>
              </a:p>
            </p:txBody>
          </p:sp>
        </mc:Choice>
        <mc:Fallback xmlns="">
          <p:sp>
            <p:nvSpPr>
              <p:cNvPr id="58" name="TextBox 57">
                <a:extLst>
                  <a:ext uri="{FF2B5EF4-FFF2-40B4-BE49-F238E27FC236}">
                    <a16:creationId xmlns:a16="http://schemas.microsoft.com/office/drawing/2014/main" id="{C81E16BC-A959-4E94-B818-AC3583BC61E9}"/>
                  </a:ext>
                </a:extLst>
              </p:cNvPr>
              <p:cNvSpPr txBox="1">
                <a:spLocks noRot="1" noChangeAspect="1" noMove="1" noResize="1" noEditPoints="1" noAdjustHandles="1" noChangeArrowheads="1" noChangeShapeType="1" noTextEdit="1"/>
              </p:cNvSpPr>
              <p:nvPr/>
            </p:nvSpPr>
            <p:spPr>
              <a:xfrm>
                <a:off x="2634900" y="3697939"/>
                <a:ext cx="1992327" cy="541495"/>
              </a:xfrm>
              <a:prstGeom prst="rect">
                <a:avLst/>
              </a:prstGeom>
              <a:blipFill>
                <a:blip r:embed="rId5"/>
                <a:stretch>
                  <a:fillRect l="-1807" r="-1807" b="-4301"/>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5C9630C-0281-4877-89DD-BBD2350F982B}"/>
                  </a:ext>
                </a:extLst>
              </p:cNvPr>
              <p:cNvSpPr txBox="1"/>
              <p:nvPr/>
            </p:nvSpPr>
            <p:spPr>
              <a:xfrm>
                <a:off x="8918461" y="3697939"/>
                <a:ext cx="1992327" cy="541495"/>
              </a:xfrm>
              <a:prstGeom prst="rect">
                <a:avLst/>
              </a:prstGeom>
              <a:solidFill>
                <a:schemeClr val="tx1"/>
              </a:solidFill>
              <a:ln w="28575">
                <a:solidFill>
                  <a:schemeClr val="tx1"/>
                </a:solidFill>
              </a:ln>
            </p:spPr>
            <p:txBody>
              <a:bodyPr wrap="square" rtlCol="0">
                <a:spAutoFit/>
              </a:bodyPr>
              <a:lstStyle/>
              <a:p>
                <a:r>
                  <a:rPr lang="en-US" b="1" dirty="0">
                    <a:solidFill>
                      <a:schemeClr val="bg1"/>
                    </a:solidFill>
                    <a:latin typeface="+mn-lt"/>
                  </a:rPr>
                  <a:t>IST</a:t>
                </a:r>
                <a:r>
                  <a:rPr lang="en-US" sz="2000" b="1" dirty="0">
                    <a:solidFill>
                      <a:schemeClr val="bg1"/>
                    </a:solidFill>
                    <a:latin typeface="+mn-lt"/>
                  </a:rPr>
                  <a:t> = </a:t>
                </a:r>
                <a14:m>
                  <m:oMath xmlns:m="http://schemas.openxmlformats.org/officeDocument/2006/math">
                    <m:f>
                      <m:fPr>
                        <m:ctrlPr>
                          <a:rPr lang="en-US" sz="2000" b="1" i="1" smtClean="0">
                            <a:solidFill>
                              <a:schemeClr val="bg1"/>
                            </a:solidFill>
                            <a:latin typeface="Cambria Math" panose="02040503050406030204" pitchFamily="18" charset="0"/>
                          </a:rPr>
                        </m:ctrlPr>
                      </m:fPr>
                      <m:num>
                        <m:r>
                          <a:rPr lang="en-US" sz="2000" b="1" i="1" smtClean="0">
                            <a:solidFill>
                              <a:schemeClr val="bg1"/>
                            </a:solidFill>
                            <a:latin typeface="Cambria Math" panose="02040503050406030204" pitchFamily="18" charset="0"/>
                          </a:rPr>
                          <m:t>𝟎</m:t>
                        </m:r>
                        <m:r>
                          <a:rPr lang="en-US" sz="2000" b="1" i="1" smtClean="0">
                            <a:solidFill>
                              <a:schemeClr val="bg1"/>
                            </a:solidFill>
                            <a:latin typeface="Cambria Math" panose="02040503050406030204" pitchFamily="18" charset="0"/>
                          </a:rPr>
                          <m:t>.</m:t>
                        </m:r>
                        <m:r>
                          <a:rPr lang="en-US" sz="2000" b="1" i="1" smtClean="0">
                            <a:solidFill>
                              <a:schemeClr val="bg1"/>
                            </a:solidFill>
                            <a:latin typeface="Cambria Math" panose="02040503050406030204" pitchFamily="18" charset="0"/>
                          </a:rPr>
                          <m:t>𝟑</m:t>
                        </m:r>
                      </m:num>
                      <m:den>
                        <m:r>
                          <a:rPr lang="en-US" sz="2000" b="1" i="1" smtClean="0">
                            <a:solidFill>
                              <a:schemeClr val="bg1"/>
                            </a:solidFill>
                            <a:latin typeface="Cambria Math" panose="02040503050406030204" pitchFamily="18" charset="0"/>
                          </a:rPr>
                          <m:t>𝟎</m:t>
                        </m:r>
                        <m:r>
                          <a:rPr lang="en-US" sz="2000" b="1" i="1" smtClean="0">
                            <a:solidFill>
                              <a:schemeClr val="bg1"/>
                            </a:solidFill>
                            <a:latin typeface="Cambria Math" panose="02040503050406030204" pitchFamily="18" charset="0"/>
                          </a:rPr>
                          <m:t>.</m:t>
                        </m:r>
                        <m:r>
                          <a:rPr lang="en-US" sz="2000" b="1" i="1" smtClean="0">
                            <a:solidFill>
                              <a:schemeClr val="bg1"/>
                            </a:solidFill>
                            <a:latin typeface="Cambria Math" panose="02040503050406030204" pitchFamily="18" charset="0"/>
                          </a:rPr>
                          <m:t>𝟐𝟓</m:t>
                        </m:r>
                      </m:den>
                    </m:f>
                  </m:oMath>
                </a14:m>
                <a:r>
                  <a:rPr lang="en-US" sz="2000" b="1" dirty="0">
                    <a:solidFill>
                      <a:schemeClr val="bg1"/>
                    </a:solidFill>
                    <a:latin typeface="+mn-lt"/>
                  </a:rPr>
                  <a:t> = 1.25</a:t>
                </a:r>
              </a:p>
            </p:txBody>
          </p:sp>
        </mc:Choice>
        <mc:Fallback xmlns="">
          <p:sp>
            <p:nvSpPr>
              <p:cNvPr id="29" name="TextBox 28">
                <a:extLst>
                  <a:ext uri="{FF2B5EF4-FFF2-40B4-BE49-F238E27FC236}">
                    <a16:creationId xmlns:a16="http://schemas.microsoft.com/office/drawing/2014/main" id="{25C9630C-0281-4877-89DD-BBD2350F982B}"/>
                  </a:ext>
                </a:extLst>
              </p:cNvPr>
              <p:cNvSpPr txBox="1">
                <a:spLocks noRot="1" noChangeAspect="1" noMove="1" noResize="1" noEditPoints="1" noAdjustHandles="1" noChangeArrowheads="1" noChangeShapeType="1" noTextEdit="1"/>
              </p:cNvSpPr>
              <p:nvPr/>
            </p:nvSpPr>
            <p:spPr>
              <a:xfrm>
                <a:off x="8918461" y="3697939"/>
                <a:ext cx="1992327" cy="541495"/>
              </a:xfrm>
              <a:prstGeom prst="rect">
                <a:avLst/>
              </a:prstGeom>
              <a:blipFill>
                <a:blip r:embed="rId6"/>
                <a:stretch>
                  <a:fillRect l="-1807" r="-1807" b="-3226"/>
                </a:stretch>
              </a:blipFill>
              <a:ln w="28575">
                <a:solidFill>
                  <a:schemeClr val="tx1"/>
                </a:solidFill>
              </a:ln>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882614D9-6682-4250-9DAA-CAE31C15D31C}"/>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780772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5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4C4C4-A0A4-452C-97DE-5538410BE719}"/>
              </a:ext>
            </a:extLst>
          </p:cNvPr>
          <p:cNvSpPr>
            <a:spLocks noGrp="1"/>
          </p:cNvSpPr>
          <p:nvPr>
            <p:ph type="title"/>
          </p:nvPr>
        </p:nvSpPr>
        <p:spPr>
          <a:xfrm>
            <a:off x="530086" y="265932"/>
            <a:ext cx="10771187" cy="1143000"/>
          </a:xfrm>
        </p:spPr>
        <p:txBody>
          <a:bodyPr>
            <a:normAutofit/>
          </a:bodyPr>
          <a:lstStyle/>
          <a:p>
            <a:r>
              <a:rPr lang="en-US" sz="4600" dirty="0"/>
              <a:t>IST of Baseline</a:t>
            </a:r>
          </a:p>
        </p:txBody>
      </p:sp>
      <p:sp>
        <p:nvSpPr>
          <p:cNvPr id="78" name="Rectangle: Rounded Corners 79">
            <a:extLst>
              <a:ext uri="{FF2B5EF4-FFF2-40B4-BE49-F238E27FC236}">
                <a16:creationId xmlns:a16="http://schemas.microsoft.com/office/drawing/2014/main" id="{6AD14762-87C4-0449-813A-A622DDB30803}"/>
              </a:ext>
            </a:extLst>
          </p:cNvPr>
          <p:cNvSpPr/>
          <p:nvPr/>
        </p:nvSpPr>
        <p:spPr>
          <a:xfrm>
            <a:off x="-74012" y="6195670"/>
            <a:ext cx="12294342" cy="660670"/>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Goal: Improve NISQ reliability by exploiting measurement bias</a:t>
            </a:r>
          </a:p>
        </p:txBody>
      </p:sp>
      <p:grpSp>
        <p:nvGrpSpPr>
          <p:cNvPr id="6" name="Group 5">
            <a:extLst>
              <a:ext uri="{FF2B5EF4-FFF2-40B4-BE49-F238E27FC236}">
                <a16:creationId xmlns:a16="http://schemas.microsoft.com/office/drawing/2014/main" id="{B7CC1344-49DF-47CE-9F8A-C1200BFE8C0D}"/>
              </a:ext>
            </a:extLst>
          </p:cNvPr>
          <p:cNvGrpSpPr/>
          <p:nvPr/>
        </p:nvGrpSpPr>
        <p:grpSpPr>
          <a:xfrm>
            <a:off x="960392" y="1792468"/>
            <a:ext cx="3551095" cy="4157856"/>
            <a:chOff x="1160075" y="1399747"/>
            <a:chExt cx="4037212" cy="4717254"/>
          </a:xfrm>
        </p:grpSpPr>
        <p:grpSp>
          <p:nvGrpSpPr>
            <p:cNvPr id="4" name="Group 3">
              <a:extLst>
                <a:ext uri="{FF2B5EF4-FFF2-40B4-BE49-F238E27FC236}">
                  <a16:creationId xmlns:a16="http://schemas.microsoft.com/office/drawing/2014/main" id="{BB05B719-2C82-4004-B4B3-6D2373EB4FCB}"/>
                </a:ext>
              </a:extLst>
            </p:cNvPr>
            <p:cNvGrpSpPr/>
            <p:nvPr/>
          </p:nvGrpSpPr>
          <p:grpSpPr>
            <a:xfrm>
              <a:off x="1160075" y="1399747"/>
              <a:ext cx="3559843" cy="4717254"/>
              <a:chOff x="689428" y="1070373"/>
              <a:chExt cx="3559843" cy="4717254"/>
            </a:xfrm>
          </p:grpSpPr>
          <p:pic>
            <p:nvPicPr>
              <p:cNvPr id="58" name="Picture 57">
                <a:extLst>
                  <a:ext uri="{FF2B5EF4-FFF2-40B4-BE49-F238E27FC236}">
                    <a16:creationId xmlns:a16="http://schemas.microsoft.com/office/drawing/2014/main" id="{E80E99DE-0519-8F4B-9A2B-391B7F694B9C}"/>
                  </a:ext>
                </a:extLst>
              </p:cNvPr>
              <p:cNvPicPr>
                <a:picLocks noChangeAspect="1"/>
              </p:cNvPicPr>
              <p:nvPr/>
            </p:nvPicPr>
            <p:blipFill rotWithShape="1">
              <a:blip r:embed="rId3"/>
              <a:srcRect r="28653"/>
              <a:stretch/>
            </p:blipFill>
            <p:spPr>
              <a:xfrm>
                <a:off x="689428" y="1070373"/>
                <a:ext cx="3559843" cy="4717254"/>
              </a:xfrm>
              <a:prstGeom prst="rect">
                <a:avLst/>
              </a:prstGeom>
            </p:spPr>
          </p:pic>
          <p:pic>
            <p:nvPicPr>
              <p:cNvPr id="60" name="Picture 2" descr="Image result for green tick">
                <a:extLst>
                  <a:ext uri="{FF2B5EF4-FFF2-40B4-BE49-F238E27FC236}">
                    <a16:creationId xmlns:a16="http://schemas.microsoft.com/office/drawing/2014/main" id="{7765B873-BD89-2F4D-891E-9C083303F3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6992" y="1548427"/>
                <a:ext cx="218625" cy="23714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Image result for green tick">
                <a:extLst>
                  <a:ext uri="{FF2B5EF4-FFF2-40B4-BE49-F238E27FC236}">
                    <a16:creationId xmlns:a16="http://schemas.microsoft.com/office/drawing/2014/main" id="{2AE937BA-B86D-FD4A-893E-C4FDF5CDCA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1233" y="3324101"/>
                <a:ext cx="218625" cy="23714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a:extLst>
                <a:ext uri="{FF2B5EF4-FFF2-40B4-BE49-F238E27FC236}">
                  <a16:creationId xmlns:a16="http://schemas.microsoft.com/office/drawing/2014/main" id="{C881296A-AC71-43BB-98D2-226A4006467C}"/>
                </a:ext>
              </a:extLst>
            </p:cNvPr>
            <p:cNvSpPr/>
            <p:nvPr/>
          </p:nvSpPr>
          <p:spPr>
            <a:xfrm>
              <a:off x="4699746" y="1408932"/>
              <a:ext cx="497541" cy="47080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8BFF2EB-FD2F-42BA-BE69-C8A3F95462BC}"/>
              </a:ext>
            </a:extLst>
          </p:cNvPr>
          <p:cNvSpPr txBox="1"/>
          <p:nvPr/>
        </p:nvSpPr>
        <p:spPr>
          <a:xfrm>
            <a:off x="1975757" y="2237013"/>
            <a:ext cx="1403682" cy="1138773"/>
          </a:xfrm>
          <a:prstGeom prst="rect">
            <a:avLst/>
          </a:prstGeom>
          <a:solidFill>
            <a:schemeClr val="bg1"/>
          </a:solidFill>
        </p:spPr>
        <p:txBody>
          <a:bodyPr wrap="square" rtlCol="0">
            <a:spAutoFit/>
          </a:bodyPr>
          <a:lstStyle/>
          <a:p>
            <a:endParaRPr lang="en-US" dirty="0"/>
          </a:p>
          <a:p>
            <a:pPr algn="ctr"/>
            <a:r>
              <a:rPr lang="en-US" sz="1600" dirty="0">
                <a:latin typeface="+mj-lt"/>
              </a:rPr>
              <a:t>IBMQX2</a:t>
            </a:r>
          </a:p>
          <a:p>
            <a:pPr algn="ctr"/>
            <a:r>
              <a:rPr lang="en-US" sz="1600" dirty="0">
                <a:latin typeface="+mj-lt"/>
              </a:rPr>
              <a:t>(5 Qubits)</a:t>
            </a:r>
          </a:p>
          <a:p>
            <a:endParaRPr lang="en-US" dirty="0"/>
          </a:p>
        </p:txBody>
      </p:sp>
      <p:sp>
        <p:nvSpPr>
          <p:cNvPr id="12" name="TextBox 11">
            <a:extLst>
              <a:ext uri="{FF2B5EF4-FFF2-40B4-BE49-F238E27FC236}">
                <a16:creationId xmlns:a16="http://schemas.microsoft.com/office/drawing/2014/main" id="{6B3405BA-AB68-4AEB-98E6-7444B911EA51}"/>
              </a:ext>
            </a:extLst>
          </p:cNvPr>
          <p:cNvSpPr txBox="1"/>
          <p:nvPr/>
        </p:nvSpPr>
        <p:spPr>
          <a:xfrm>
            <a:off x="1975757" y="3482215"/>
            <a:ext cx="1403682" cy="1138773"/>
          </a:xfrm>
          <a:prstGeom prst="rect">
            <a:avLst/>
          </a:prstGeom>
          <a:solidFill>
            <a:schemeClr val="bg1"/>
          </a:solidFill>
        </p:spPr>
        <p:txBody>
          <a:bodyPr wrap="square" rtlCol="0">
            <a:spAutoFit/>
          </a:bodyPr>
          <a:lstStyle/>
          <a:p>
            <a:endParaRPr lang="en-US" dirty="0"/>
          </a:p>
          <a:p>
            <a:pPr algn="ctr"/>
            <a:r>
              <a:rPr lang="en-US" sz="1600" dirty="0">
                <a:latin typeface="+mj-lt"/>
              </a:rPr>
              <a:t>IBMQX4</a:t>
            </a:r>
          </a:p>
          <a:p>
            <a:pPr algn="ctr"/>
            <a:r>
              <a:rPr lang="en-US" sz="1600" dirty="0">
                <a:latin typeface="+mj-lt"/>
              </a:rPr>
              <a:t>(5 Qubits)</a:t>
            </a:r>
          </a:p>
          <a:p>
            <a:endParaRPr lang="en-US" dirty="0"/>
          </a:p>
        </p:txBody>
      </p:sp>
      <p:sp>
        <p:nvSpPr>
          <p:cNvPr id="13" name="TextBox 12">
            <a:extLst>
              <a:ext uri="{FF2B5EF4-FFF2-40B4-BE49-F238E27FC236}">
                <a16:creationId xmlns:a16="http://schemas.microsoft.com/office/drawing/2014/main" id="{9ADE2706-3CC9-4E18-8E59-EC1C03E35893}"/>
              </a:ext>
            </a:extLst>
          </p:cNvPr>
          <p:cNvSpPr txBox="1"/>
          <p:nvPr/>
        </p:nvSpPr>
        <p:spPr>
          <a:xfrm>
            <a:off x="1975757" y="4728273"/>
            <a:ext cx="1403682" cy="1169551"/>
          </a:xfrm>
          <a:prstGeom prst="rect">
            <a:avLst/>
          </a:prstGeom>
          <a:solidFill>
            <a:schemeClr val="bg1"/>
          </a:solidFill>
        </p:spPr>
        <p:txBody>
          <a:bodyPr wrap="square" rtlCol="0">
            <a:spAutoFit/>
          </a:bodyPr>
          <a:lstStyle/>
          <a:p>
            <a:pPr algn="ctr"/>
            <a:r>
              <a:rPr lang="en-US" sz="1600" dirty="0">
                <a:latin typeface="+mj-lt"/>
              </a:rPr>
              <a:t>IBMQ-Melbourne</a:t>
            </a:r>
          </a:p>
          <a:p>
            <a:pPr algn="ctr"/>
            <a:r>
              <a:rPr lang="en-US" sz="1600" dirty="0">
                <a:latin typeface="+mj-lt"/>
              </a:rPr>
              <a:t>(14 Qubits)</a:t>
            </a:r>
          </a:p>
          <a:p>
            <a:endParaRPr lang="en-US" sz="1100" dirty="0"/>
          </a:p>
          <a:p>
            <a:endParaRPr lang="en-US" sz="1100" dirty="0"/>
          </a:p>
        </p:txBody>
      </p:sp>
      <p:sp>
        <p:nvSpPr>
          <p:cNvPr id="14" name="Rectangle: Rounded Corners 13">
            <a:extLst>
              <a:ext uri="{FF2B5EF4-FFF2-40B4-BE49-F238E27FC236}">
                <a16:creationId xmlns:a16="http://schemas.microsoft.com/office/drawing/2014/main" id="{38F1455C-3A48-4C0C-999D-70332D3ECD31}"/>
              </a:ext>
            </a:extLst>
          </p:cNvPr>
          <p:cNvSpPr/>
          <p:nvPr/>
        </p:nvSpPr>
        <p:spPr>
          <a:xfrm>
            <a:off x="6096000" y="2679836"/>
            <a:ext cx="4695892" cy="2383120"/>
          </a:xfrm>
          <a:prstGeom prst="roundRect">
            <a:avLst>
              <a:gd name="adj" fmla="val 0"/>
            </a:avLst>
          </a:prstGeom>
          <a:solidFill>
            <a:schemeClr val="tx1"/>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IST captures quality of inference. IST &gt; 1  ensures correct answer is strongest</a:t>
            </a:r>
          </a:p>
        </p:txBody>
      </p:sp>
      <p:sp>
        <p:nvSpPr>
          <p:cNvPr id="7" name="Slide Number Placeholder 6">
            <a:extLst>
              <a:ext uri="{FF2B5EF4-FFF2-40B4-BE49-F238E27FC236}">
                <a16:creationId xmlns:a16="http://schemas.microsoft.com/office/drawing/2014/main" id="{654EC142-43EC-47D9-B318-08216E7122F3}"/>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123821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F427-BBD7-4DCB-B0EA-B8D7E53432A7}"/>
              </a:ext>
            </a:extLst>
          </p:cNvPr>
          <p:cNvSpPr>
            <a:spLocks noGrp="1"/>
          </p:cNvSpPr>
          <p:nvPr>
            <p:ph type="title"/>
          </p:nvPr>
        </p:nvSpPr>
        <p:spPr/>
        <p:txBody>
          <a:bodyPr/>
          <a:lstStyle/>
          <a:p>
            <a:r>
              <a:rPr lang="en-US" dirty="0"/>
              <a:t>OUTLINE</a:t>
            </a:r>
          </a:p>
        </p:txBody>
      </p:sp>
      <p:sp>
        <p:nvSpPr>
          <p:cNvPr id="3" name="TextBox 2">
            <a:extLst>
              <a:ext uri="{FF2B5EF4-FFF2-40B4-BE49-F238E27FC236}">
                <a16:creationId xmlns:a16="http://schemas.microsoft.com/office/drawing/2014/main" id="{DE0D2C1D-1F2E-4A5B-A43E-E716DC962315}"/>
              </a:ext>
            </a:extLst>
          </p:cNvPr>
          <p:cNvSpPr txBox="1"/>
          <p:nvPr/>
        </p:nvSpPr>
        <p:spPr>
          <a:xfrm>
            <a:off x="349768" y="1920419"/>
            <a:ext cx="11250386" cy="5632311"/>
          </a:xfrm>
          <a:prstGeom prst="rect">
            <a:avLst/>
          </a:prstGeom>
          <a:noFill/>
          <a:ln>
            <a:noFill/>
          </a:ln>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 Introduction</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 Bias Characterization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Static Invert and Measure (SIM)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Adaptive Invert and Measure (AIM)</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lang="en-US" sz="3000" dirty="0">
              <a:latin typeface="Calibri" panose="020F0502020204030204" pitchFamily="34" charset="0"/>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Evaluations</a:t>
            </a:r>
          </a:p>
          <a:p>
            <a:pPr marR="0" lvl="0" algn="l" defTabSz="914400" rtl="0" eaLnBrk="1" fontAlgn="base" latinLnBrk="0" hangingPunct="1">
              <a:lnSpc>
                <a:spcPct val="100000"/>
              </a:lnSpc>
              <a:spcBef>
                <a:spcPct val="0"/>
              </a:spcBef>
              <a:spcAft>
                <a:spcPct val="0"/>
              </a:spcAft>
              <a:buClrTx/>
              <a:buSzTx/>
              <a:tabLst/>
              <a:defRPr/>
            </a:pPr>
            <a:endPar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a:extLst>
              <a:ext uri="{FF2B5EF4-FFF2-40B4-BE49-F238E27FC236}">
                <a16:creationId xmlns:a16="http://schemas.microsoft.com/office/drawing/2014/main" id="{A8B51BD8-A7BB-404D-83CB-3425A9ED2904}"/>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97525021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E793-D64E-4672-8588-D80DD630F824}"/>
              </a:ext>
            </a:extLst>
          </p:cNvPr>
          <p:cNvSpPr>
            <a:spLocks noGrp="1"/>
          </p:cNvSpPr>
          <p:nvPr>
            <p:ph type="title"/>
          </p:nvPr>
        </p:nvSpPr>
        <p:spPr>
          <a:xfrm>
            <a:off x="609599" y="196814"/>
            <a:ext cx="9069909" cy="1143000"/>
          </a:xfrm>
        </p:spPr>
        <p:txBody>
          <a:bodyPr/>
          <a:lstStyle/>
          <a:p>
            <a:r>
              <a:rPr lang="en-US" dirty="0"/>
              <a:t>To Invert or Not to Invert?</a:t>
            </a:r>
          </a:p>
        </p:txBody>
      </p:sp>
      <p:grpSp>
        <p:nvGrpSpPr>
          <p:cNvPr id="17" name="Group 16">
            <a:extLst>
              <a:ext uri="{FF2B5EF4-FFF2-40B4-BE49-F238E27FC236}">
                <a16:creationId xmlns:a16="http://schemas.microsoft.com/office/drawing/2014/main" id="{BACAAB79-02E9-4CD4-A26B-4A7B0A9BE533}"/>
              </a:ext>
            </a:extLst>
          </p:cNvPr>
          <p:cNvGrpSpPr/>
          <p:nvPr/>
        </p:nvGrpSpPr>
        <p:grpSpPr>
          <a:xfrm>
            <a:off x="473659" y="3156642"/>
            <a:ext cx="10135060" cy="1453228"/>
            <a:chOff x="887982" y="3635559"/>
            <a:chExt cx="10135060" cy="2507810"/>
          </a:xfrm>
        </p:grpSpPr>
        <p:cxnSp>
          <p:nvCxnSpPr>
            <p:cNvPr id="57" name="Straight Arrow Connector 56">
              <a:extLst>
                <a:ext uri="{FF2B5EF4-FFF2-40B4-BE49-F238E27FC236}">
                  <a16:creationId xmlns:a16="http://schemas.microsoft.com/office/drawing/2014/main" id="{AF3A698E-BA70-4287-80D8-01B9FF6EA809}"/>
                </a:ext>
              </a:extLst>
            </p:cNvPr>
            <p:cNvCxnSpPr>
              <a:cxnSpLocks/>
            </p:cNvCxnSpPr>
            <p:nvPr/>
          </p:nvCxnSpPr>
          <p:spPr>
            <a:xfrm>
              <a:off x="3351711" y="5108536"/>
              <a:ext cx="364324"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grpSp>
          <p:nvGrpSpPr>
            <p:cNvPr id="58" name="Group 57" descr=" 3">
              <a:extLst>
                <a:ext uri="{FF2B5EF4-FFF2-40B4-BE49-F238E27FC236}">
                  <a16:creationId xmlns:a16="http://schemas.microsoft.com/office/drawing/2014/main" id="{B705B3D5-9EFF-47BD-96AC-CEFC6C28C13A}"/>
                </a:ext>
              </a:extLst>
            </p:cNvPr>
            <p:cNvGrpSpPr/>
            <p:nvPr/>
          </p:nvGrpSpPr>
          <p:grpSpPr>
            <a:xfrm>
              <a:off x="5278687" y="4737195"/>
              <a:ext cx="2782542" cy="810722"/>
              <a:chOff x="9151751" y="4750675"/>
              <a:chExt cx="2093072" cy="503310"/>
            </a:xfrm>
          </p:grpSpPr>
          <p:cxnSp>
            <p:nvCxnSpPr>
              <p:cNvPr id="59" name="Straight Arrow Connector 58">
                <a:extLst>
                  <a:ext uri="{FF2B5EF4-FFF2-40B4-BE49-F238E27FC236}">
                    <a16:creationId xmlns:a16="http://schemas.microsoft.com/office/drawing/2014/main" id="{0961325C-8F6C-42D2-A1A3-62EC5CA28CBF}"/>
                  </a:ext>
                </a:extLst>
              </p:cNvPr>
              <p:cNvCxnSpPr>
                <a:cxnSpLocks/>
              </p:cNvCxnSpPr>
              <p:nvPr/>
            </p:nvCxnSpPr>
            <p:spPr>
              <a:xfrm>
                <a:off x="9151751" y="4979448"/>
                <a:ext cx="274050"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a16="http://schemas.microsoft.com/office/drawing/2014/main" id="{36556619-8B45-4F9D-B63E-93657EADC2ED}"/>
                  </a:ext>
                </a:extLst>
              </p:cNvPr>
              <p:cNvCxnSpPr>
                <a:cxnSpLocks/>
              </p:cNvCxnSpPr>
              <p:nvPr/>
            </p:nvCxnSpPr>
            <p:spPr>
              <a:xfrm>
                <a:off x="10829562" y="5015860"/>
                <a:ext cx="415261"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sp>
            <p:nvSpPr>
              <p:cNvPr id="61" name="Rectangle 60">
                <a:extLst>
                  <a:ext uri="{FF2B5EF4-FFF2-40B4-BE49-F238E27FC236}">
                    <a16:creationId xmlns:a16="http://schemas.microsoft.com/office/drawing/2014/main" id="{90CC2414-3B1B-4989-9927-F716175EA78E}"/>
                  </a:ext>
                </a:extLst>
              </p:cNvPr>
              <p:cNvSpPr/>
              <p:nvPr/>
            </p:nvSpPr>
            <p:spPr>
              <a:xfrm>
                <a:off x="9292552" y="4750675"/>
                <a:ext cx="1546988" cy="503310"/>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Measure</a:t>
                </a:r>
              </a:p>
            </p:txBody>
          </p:sp>
        </p:grpSp>
        <p:grpSp>
          <p:nvGrpSpPr>
            <p:cNvPr id="62" name="Group 61" descr=" 7">
              <a:extLst>
                <a:ext uri="{FF2B5EF4-FFF2-40B4-BE49-F238E27FC236}">
                  <a16:creationId xmlns:a16="http://schemas.microsoft.com/office/drawing/2014/main" id="{1959133D-B02F-495B-8E42-3181EDAF2032}"/>
                </a:ext>
              </a:extLst>
            </p:cNvPr>
            <p:cNvGrpSpPr/>
            <p:nvPr/>
          </p:nvGrpSpPr>
          <p:grpSpPr>
            <a:xfrm>
              <a:off x="887982" y="4897517"/>
              <a:ext cx="2232059" cy="535540"/>
              <a:chOff x="627173" y="2605591"/>
              <a:chExt cx="2232059" cy="535540"/>
            </a:xfrm>
            <a:solidFill>
              <a:srgbClr val="FF0000"/>
            </a:solidFill>
          </p:grpSpPr>
          <p:sp>
            <p:nvSpPr>
              <p:cNvPr id="63" name="Oval 62">
                <a:extLst>
                  <a:ext uri="{FF2B5EF4-FFF2-40B4-BE49-F238E27FC236}">
                    <a16:creationId xmlns:a16="http://schemas.microsoft.com/office/drawing/2014/main" id="{311CDAA4-563E-49B8-900E-516DDF3C1410}"/>
                  </a:ext>
                </a:extLst>
              </p:cNvPr>
              <p:cNvSpPr/>
              <p:nvPr/>
            </p:nvSpPr>
            <p:spPr>
              <a:xfrm>
                <a:off x="1115521" y="2616397"/>
                <a:ext cx="331457" cy="52473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64" name="Oval 63">
                <a:extLst>
                  <a:ext uri="{FF2B5EF4-FFF2-40B4-BE49-F238E27FC236}">
                    <a16:creationId xmlns:a16="http://schemas.microsoft.com/office/drawing/2014/main" id="{4DF4EABA-575D-4861-BA58-B5BF2B0AFC41}"/>
                  </a:ext>
                </a:extLst>
              </p:cNvPr>
              <p:cNvSpPr/>
              <p:nvPr/>
            </p:nvSpPr>
            <p:spPr>
              <a:xfrm>
                <a:off x="1600349" y="2605591"/>
                <a:ext cx="331457" cy="524733"/>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65" name="Oval 64">
                <a:extLst>
                  <a:ext uri="{FF2B5EF4-FFF2-40B4-BE49-F238E27FC236}">
                    <a16:creationId xmlns:a16="http://schemas.microsoft.com/office/drawing/2014/main" id="{E7E20E82-98EF-479F-A296-3B9E2375EA9E}"/>
                  </a:ext>
                </a:extLst>
              </p:cNvPr>
              <p:cNvSpPr/>
              <p:nvPr/>
            </p:nvSpPr>
            <p:spPr>
              <a:xfrm>
                <a:off x="2061816" y="2616397"/>
                <a:ext cx="331457" cy="52473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66" name="Oval 65">
                <a:extLst>
                  <a:ext uri="{FF2B5EF4-FFF2-40B4-BE49-F238E27FC236}">
                    <a16:creationId xmlns:a16="http://schemas.microsoft.com/office/drawing/2014/main" id="{1A178463-93BE-40BB-B3A0-FFA8BE2FC39D}"/>
                  </a:ext>
                </a:extLst>
              </p:cNvPr>
              <p:cNvSpPr/>
              <p:nvPr/>
            </p:nvSpPr>
            <p:spPr>
              <a:xfrm>
                <a:off x="627173" y="2616397"/>
                <a:ext cx="331457" cy="52473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67" name="Oval 66">
                <a:extLst>
                  <a:ext uri="{FF2B5EF4-FFF2-40B4-BE49-F238E27FC236}">
                    <a16:creationId xmlns:a16="http://schemas.microsoft.com/office/drawing/2014/main" id="{20511135-831C-45A1-BEE9-E00F65B92380}"/>
                  </a:ext>
                </a:extLst>
              </p:cNvPr>
              <p:cNvSpPr/>
              <p:nvPr/>
            </p:nvSpPr>
            <p:spPr>
              <a:xfrm>
                <a:off x="2527775" y="2616397"/>
                <a:ext cx="331457" cy="52473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grpSp>
        <p:grpSp>
          <p:nvGrpSpPr>
            <p:cNvPr id="68" name="Group 67">
              <a:extLst>
                <a:ext uri="{FF2B5EF4-FFF2-40B4-BE49-F238E27FC236}">
                  <a16:creationId xmlns:a16="http://schemas.microsoft.com/office/drawing/2014/main" id="{E9E13AE3-479D-4B8B-8CC0-12E88E46B636}"/>
                </a:ext>
              </a:extLst>
            </p:cNvPr>
            <p:cNvGrpSpPr/>
            <p:nvPr/>
          </p:nvGrpSpPr>
          <p:grpSpPr>
            <a:xfrm>
              <a:off x="8445047" y="3635559"/>
              <a:ext cx="2577995" cy="2507810"/>
              <a:chOff x="7031994" y="4411049"/>
              <a:chExt cx="1461905" cy="1727059"/>
            </a:xfrm>
          </p:grpSpPr>
          <p:grpSp>
            <p:nvGrpSpPr>
              <p:cNvPr id="69" name="Group 68">
                <a:extLst>
                  <a:ext uri="{FF2B5EF4-FFF2-40B4-BE49-F238E27FC236}">
                    <a16:creationId xmlns:a16="http://schemas.microsoft.com/office/drawing/2014/main" id="{69F60E73-7840-4D38-A6FA-E4B57A17180D}"/>
                  </a:ext>
                </a:extLst>
              </p:cNvPr>
              <p:cNvGrpSpPr/>
              <p:nvPr/>
            </p:nvGrpSpPr>
            <p:grpSpPr>
              <a:xfrm>
                <a:off x="7283998" y="4624874"/>
                <a:ext cx="1209901" cy="1299410"/>
                <a:chOff x="5635270" y="4528621"/>
                <a:chExt cx="1209901" cy="1299410"/>
              </a:xfrm>
            </p:grpSpPr>
            <p:cxnSp>
              <p:nvCxnSpPr>
                <p:cNvPr id="71" name="Straight Arrow Connector 70">
                  <a:extLst>
                    <a:ext uri="{FF2B5EF4-FFF2-40B4-BE49-F238E27FC236}">
                      <a16:creationId xmlns:a16="http://schemas.microsoft.com/office/drawing/2014/main" id="{78968CF8-CDCC-4CE1-B9B5-47F0A9D47CF9}"/>
                    </a:ext>
                  </a:extLst>
                </p:cNvPr>
                <p:cNvCxnSpPr>
                  <a:cxnSpLocks/>
                </p:cNvCxnSpPr>
                <p:nvPr/>
              </p:nvCxnSpPr>
              <p:spPr>
                <a:xfrm flipV="1">
                  <a:off x="5642543" y="4528621"/>
                  <a:ext cx="0" cy="12994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2" name="Straight Arrow Connector 71">
                  <a:extLst>
                    <a:ext uri="{FF2B5EF4-FFF2-40B4-BE49-F238E27FC236}">
                      <a16:creationId xmlns:a16="http://schemas.microsoft.com/office/drawing/2014/main" id="{AEB51FE0-C8A9-4D5C-A0F5-E9F63B83A81C}"/>
                    </a:ext>
                  </a:extLst>
                </p:cNvPr>
                <p:cNvCxnSpPr>
                  <a:cxnSpLocks/>
                </p:cNvCxnSpPr>
                <p:nvPr/>
              </p:nvCxnSpPr>
              <p:spPr>
                <a:xfrm>
                  <a:off x="5635270" y="5825666"/>
                  <a:ext cx="120990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3" name="Rectangle 72">
                  <a:extLst>
                    <a:ext uri="{FF2B5EF4-FFF2-40B4-BE49-F238E27FC236}">
                      <a16:creationId xmlns:a16="http://schemas.microsoft.com/office/drawing/2014/main" id="{CBD952A1-8A6E-444E-AE9A-CCD272EE1B2F}"/>
                    </a:ext>
                  </a:extLst>
                </p:cNvPr>
                <p:cNvSpPr/>
                <p:nvPr/>
              </p:nvSpPr>
              <p:spPr>
                <a:xfrm>
                  <a:off x="6276748" y="5403109"/>
                  <a:ext cx="374476" cy="42255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22%</a:t>
                  </a:r>
                </a:p>
              </p:txBody>
            </p:sp>
            <p:sp>
              <p:nvSpPr>
                <p:cNvPr id="74" name="Rectangle 73">
                  <a:extLst>
                    <a:ext uri="{FF2B5EF4-FFF2-40B4-BE49-F238E27FC236}">
                      <a16:creationId xmlns:a16="http://schemas.microsoft.com/office/drawing/2014/main" id="{9EFD53C0-2DB7-4E02-A3DD-85897EAC41AC}"/>
                    </a:ext>
                  </a:extLst>
                </p:cNvPr>
                <p:cNvSpPr/>
                <p:nvPr/>
              </p:nvSpPr>
              <p:spPr>
                <a:xfrm>
                  <a:off x="5755726" y="4916770"/>
                  <a:ext cx="369333" cy="894204"/>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78%</a:t>
                  </a:r>
                </a:p>
              </p:txBody>
            </p:sp>
          </p:grpSp>
          <p:sp>
            <p:nvSpPr>
              <p:cNvPr id="70" name="TextBox 69">
                <a:extLst>
                  <a:ext uri="{FF2B5EF4-FFF2-40B4-BE49-F238E27FC236}">
                    <a16:creationId xmlns:a16="http://schemas.microsoft.com/office/drawing/2014/main" id="{C62445FD-549C-4B11-8663-70DE84DB586D}"/>
                  </a:ext>
                </a:extLst>
              </p:cNvPr>
              <p:cNvSpPr txBox="1"/>
              <p:nvPr/>
            </p:nvSpPr>
            <p:spPr>
              <a:xfrm rot="16200000">
                <a:off x="6273183" y="5169860"/>
                <a:ext cx="1727059" cy="209437"/>
              </a:xfrm>
              <a:prstGeom prst="rect">
                <a:avLst/>
              </a:prstGeom>
              <a:noFill/>
            </p:spPr>
            <p:txBody>
              <a:bodyPr wrap="square" rtlCol="0">
                <a:spAutoFit/>
              </a:bodyPr>
              <a:lstStyle/>
              <a:p>
                <a:r>
                  <a:rPr lang="en-US" dirty="0">
                    <a:latin typeface="Arial Rounded MT Bold" panose="020F0704030504030204" pitchFamily="34" charset="0"/>
                  </a:rPr>
                  <a:t>Probability</a:t>
                </a:r>
              </a:p>
            </p:txBody>
          </p:sp>
        </p:grpSp>
        <p:sp>
          <p:nvSpPr>
            <p:cNvPr id="75" name="Rectangle 74" descr=" 36">
              <a:extLst>
                <a:ext uri="{FF2B5EF4-FFF2-40B4-BE49-F238E27FC236}">
                  <a16:creationId xmlns:a16="http://schemas.microsoft.com/office/drawing/2014/main" id="{D8858989-3978-45C7-B387-E96129EA10E8}"/>
                </a:ext>
              </a:extLst>
            </p:cNvPr>
            <p:cNvSpPr/>
            <p:nvPr/>
          </p:nvSpPr>
          <p:spPr>
            <a:xfrm>
              <a:off x="3565268" y="4690667"/>
              <a:ext cx="1717874" cy="830064"/>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Invert</a:t>
              </a:r>
            </a:p>
          </p:txBody>
        </p:sp>
      </p:grpSp>
      <p:grpSp>
        <p:nvGrpSpPr>
          <p:cNvPr id="18" name="Group 17">
            <a:extLst>
              <a:ext uri="{FF2B5EF4-FFF2-40B4-BE49-F238E27FC236}">
                <a16:creationId xmlns:a16="http://schemas.microsoft.com/office/drawing/2014/main" id="{F96AE6C0-9522-482E-8025-A59D0238CF61}"/>
              </a:ext>
            </a:extLst>
          </p:cNvPr>
          <p:cNvGrpSpPr/>
          <p:nvPr/>
        </p:nvGrpSpPr>
        <p:grpSpPr>
          <a:xfrm>
            <a:off x="3255490" y="1180970"/>
            <a:ext cx="7353229" cy="1700544"/>
            <a:chOff x="1330820" y="2547596"/>
            <a:chExt cx="7353229" cy="1700544"/>
          </a:xfrm>
        </p:grpSpPr>
        <p:grpSp>
          <p:nvGrpSpPr>
            <p:cNvPr id="34" name="Group 33">
              <a:extLst>
                <a:ext uri="{FF2B5EF4-FFF2-40B4-BE49-F238E27FC236}">
                  <a16:creationId xmlns:a16="http://schemas.microsoft.com/office/drawing/2014/main" id="{91F142EF-3193-45C0-8A74-F9A14F7560B1}"/>
                </a:ext>
              </a:extLst>
            </p:cNvPr>
            <p:cNvGrpSpPr/>
            <p:nvPr/>
          </p:nvGrpSpPr>
          <p:grpSpPr>
            <a:xfrm>
              <a:off x="3830375" y="3415819"/>
              <a:ext cx="2186708" cy="481007"/>
              <a:chOff x="9168947" y="4743318"/>
              <a:chExt cx="1644876" cy="492557"/>
            </a:xfrm>
          </p:grpSpPr>
          <p:cxnSp>
            <p:nvCxnSpPr>
              <p:cNvPr id="35" name="Straight Arrow Connector 34">
                <a:extLst>
                  <a:ext uri="{FF2B5EF4-FFF2-40B4-BE49-F238E27FC236}">
                    <a16:creationId xmlns:a16="http://schemas.microsoft.com/office/drawing/2014/main" id="{86800E1E-1A95-447F-99DC-1371878D2F24}"/>
                  </a:ext>
                </a:extLst>
              </p:cNvPr>
              <p:cNvCxnSpPr>
                <a:cxnSpLocks/>
              </p:cNvCxnSpPr>
              <p:nvPr/>
            </p:nvCxnSpPr>
            <p:spPr>
              <a:xfrm>
                <a:off x="9168947" y="4979448"/>
                <a:ext cx="274050"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D91CF7A7-CC7F-4DC4-A751-043CCC24D1A3}"/>
                  </a:ext>
                </a:extLst>
              </p:cNvPr>
              <p:cNvCxnSpPr>
                <a:cxnSpLocks/>
              </p:cNvCxnSpPr>
              <p:nvPr/>
            </p:nvCxnSpPr>
            <p:spPr>
              <a:xfrm flipV="1">
                <a:off x="10525585" y="4979448"/>
                <a:ext cx="288238" cy="5739"/>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sp>
            <p:nvSpPr>
              <p:cNvPr id="37" name="Rectangle 36">
                <a:extLst>
                  <a:ext uri="{FF2B5EF4-FFF2-40B4-BE49-F238E27FC236}">
                    <a16:creationId xmlns:a16="http://schemas.microsoft.com/office/drawing/2014/main" id="{58347FB4-5D42-4C24-A34A-F12BF8208E28}"/>
                  </a:ext>
                </a:extLst>
              </p:cNvPr>
              <p:cNvSpPr/>
              <p:nvPr/>
            </p:nvSpPr>
            <p:spPr>
              <a:xfrm>
                <a:off x="9313771" y="4743318"/>
                <a:ext cx="1211814" cy="492557"/>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Measure</a:t>
                </a:r>
              </a:p>
            </p:txBody>
          </p:sp>
        </p:grpSp>
        <p:grpSp>
          <p:nvGrpSpPr>
            <p:cNvPr id="45" name="Group 44">
              <a:extLst>
                <a:ext uri="{FF2B5EF4-FFF2-40B4-BE49-F238E27FC236}">
                  <a16:creationId xmlns:a16="http://schemas.microsoft.com/office/drawing/2014/main" id="{198FF108-B36D-4E16-9694-104991E27E29}"/>
                </a:ext>
              </a:extLst>
            </p:cNvPr>
            <p:cNvGrpSpPr/>
            <p:nvPr/>
          </p:nvGrpSpPr>
          <p:grpSpPr>
            <a:xfrm>
              <a:off x="6143026" y="2547596"/>
              <a:ext cx="2541023" cy="1700544"/>
              <a:chOff x="7052960" y="4113597"/>
              <a:chExt cx="1440939" cy="1931710"/>
            </a:xfrm>
          </p:grpSpPr>
          <p:grpSp>
            <p:nvGrpSpPr>
              <p:cNvPr id="50" name="Group 49">
                <a:extLst>
                  <a:ext uri="{FF2B5EF4-FFF2-40B4-BE49-F238E27FC236}">
                    <a16:creationId xmlns:a16="http://schemas.microsoft.com/office/drawing/2014/main" id="{37EADF94-433D-4A93-BF62-CC270C32AAB0}"/>
                  </a:ext>
                </a:extLst>
              </p:cNvPr>
              <p:cNvGrpSpPr/>
              <p:nvPr/>
            </p:nvGrpSpPr>
            <p:grpSpPr>
              <a:xfrm>
                <a:off x="7283998" y="4624874"/>
                <a:ext cx="1209901" cy="1299410"/>
                <a:chOff x="5635270" y="4528621"/>
                <a:chExt cx="1209901" cy="1299410"/>
              </a:xfrm>
            </p:grpSpPr>
            <p:cxnSp>
              <p:nvCxnSpPr>
                <p:cNvPr id="52" name="Straight Arrow Connector 51">
                  <a:extLst>
                    <a:ext uri="{FF2B5EF4-FFF2-40B4-BE49-F238E27FC236}">
                      <a16:creationId xmlns:a16="http://schemas.microsoft.com/office/drawing/2014/main" id="{7AF9D62E-8238-4AF6-AEBD-A69132D51B8E}"/>
                    </a:ext>
                  </a:extLst>
                </p:cNvPr>
                <p:cNvCxnSpPr>
                  <a:cxnSpLocks/>
                </p:cNvCxnSpPr>
                <p:nvPr/>
              </p:nvCxnSpPr>
              <p:spPr>
                <a:xfrm flipV="1">
                  <a:off x="5642543" y="4528621"/>
                  <a:ext cx="0" cy="12994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3" name="Straight Arrow Connector 52">
                  <a:extLst>
                    <a:ext uri="{FF2B5EF4-FFF2-40B4-BE49-F238E27FC236}">
                      <a16:creationId xmlns:a16="http://schemas.microsoft.com/office/drawing/2014/main" id="{032B629C-2634-4857-B4E9-7264FF6A07D2}"/>
                    </a:ext>
                  </a:extLst>
                </p:cNvPr>
                <p:cNvCxnSpPr>
                  <a:cxnSpLocks/>
                </p:cNvCxnSpPr>
                <p:nvPr/>
              </p:nvCxnSpPr>
              <p:spPr>
                <a:xfrm>
                  <a:off x="5635270" y="5825666"/>
                  <a:ext cx="120990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4" name="Rectangle 53">
                  <a:extLst>
                    <a:ext uri="{FF2B5EF4-FFF2-40B4-BE49-F238E27FC236}">
                      <a16:creationId xmlns:a16="http://schemas.microsoft.com/office/drawing/2014/main" id="{17A37EAA-B40F-4526-A9B3-F3355933E00A}"/>
                    </a:ext>
                  </a:extLst>
                </p:cNvPr>
                <p:cNvSpPr/>
                <p:nvPr/>
              </p:nvSpPr>
              <p:spPr>
                <a:xfrm>
                  <a:off x="6262887" y="5258168"/>
                  <a:ext cx="388338" cy="567498"/>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38%</a:t>
                  </a:r>
                </a:p>
              </p:txBody>
            </p:sp>
            <p:sp>
              <p:nvSpPr>
                <p:cNvPr id="55" name="Rectangle 54">
                  <a:extLst>
                    <a:ext uri="{FF2B5EF4-FFF2-40B4-BE49-F238E27FC236}">
                      <a16:creationId xmlns:a16="http://schemas.microsoft.com/office/drawing/2014/main" id="{740A94E5-9F08-4022-A32B-D89721756230}"/>
                    </a:ext>
                  </a:extLst>
                </p:cNvPr>
                <p:cNvSpPr/>
                <p:nvPr/>
              </p:nvSpPr>
              <p:spPr>
                <a:xfrm>
                  <a:off x="5755726" y="5045224"/>
                  <a:ext cx="369333" cy="76575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62%</a:t>
                  </a:r>
                </a:p>
              </p:txBody>
            </p:sp>
          </p:grpSp>
          <p:sp>
            <p:nvSpPr>
              <p:cNvPr id="51" name="TextBox 50">
                <a:extLst>
                  <a:ext uri="{FF2B5EF4-FFF2-40B4-BE49-F238E27FC236}">
                    <a16:creationId xmlns:a16="http://schemas.microsoft.com/office/drawing/2014/main" id="{3D9A41F0-29B4-4BE6-99A8-931DF7546067}"/>
                  </a:ext>
                </a:extLst>
              </p:cNvPr>
              <p:cNvSpPr txBox="1"/>
              <p:nvPr/>
            </p:nvSpPr>
            <p:spPr>
              <a:xfrm rot="16200000">
                <a:off x="6191824" y="4974733"/>
                <a:ext cx="1931710" cy="209437"/>
              </a:xfrm>
              <a:prstGeom prst="rect">
                <a:avLst/>
              </a:prstGeom>
              <a:noFill/>
            </p:spPr>
            <p:txBody>
              <a:bodyPr wrap="square" rtlCol="0">
                <a:spAutoFit/>
              </a:bodyPr>
              <a:lstStyle/>
              <a:p>
                <a:r>
                  <a:rPr lang="en-US" dirty="0">
                    <a:latin typeface="Arial Rounded MT Bold" panose="020F0704030504030204" pitchFamily="34" charset="0"/>
                  </a:rPr>
                  <a:t>Probability</a:t>
                </a:r>
              </a:p>
            </p:txBody>
          </p:sp>
        </p:grpSp>
        <p:sp>
          <p:nvSpPr>
            <p:cNvPr id="76" name="Oval 75">
              <a:extLst>
                <a:ext uri="{FF2B5EF4-FFF2-40B4-BE49-F238E27FC236}">
                  <a16:creationId xmlns:a16="http://schemas.microsoft.com/office/drawing/2014/main" id="{4BB18421-34C3-4522-98C8-C7253AC69F0E}"/>
                </a:ext>
              </a:extLst>
            </p:cNvPr>
            <p:cNvSpPr/>
            <p:nvPr/>
          </p:nvSpPr>
          <p:spPr>
            <a:xfrm>
              <a:off x="1819168" y="3503788"/>
              <a:ext cx="331457" cy="304072"/>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77" name="Oval 76">
              <a:extLst>
                <a:ext uri="{FF2B5EF4-FFF2-40B4-BE49-F238E27FC236}">
                  <a16:creationId xmlns:a16="http://schemas.microsoft.com/office/drawing/2014/main" id="{EB962D9B-6BDF-4EF6-80B7-DE2E449606D0}"/>
                </a:ext>
              </a:extLst>
            </p:cNvPr>
            <p:cNvSpPr/>
            <p:nvPr/>
          </p:nvSpPr>
          <p:spPr>
            <a:xfrm>
              <a:off x="2303996" y="3497526"/>
              <a:ext cx="331457" cy="30407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78" name="Oval 77">
              <a:extLst>
                <a:ext uri="{FF2B5EF4-FFF2-40B4-BE49-F238E27FC236}">
                  <a16:creationId xmlns:a16="http://schemas.microsoft.com/office/drawing/2014/main" id="{20453B6F-5223-4119-8B73-1360B2983605}"/>
                </a:ext>
              </a:extLst>
            </p:cNvPr>
            <p:cNvSpPr/>
            <p:nvPr/>
          </p:nvSpPr>
          <p:spPr>
            <a:xfrm>
              <a:off x="2765463" y="3503788"/>
              <a:ext cx="331457" cy="30407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79" name="Oval 78">
              <a:extLst>
                <a:ext uri="{FF2B5EF4-FFF2-40B4-BE49-F238E27FC236}">
                  <a16:creationId xmlns:a16="http://schemas.microsoft.com/office/drawing/2014/main" id="{A0AC7E5B-8D14-4BFC-A287-D47E4FC67E93}"/>
                </a:ext>
              </a:extLst>
            </p:cNvPr>
            <p:cNvSpPr/>
            <p:nvPr/>
          </p:nvSpPr>
          <p:spPr>
            <a:xfrm>
              <a:off x="1330820" y="3503788"/>
              <a:ext cx="331457" cy="30407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80" name="Oval 79">
              <a:extLst>
                <a:ext uri="{FF2B5EF4-FFF2-40B4-BE49-F238E27FC236}">
                  <a16:creationId xmlns:a16="http://schemas.microsoft.com/office/drawing/2014/main" id="{1E0F2853-4677-4BAF-BA83-E430C3C046B6}"/>
                </a:ext>
              </a:extLst>
            </p:cNvPr>
            <p:cNvSpPr/>
            <p:nvPr/>
          </p:nvSpPr>
          <p:spPr>
            <a:xfrm>
              <a:off x="3231422" y="3503788"/>
              <a:ext cx="331457" cy="30407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grpSp>
      <p:sp>
        <p:nvSpPr>
          <p:cNvPr id="86" name="TextBox 85">
            <a:extLst>
              <a:ext uri="{FF2B5EF4-FFF2-40B4-BE49-F238E27FC236}">
                <a16:creationId xmlns:a16="http://schemas.microsoft.com/office/drawing/2014/main" id="{513FB691-FF63-4054-859E-32385E42DB90}"/>
              </a:ext>
            </a:extLst>
          </p:cNvPr>
          <p:cNvSpPr txBox="1"/>
          <p:nvPr/>
        </p:nvSpPr>
        <p:spPr>
          <a:xfrm>
            <a:off x="9908503" y="1505790"/>
            <a:ext cx="1213299" cy="646331"/>
          </a:xfrm>
          <a:prstGeom prst="rect">
            <a:avLst/>
          </a:prstGeom>
          <a:noFill/>
        </p:spPr>
        <p:txBody>
          <a:bodyPr wrap="square" rtlCol="0">
            <a:spAutoFit/>
          </a:bodyPr>
          <a:lstStyle/>
          <a:p>
            <a:pPr algn="ctr"/>
            <a:r>
              <a:rPr lang="en-US" dirty="0">
                <a:latin typeface="Arial Rounded MT Bold" panose="020F0704030504030204" pitchFamily="34" charset="0"/>
              </a:rPr>
              <a:t>Correct Answer</a:t>
            </a:r>
          </a:p>
        </p:txBody>
      </p:sp>
      <p:sp>
        <p:nvSpPr>
          <p:cNvPr id="87" name="Arc 86">
            <a:extLst>
              <a:ext uri="{FF2B5EF4-FFF2-40B4-BE49-F238E27FC236}">
                <a16:creationId xmlns:a16="http://schemas.microsoft.com/office/drawing/2014/main" id="{9EFA891B-08AD-4C97-AF5B-606BD8BAFB5A}"/>
              </a:ext>
            </a:extLst>
          </p:cNvPr>
          <p:cNvSpPr/>
          <p:nvPr/>
        </p:nvSpPr>
        <p:spPr>
          <a:xfrm rot="6191673">
            <a:off x="9021312" y="1212002"/>
            <a:ext cx="1320629" cy="765222"/>
          </a:xfrm>
          <a:prstGeom prst="arc">
            <a:avLst>
              <a:gd name="adj1" fmla="val 18107279"/>
              <a:gd name="adj2" fmla="val 52623"/>
            </a:avLst>
          </a:prstGeom>
          <a:ln>
            <a:headEnd type="none"/>
            <a:tailEnd type="triangle" w="lg" len="lg"/>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nvGrpSpPr>
          <p:cNvPr id="88" name="Group 87">
            <a:extLst>
              <a:ext uri="{FF2B5EF4-FFF2-40B4-BE49-F238E27FC236}">
                <a16:creationId xmlns:a16="http://schemas.microsoft.com/office/drawing/2014/main" id="{9352ECBA-94DD-48F0-802A-9950B09AD266}"/>
              </a:ext>
            </a:extLst>
          </p:cNvPr>
          <p:cNvGrpSpPr/>
          <p:nvPr/>
        </p:nvGrpSpPr>
        <p:grpSpPr>
          <a:xfrm>
            <a:off x="474546" y="4971572"/>
            <a:ext cx="10135060" cy="1453228"/>
            <a:chOff x="887982" y="3635559"/>
            <a:chExt cx="10135060" cy="2507810"/>
          </a:xfrm>
        </p:grpSpPr>
        <p:cxnSp>
          <p:nvCxnSpPr>
            <p:cNvPr id="89" name="Straight Arrow Connector 88">
              <a:extLst>
                <a:ext uri="{FF2B5EF4-FFF2-40B4-BE49-F238E27FC236}">
                  <a16:creationId xmlns:a16="http://schemas.microsoft.com/office/drawing/2014/main" id="{07EB9EC8-1817-44D1-B20A-9FDA92756ECF}"/>
                </a:ext>
              </a:extLst>
            </p:cNvPr>
            <p:cNvCxnSpPr>
              <a:cxnSpLocks/>
            </p:cNvCxnSpPr>
            <p:nvPr/>
          </p:nvCxnSpPr>
          <p:spPr>
            <a:xfrm>
              <a:off x="3351711" y="5108536"/>
              <a:ext cx="364324"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grpSp>
          <p:nvGrpSpPr>
            <p:cNvPr id="90" name="Group 89" descr=" 3">
              <a:extLst>
                <a:ext uri="{FF2B5EF4-FFF2-40B4-BE49-F238E27FC236}">
                  <a16:creationId xmlns:a16="http://schemas.microsoft.com/office/drawing/2014/main" id="{65931DBA-5B2A-4342-A469-94255B4971DE}"/>
                </a:ext>
              </a:extLst>
            </p:cNvPr>
            <p:cNvGrpSpPr/>
            <p:nvPr/>
          </p:nvGrpSpPr>
          <p:grpSpPr>
            <a:xfrm>
              <a:off x="5278687" y="4737195"/>
              <a:ext cx="2782542" cy="810722"/>
              <a:chOff x="9151751" y="4750675"/>
              <a:chExt cx="2093072" cy="503310"/>
            </a:xfrm>
          </p:grpSpPr>
          <p:cxnSp>
            <p:nvCxnSpPr>
              <p:cNvPr id="105" name="Straight Arrow Connector 104">
                <a:extLst>
                  <a:ext uri="{FF2B5EF4-FFF2-40B4-BE49-F238E27FC236}">
                    <a16:creationId xmlns:a16="http://schemas.microsoft.com/office/drawing/2014/main" id="{6644334A-D4A5-4E38-8747-341A49F65EFB}"/>
                  </a:ext>
                </a:extLst>
              </p:cNvPr>
              <p:cNvCxnSpPr>
                <a:cxnSpLocks/>
              </p:cNvCxnSpPr>
              <p:nvPr/>
            </p:nvCxnSpPr>
            <p:spPr>
              <a:xfrm>
                <a:off x="9151751" y="4979448"/>
                <a:ext cx="274050"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cxnSp>
            <p:nvCxnSpPr>
              <p:cNvPr id="106" name="Straight Arrow Connector 105">
                <a:extLst>
                  <a:ext uri="{FF2B5EF4-FFF2-40B4-BE49-F238E27FC236}">
                    <a16:creationId xmlns:a16="http://schemas.microsoft.com/office/drawing/2014/main" id="{942798A2-06E4-4910-82FA-7707CB55900E}"/>
                  </a:ext>
                </a:extLst>
              </p:cNvPr>
              <p:cNvCxnSpPr>
                <a:cxnSpLocks/>
              </p:cNvCxnSpPr>
              <p:nvPr/>
            </p:nvCxnSpPr>
            <p:spPr>
              <a:xfrm>
                <a:off x="10829562" y="5015860"/>
                <a:ext cx="415261"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sp>
            <p:nvSpPr>
              <p:cNvPr id="107" name="Rectangle 106">
                <a:extLst>
                  <a:ext uri="{FF2B5EF4-FFF2-40B4-BE49-F238E27FC236}">
                    <a16:creationId xmlns:a16="http://schemas.microsoft.com/office/drawing/2014/main" id="{50D489D1-3D8C-4DC0-90A4-B7A2EE0C7D0C}"/>
                  </a:ext>
                </a:extLst>
              </p:cNvPr>
              <p:cNvSpPr/>
              <p:nvPr/>
            </p:nvSpPr>
            <p:spPr>
              <a:xfrm>
                <a:off x="9292552" y="4750675"/>
                <a:ext cx="1546988" cy="503310"/>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Measure</a:t>
                </a:r>
              </a:p>
            </p:txBody>
          </p:sp>
        </p:grpSp>
        <p:grpSp>
          <p:nvGrpSpPr>
            <p:cNvPr id="91" name="Group 90" descr=" 7">
              <a:extLst>
                <a:ext uri="{FF2B5EF4-FFF2-40B4-BE49-F238E27FC236}">
                  <a16:creationId xmlns:a16="http://schemas.microsoft.com/office/drawing/2014/main" id="{6997F161-AEA3-4DB6-B2CE-32EE0A162926}"/>
                </a:ext>
              </a:extLst>
            </p:cNvPr>
            <p:cNvGrpSpPr/>
            <p:nvPr/>
          </p:nvGrpSpPr>
          <p:grpSpPr>
            <a:xfrm>
              <a:off x="887982" y="4897517"/>
              <a:ext cx="2232059" cy="535540"/>
              <a:chOff x="627173" y="2605591"/>
              <a:chExt cx="2232059" cy="535540"/>
            </a:xfrm>
            <a:solidFill>
              <a:srgbClr val="FF0000"/>
            </a:solidFill>
          </p:grpSpPr>
          <p:sp>
            <p:nvSpPr>
              <p:cNvPr id="100" name="Oval 99">
                <a:extLst>
                  <a:ext uri="{FF2B5EF4-FFF2-40B4-BE49-F238E27FC236}">
                    <a16:creationId xmlns:a16="http://schemas.microsoft.com/office/drawing/2014/main" id="{C25E31C2-1537-468A-AF90-CE1C54081D86}"/>
                  </a:ext>
                </a:extLst>
              </p:cNvPr>
              <p:cNvSpPr/>
              <p:nvPr/>
            </p:nvSpPr>
            <p:spPr>
              <a:xfrm>
                <a:off x="1115521" y="2616397"/>
                <a:ext cx="331457" cy="524732"/>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101" name="Oval 100">
                <a:extLst>
                  <a:ext uri="{FF2B5EF4-FFF2-40B4-BE49-F238E27FC236}">
                    <a16:creationId xmlns:a16="http://schemas.microsoft.com/office/drawing/2014/main" id="{D45CEFA5-35CF-4DCE-83C7-A2865A817559}"/>
                  </a:ext>
                </a:extLst>
              </p:cNvPr>
              <p:cNvSpPr/>
              <p:nvPr/>
            </p:nvSpPr>
            <p:spPr>
              <a:xfrm>
                <a:off x="1600349" y="2605591"/>
                <a:ext cx="331457" cy="524733"/>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102" name="Oval 101">
                <a:extLst>
                  <a:ext uri="{FF2B5EF4-FFF2-40B4-BE49-F238E27FC236}">
                    <a16:creationId xmlns:a16="http://schemas.microsoft.com/office/drawing/2014/main" id="{05A55AC9-6BE5-449A-B21A-34DA2FC169A8}"/>
                  </a:ext>
                </a:extLst>
              </p:cNvPr>
              <p:cNvSpPr/>
              <p:nvPr/>
            </p:nvSpPr>
            <p:spPr>
              <a:xfrm>
                <a:off x="2061816" y="2616397"/>
                <a:ext cx="331457" cy="524734"/>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103" name="Oval 102">
                <a:extLst>
                  <a:ext uri="{FF2B5EF4-FFF2-40B4-BE49-F238E27FC236}">
                    <a16:creationId xmlns:a16="http://schemas.microsoft.com/office/drawing/2014/main" id="{56F9E528-6FCD-4848-9533-BEDF42AD8C15}"/>
                  </a:ext>
                </a:extLst>
              </p:cNvPr>
              <p:cNvSpPr/>
              <p:nvPr/>
            </p:nvSpPr>
            <p:spPr>
              <a:xfrm>
                <a:off x="627173" y="2616397"/>
                <a:ext cx="331457" cy="524734"/>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104" name="Oval 103">
                <a:extLst>
                  <a:ext uri="{FF2B5EF4-FFF2-40B4-BE49-F238E27FC236}">
                    <a16:creationId xmlns:a16="http://schemas.microsoft.com/office/drawing/2014/main" id="{41DFEF09-9AA3-4008-911E-81817C1644E7}"/>
                  </a:ext>
                </a:extLst>
              </p:cNvPr>
              <p:cNvSpPr/>
              <p:nvPr/>
            </p:nvSpPr>
            <p:spPr>
              <a:xfrm>
                <a:off x="2527775" y="2616397"/>
                <a:ext cx="331457" cy="524734"/>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grpSp>
        <p:grpSp>
          <p:nvGrpSpPr>
            <p:cNvPr id="92" name="Group 91">
              <a:extLst>
                <a:ext uri="{FF2B5EF4-FFF2-40B4-BE49-F238E27FC236}">
                  <a16:creationId xmlns:a16="http://schemas.microsoft.com/office/drawing/2014/main" id="{849F2D9B-BC24-4D83-8BCC-F5F269B94FF0}"/>
                </a:ext>
              </a:extLst>
            </p:cNvPr>
            <p:cNvGrpSpPr/>
            <p:nvPr/>
          </p:nvGrpSpPr>
          <p:grpSpPr>
            <a:xfrm>
              <a:off x="8445047" y="3635559"/>
              <a:ext cx="2577995" cy="2507810"/>
              <a:chOff x="7031994" y="4411049"/>
              <a:chExt cx="1461905" cy="1727059"/>
            </a:xfrm>
          </p:grpSpPr>
          <p:grpSp>
            <p:nvGrpSpPr>
              <p:cNvPr id="94" name="Group 93">
                <a:extLst>
                  <a:ext uri="{FF2B5EF4-FFF2-40B4-BE49-F238E27FC236}">
                    <a16:creationId xmlns:a16="http://schemas.microsoft.com/office/drawing/2014/main" id="{75D193B0-6350-4444-B3BD-7127C1185EF4}"/>
                  </a:ext>
                </a:extLst>
              </p:cNvPr>
              <p:cNvGrpSpPr/>
              <p:nvPr/>
            </p:nvGrpSpPr>
            <p:grpSpPr>
              <a:xfrm>
                <a:off x="7283998" y="4624874"/>
                <a:ext cx="1209901" cy="1299410"/>
                <a:chOff x="5635270" y="4528621"/>
                <a:chExt cx="1209901" cy="1299410"/>
              </a:xfrm>
            </p:grpSpPr>
            <p:cxnSp>
              <p:nvCxnSpPr>
                <p:cNvPr id="96" name="Straight Arrow Connector 95">
                  <a:extLst>
                    <a:ext uri="{FF2B5EF4-FFF2-40B4-BE49-F238E27FC236}">
                      <a16:creationId xmlns:a16="http://schemas.microsoft.com/office/drawing/2014/main" id="{EE5DC83C-B2CC-46F9-897D-69E569BD1D90}"/>
                    </a:ext>
                  </a:extLst>
                </p:cNvPr>
                <p:cNvCxnSpPr>
                  <a:cxnSpLocks/>
                </p:cNvCxnSpPr>
                <p:nvPr/>
              </p:nvCxnSpPr>
              <p:spPr>
                <a:xfrm flipV="1">
                  <a:off x="5642543" y="4528621"/>
                  <a:ext cx="0" cy="12994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7" name="Straight Arrow Connector 96">
                  <a:extLst>
                    <a:ext uri="{FF2B5EF4-FFF2-40B4-BE49-F238E27FC236}">
                      <a16:creationId xmlns:a16="http://schemas.microsoft.com/office/drawing/2014/main" id="{8991E019-8E20-4E25-9298-0E5570720824}"/>
                    </a:ext>
                  </a:extLst>
                </p:cNvPr>
                <p:cNvCxnSpPr>
                  <a:cxnSpLocks/>
                </p:cNvCxnSpPr>
                <p:nvPr/>
              </p:nvCxnSpPr>
              <p:spPr>
                <a:xfrm>
                  <a:off x="5635270" y="5825666"/>
                  <a:ext cx="120990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8" name="Rectangle 97">
                  <a:extLst>
                    <a:ext uri="{FF2B5EF4-FFF2-40B4-BE49-F238E27FC236}">
                      <a16:creationId xmlns:a16="http://schemas.microsoft.com/office/drawing/2014/main" id="{83C875C3-09C4-464F-A245-929AB146B44D}"/>
                    </a:ext>
                  </a:extLst>
                </p:cNvPr>
                <p:cNvSpPr/>
                <p:nvPr/>
              </p:nvSpPr>
              <p:spPr>
                <a:xfrm>
                  <a:off x="6238242" y="5268643"/>
                  <a:ext cx="412983" cy="557023"/>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42%</a:t>
                  </a:r>
                </a:p>
              </p:txBody>
            </p:sp>
            <p:sp>
              <p:nvSpPr>
                <p:cNvPr id="99" name="Rectangle 98">
                  <a:extLst>
                    <a:ext uri="{FF2B5EF4-FFF2-40B4-BE49-F238E27FC236}">
                      <a16:creationId xmlns:a16="http://schemas.microsoft.com/office/drawing/2014/main" id="{C5E49894-838C-4BB6-9C01-133A0DDE9250}"/>
                    </a:ext>
                  </a:extLst>
                </p:cNvPr>
                <p:cNvSpPr/>
                <p:nvPr/>
              </p:nvSpPr>
              <p:spPr>
                <a:xfrm>
                  <a:off x="5755725" y="5073463"/>
                  <a:ext cx="412974" cy="737512"/>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58%</a:t>
                  </a:r>
                </a:p>
              </p:txBody>
            </p:sp>
          </p:grpSp>
          <p:sp>
            <p:nvSpPr>
              <p:cNvPr id="95" name="TextBox 94">
                <a:extLst>
                  <a:ext uri="{FF2B5EF4-FFF2-40B4-BE49-F238E27FC236}">
                    <a16:creationId xmlns:a16="http://schemas.microsoft.com/office/drawing/2014/main" id="{C9A835BF-001C-4583-A16F-C57A5E25E814}"/>
                  </a:ext>
                </a:extLst>
              </p:cNvPr>
              <p:cNvSpPr txBox="1"/>
              <p:nvPr/>
            </p:nvSpPr>
            <p:spPr>
              <a:xfrm rot="16200000">
                <a:off x="6273183" y="5169860"/>
                <a:ext cx="1727059" cy="209437"/>
              </a:xfrm>
              <a:prstGeom prst="rect">
                <a:avLst/>
              </a:prstGeom>
              <a:noFill/>
            </p:spPr>
            <p:txBody>
              <a:bodyPr wrap="square" rtlCol="0">
                <a:spAutoFit/>
              </a:bodyPr>
              <a:lstStyle/>
              <a:p>
                <a:r>
                  <a:rPr lang="en-US" dirty="0">
                    <a:latin typeface="Arial Rounded MT Bold" panose="020F0704030504030204" pitchFamily="34" charset="0"/>
                  </a:rPr>
                  <a:t>Probability</a:t>
                </a:r>
              </a:p>
            </p:txBody>
          </p:sp>
        </p:grpSp>
        <p:sp>
          <p:nvSpPr>
            <p:cNvPr id="93" name="Rectangle 92" descr=" 36">
              <a:extLst>
                <a:ext uri="{FF2B5EF4-FFF2-40B4-BE49-F238E27FC236}">
                  <a16:creationId xmlns:a16="http://schemas.microsoft.com/office/drawing/2014/main" id="{1BCC4EA3-65F0-418F-8609-5F32E002C199}"/>
                </a:ext>
              </a:extLst>
            </p:cNvPr>
            <p:cNvSpPr/>
            <p:nvPr/>
          </p:nvSpPr>
          <p:spPr>
            <a:xfrm>
              <a:off x="3565268" y="4690667"/>
              <a:ext cx="1717874" cy="830064"/>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Invert</a:t>
              </a:r>
            </a:p>
          </p:txBody>
        </p:sp>
      </p:grpSp>
      <p:sp>
        <p:nvSpPr>
          <p:cNvPr id="81" name="Rectangle: Rounded Corners 80">
            <a:extLst>
              <a:ext uri="{FF2B5EF4-FFF2-40B4-BE49-F238E27FC236}">
                <a16:creationId xmlns:a16="http://schemas.microsoft.com/office/drawing/2014/main" id="{EC1623DF-894E-4743-B23B-AD1233352A33}"/>
              </a:ext>
            </a:extLst>
          </p:cNvPr>
          <p:cNvSpPr/>
          <p:nvPr/>
        </p:nvSpPr>
        <p:spPr>
          <a:xfrm>
            <a:off x="0" y="6403053"/>
            <a:ext cx="12192000" cy="443032"/>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If done naively, inversion can degrade reliability</a:t>
            </a:r>
          </a:p>
        </p:txBody>
      </p:sp>
      <p:sp>
        <p:nvSpPr>
          <p:cNvPr id="3" name="Slide Number Placeholder 2">
            <a:extLst>
              <a:ext uri="{FF2B5EF4-FFF2-40B4-BE49-F238E27FC236}">
                <a16:creationId xmlns:a16="http://schemas.microsoft.com/office/drawing/2014/main" id="{5C406B35-9D16-442C-9593-349D884A89CA}"/>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499331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 4">
            <a:extLst>
              <a:ext uri="{FF2B5EF4-FFF2-40B4-BE49-F238E27FC236}">
                <a16:creationId xmlns:a16="http://schemas.microsoft.com/office/drawing/2014/main" id="{4634C084-826C-4F34-807B-366385EFB12A}"/>
              </a:ext>
            </a:extLst>
          </p:cNvPr>
          <p:cNvSpPr/>
          <p:nvPr/>
        </p:nvSpPr>
        <p:spPr>
          <a:xfrm>
            <a:off x="0" y="-84841"/>
            <a:ext cx="12192000" cy="6942841"/>
          </a:xfrm>
          <a:prstGeom prst="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descr=" 3">
            <a:extLst>
              <a:ext uri="{FF2B5EF4-FFF2-40B4-BE49-F238E27FC236}">
                <a16:creationId xmlns:a16="http://schemas.microsoft.com/office/drawing/2014/main" id="{F9B28DFF-82D6-4D1C-9B43-550268590F06}"/>
              </a:ext>
            </a:extLst>
          </p:cNvPr>
          <p:cNvSpPr/>
          <p:nvPr/>
        </p:nvSpPr>
        <p:spPr>
          <a:xfrm>
            <a:off x="241952" y="15342"/>
            <a:ext cx="11708091" cy="769441"/>
          </a:xfrm>
          <a:prstGeom prst="rect">
            <a:avLst/>
          </a:prstGeom>
        </p:spPr>
        <p:txBody>
          <a:bodyPr wrap="square">
            <a:spAutoFit/>
          </a:bodyPr>
          <a:lstStyle/>
          <a:p>
            <a:pPr algn="ctr"/>
            <a:r>
              <a:rPr lang="en-US" sz="4400" b="1" dirty="0">
                <a:solidFill>
                  <a:srgbClr val="FFC000"/>
                </a:solidFill>
                <a:latin typeface="+mj-lt"/>
              </a:rPr>
              <a:t>Static Invert and Measure (SIM)</a:t>
            </a:r>
          </a:p>
        </p:txBody>
      </p:sp>
      <p:grpSp>
        <p:nvGrpSpPr>
          <p:cNvPr id="37" name="Group 36">
            <a:extLst>
              <a:ext uri="{FF2B5EF4-FFF2-40B4-BE49-F238E27FC236}">
                <a16:creationId xmlns:a16="http://schemas.microsoft.com/office/drawing/2014/main" id="{4229F218-B714-42E7-B095-00CCF04EA6F8}"/>
              </a:ext>
            </a:extLst>
          </p:cNvPr>
          <p:cNvGrpSpPr/>
          <p:nvPr/>
        </p:nvGrpSpPr>
        <p:grpSpPr>
          <a:xfrm>
            <a:off x="-85317" y="1272201"/>
            <a:ext cx="8177249" cy="4311348"/>
            <a:chOff x="1129791" y="1745067"/>
            <a:chExt cx="7724368" cy="3824397"/>
          </a:xfrm>
        </p:grpSpPr>
        <p:grpSp>
          <p:nvGrpSpPr>
            <p:cNvPr id="5" name="Group 4" descr=" 3">
              <a:extLst>
                <a:ext uri="{FF2B5EF4-FFF2-40B4-BE49-F238E27FC236}">
                  <a16:creationId xmlns:a16="http://schemas.microsoft.com/office/drawing/2014/main" id="{09DB1289-EEA5-4CD1-9766-3E8C5DA399EA}"/>
                </a:ext>
              </a:extLst>
            </p:cNvPr>
            <p:cNvGrpSpPr/>
            <p:nvPr/>
          </p:nvGrpSpPr>
          <p:grpSpPr>
            <a:xfrm>
              <a:off x="6226910" y="4214819"/>
              <a:ext cx="2627249" cy="700828"/>
              <a:chOff x="8822679" y="4622017"/>
              <a:chExt cx="1976258" cy="743586"/>
            </a:xfrm>
          </p:grpSpPr>
          <p:cxnSp>
            <p:nvCxnSpPr>
              <p:cNvPr id="6" name="Straight Arrow Connector 5">
                <a:extLst>
                  <a:ext uri="{FF2B5EF4-FFF2-40B4-BE49-F238E27FC236}">
                    <a16:creationId xmlns:a16="http://schemas.microsoft.com/office/drawing/2014/main" id="{C4819993-8226-4960-84CF-3FF8F6EF0C40}"/>
                  </a:ext>
                </a:extLst>
              </p:cNvPr>
              <p:cNvCxnSpPr>
                <a:cxnSpLocks/>
              </p:cNvCxnSpPr>
              <p:nvPr/>
            </p:nvCxnSpPr>
            <p:spPr>
              <a:xfrm>
                <a:off x="8822679" y="4994069"/>
                <a:ext cx="334333" cy="0"/>
              </a:xfrm>
              <a:prstGeom prst="straightConnector1">
                <a:avLst/>
              </a:prstGeom>
              <a:ln w="57150">
                <a:solidFill>
                  <a:schemeClr val="bg1"/>
                </a:solidFill>
                <a:tailEnd type="triangle"/>
              </a:ln>
              <a:effectLst/>
            </p:spPr>
            <p:style>
              <a:lnRef idx="2">
                <a:schemeClr val="dk1"/>
              </a:lnRef>
              <a:fillRef idx="0">
                <a:schemeClr val="dk1"/>
              </a:fillRef>
              <a:effectRef idx="1">
                <a:schemeClr val="dk1"/>
              </a:effectRef>
              <a:fontRef idx="minor">
                <a:schemeClr val="tx1"/>
              </a:fontRef>
            </p:style>
          </p:cxnSp>
          <p:cxnSp>
            <p:nvCxnSpPr>
              <p:cNvPr id="7" name="Straight Arrow Connector 6">
                <a:extLst>
                  <a:ext uri="{FF2B5EF4-FFF2-40B4-BE49-F238E27FC236}">
                    <a16:creationId xmlns:a16="http://schemas.microsoft.com/office/drawing/2014/main" id="{D8B93341-FCBA-4F4A-B311-740A73E8DC3C}"/>
                  </a:ext>
                </a:extLst>
              </p:cNvPr>
              <p:cNvCxnSpPr>
                <a:cxnSpLocks/>
              </p:cNvCxnSpPr>
              <p:nvPr/>
            </p:nvCxnSpPr>
            <p:spPr>
              <a:xfrm>
                <a:off x="10383676" y="5005980"/>
                <a:ext cx="415261" cy="0"/>
              </a:xfrm>
              <a:prstGeom prst="straightConnector1">
                <a:avLst/>
              </a:prstGeom>
              <a:ln w="57150">
                <a:solidFill>
                  <a:schemeClr val="bg1"/>
                </a:solidFill>
                <a:tailEnd type="triangle"/>
              </a:ln>
              <a:effectLst/>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88E6AAA7-69D1-4694-83DE-03ABC56BC611}"/>
                  </a:ext>
                </a:extLst>
              </p:cNvPr>
              <p:cNvSpPr/>
              <p:nvPr/>
            </p:nvSpPr>
            <p:spPr>
              <a:xfrm>
                <a:off x="9157012" y="4622017"/>
                <a:ext cx="1277464" cy="743586"/>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Measure</a:t>
                </a:r>
              </a:p>
            </p:txBody>
          </p:sp>
        </p:grpSp>
        <p:sp>
          <p:nvSpPr>
            <p:cNvPr id="10" name="Rectangle 9" descr=" 36">
              <a:extLst>
                <a:ext uri="{FF2B5EF4-FFF2-40B4-BE49-F238E27FC236}">
                  <a16:creationId xmlns:a16="http://schemas.microsoft.com/office/drawing/2014/main" id="{AFBCBB3A-3C99-4922-968D-78A7E3979FD5}"/>
                </a:ext>
              </a:extLst>
            </p:cNvPr>
            <p:cNvSpPr/>
            <p:nvPr/>
          </p:nvSpPr>
          <p:spPr>
            <a:xfrm>
              <a:off x="4509035" y="4202947"/>
              <a:ext cx="1717874" cy="700834"/>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Invert</a:t>
              </a:r>
            </a:p>
          </p:txBody>
        </p:sp>
        <p:grpSp>
          <p:nvGrpSpPr>
            <p:cNvPr id="11" name="Group 10" descr=" 64">
              <a:extLst>
                <a:ext uri="{FF2B5EF4-FFF2-40B4-BE49-F238E27FC236}">
                  <a16:creationId xmlns:a16="http://schemas.microsoft.com/office/drawing/2014/main" id="{B9EFB782-4754-4950-94D5-FA7D31BA0027}"/>
                </a:ext>
              </a:extLst>
            </p:cNvPr>
            <p:cNvGrpSpPr/>
            <p:nvPr/>
          </p:nvGrpSpPr>
          <p:grpSpPr>
            <a:xfrm>
              <a:off x="3952011" y="2228395"/>
              <a:ext cx="4493317" cy="744896"/>
              <a:chOff x="7897135" y="4699244"/>
              <a:chExt cx="3379938" cy="462444"/>
            </a:xfrm>
          </p:grpSpPr>
          <p:cxnSp>
            <p:nvCxnSpPr>
              <p:cNvPr id="12" name="Straight Arrow Connector 11">
                <a:extLst>
                  <a:ext uri="{FF2B5EF4-FFF2-40B4-BE49-F238E27FC236}">
                    <a16:creationId xmlns:a16="http://schemas.microsoft.com/office/drawing/2014/main" id="{9A5EED5F-25D2-47D6-AB88-86977BA6468E}"/>
                  </a:ext>
                </a:extLst>
              </p:cNvPr>
              <p:cNvCxnSpPr>
                <a:cxnSpLocks/>
              </p:cNvCxnSpPr>
              <p:nvPr/>
            </p:nvCxnSpPr>
            <p:spPr>
              <a:xfrm flipV="1">
                <a:off x="7897135" y="4930466"/>
                <a:ext cx="1711206" cy="290"/>
              </a:xfrm>
              <a:prstGeom prst="straightConnector1">
                <a:avLst/>
              </a:prstGeom>
              <a:ln w="57150">
                <a:solidFill>
                  <a:schemeClr val="bg1"/>
                </a:solidFill>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1F4AD266-1A9F-4E5C-A38A-ADDAA5EDA86D}"/>
                  </a:ext>
                </a:extLst>
              </p:cNvPr>
              <p:cNvCxnSpPr>
                <a:cxnSpLocks/>
              </p:cNvCxnSpPr>
              <p:nvPr/>
            </p:nvCxnSpPr>
            <p:spPr>
              <a:xfrm>
                <a:off x="10861812" y="4930466"/>
                <a:ext cx="415261" cy="0"/>
              </a:xfrm>
              <a:prstGeom prst="straightConnector1">
                <a:avLst/>
              </a:prstGeom>
              <a:ln w="57150">
                <a:solidFill>
                  <a:schemeClr val="bg1"/>
                </a:solidFill>
                <a:tailEnd type="triangle"/>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EBC90B7C-B4E7-4B0B-955F-816402FF49E4}"/>
                  </a:ext>
                </a:extLst>
              </p:cNvPr>
              <p:cNvSpPr/>
              <p:nvPr/>
            </p:nvSpPr>
            <p:spPr>
              <a:xfrm>
                <a:off x="9608341" y="4699244"/>
                <a:ext cx="1253465" cy="462444"/>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Measure</a:t>
                </a:r>
              </a:p>
            </p:txBody>
          </p:sp>
        </p:grpSp>
        <p:grpSp>
          <p:nvGrpSpPr>
            <p:cNvPr id="22" name="Group 21">
              <a:extLst>
                <a:ext uri="{FF2B5EF4-FFF2-40B4-BE49-F238E27FC236}">
                  <a16:creationId xmlns:a16="http://schemas.microsoft.com/office/drawing/2014/main" id="{DDA335B3-148E-420E-8896-320CD8215150}"/>
                </a:ext>
              </a:extLst>
            </p:cNvPr>
            <p:cNvGrpSpPr/>
            <p:nvPr/>
          </p:nvGrpSpPr>
          <p:grpSpPr>
            <a:xfrm>
              <a:off x="1129791" y="2601310"/>
              <a:ext cx="2843145" cy="1972292"/>
              <a:chOff x="2157591" y="2798379"/>
              <a:chExt cx="4335455" cy="1972292"/>
            </a:xfrm>
          </p:grpSpPr>
          <p:cxnSp>
            <p:nvCxnSpPr>
              <p:cNvPr id="15" name="Straight Arrow Connector 14">
                <a:extLst>
                  <a:ext uri="{FF2B5EF4-FFF2-40B4-BE49-F238E27FC236}">
                    <a16:creationId xmlns:a16="http://schemas.microsoft.com/office/drawing/2014/main" id="{09DC61BF-BF1C-4DEA-A880-FA8CEF93B02D}"/>
                  </a:ext>
                </a:extLst>
              </p:cNvPr>
              <p:cNvCxnSpPr>
                <a:cxnSpLocks/>
              </p:cNvCxnSpPr>
              <p:nvPr/>
            </p:nvCxnSpPr>
            <p:spPr>
              <a:xfrm>
                <a:off x="2157591" y="3773855"/>
                <a:ext cx="2343464" cy="0"/>
              </a:xfrm>
              <a:prstGeom prst="straightConnector1">
                <a:avLst/>
              </a:prstGeom>
              <a:ln w="57150">
                <a:solidFill>
                  <a:schemeClr val="bg1"/>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E075B229-9DD0-4EE3-AE3C-3DB576DE99FF}"/>
                  </a:ext>
                </a:extLst>
              </p:cNvPr>
              <p:cNvCxnSpPr>
                <a:cxnSpLocks/>
              </p:cNvCxnSpPr>
              <p:nvPr/>
            </p:nvCxnSpPr>
            <p:spPr>
              <a:xfrm flipV="1">
                <a:off x="4490683" y="2798379"/>
                <a:ext cx="1970463" cy="975476"/>
              </a:xfrm>
              <a:prstGeom prst="straightConnector1">
                <a:avLst/>
              </a:prstGeom>
              <a:ln w="57150">
                <a:solidFill>
                  <a:schemeClr val="bg1"/>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9D6568B1-F5D7-4D48-99BA-03958AB3F5C8}"/>
                  </a:ext>
                </a:extLst>
              </p:cNvPr>
              <p:cNvCxnSpPr>
                <a:cxnSpLocks/>
              </p:cNvCxnSpPr>
              <p:nvPr/>
            </p:nvCxnSpPr>
            <p:spPr>
              <a:xfrm>
                <a:off x="4522583" y="3774322"/>
                <a:ext cx="1970463" cy="996349"/>
              </a:xfrm>
              <a:prstGeom prst="straightConnector1">
                <a:avLst/>
              </a:prstGeom>
              <a:ln w="57150">
                <a:solidFill>
                  <a:schemeClr val="bg1"/>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cxnSp>
          <p:nvCxnSpPr>
            <p:cNvPr id="23" name="Straight Arrow Connector 22">
              <a:extLst>
                <a:ext uri="{FF2B5EF4-FFF2-40B4-BE49-F238E27FC236}">
                  <a16:creationId xmlns:a16="http://schemas.microsoft.com/office/drawing/2014/main" id="{B27C4452-839A-4B70-8FDA-DFDCF4FBFF62}"/>
                </a:ext>
              </a:extLst>
            </p:cNvPr>
            <p:cNvCxnSpPr>
              <a:cxnSpLocks/>
            </p:cNvCxnSpPr>
            <p:nvPr/>
          </p:nvCxnSpPr>
          <p:spPr>
            <a:xfrm>
              <a:off x="3965053" y="4573358"/>
              <a:ext cx="552050" cy="0"/>
            </a:xfrm>
            <a:prstGeom prst="straightConnector1">
              <a:avLst/>
            </a:prstGeom>
            <a:ln w="57150">
              <a:solidFill>
                <a:schemeClr val="bg1"/>
              </a:solidFill>
              <a:tailEnd type="triangle"/>
            </a:ln>
            <a:effectLst/>
          </p:spPr>
          <p:style>
            <a:lnRef idx="2">
              <a:schemeClr val="dk1"/>
            </a:lnRef>
            <a:fillRef idx="0">
              <a:schemeClr val="dk1"/>
            </a:fillRef>
            <a:effectRef idx="1">
              <a:schemeClr val="dk1"/>
            </a:effectRef>
            <a:fontRef idx="minor">
              <a:schemeClr val="tx1"/>
            </a:fontRef>
          </p:style>
        </p:cxnSp>
        <p:grpSp>
          <p:nvGrpSpPr>
            <p:cNvPr id="30" name="Group 29">
              <a:extLst>
                <a:ext uri="{FF2B5EF4-FFF2-40B4-BE49-F238E27FC236}">
                  <a16:creationId xmlns:a16="http://schemas.microsoft.com/office/drawing/2014/main" id="{905E8B61-1905-4BC0-B5A1-355D679BB583}"/>
                </a:ext>
              </a:extLst>
            </p:cNvPr>
            <p:cNvGrpSpPr/>
            <p:nvPr/>
          </p:nvGrpSpPr>
          <p:grpSpPr>
            <a:xfrm>
              <a:off x="3231741" y="4673321"/>
              <a:ext cx="1585553" cy="896143"/>
              <a:chOff x="2316091" y="4002295"/>
              <a:chExt cx="1585553" cy="896143"/>
            </a:xfrm>
          </p:grpSpPr>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EF0E5E51-CCC5-4DE3-8FB1-BA86273DC677}"/>
                      </a:ext>
                    </a:extLst>
                  </p:cNvPr>
                  <p:cNvSpPr/>
                  <p:nvPr/>
                </p:nvSpPr>
                <p:spPr>
                  <a:xfrm>
                    <a:off x="2316091" y="4002295"/>
                    <a:ext cx="555730" cy="896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sz="2800" i="1" smtClean="0">
                                  <a:solidFill>
                                    <a:schemeClr val="bg1"/>
                                  </a:solidFill>
                                  <a:latin typeface="Cambria Math" panose="02040503050406030204" pitchFamily="18" charset="0"/>
                                </a:rPr>
                              </m:ctrlPr>
                            </m:fPr>
                            <m:num>
                              <m:r>
                                <a:rPr lang="en-US" sz="2800" i="1">
                                  <a:solidFill>
                                    <a:schemeClr val="bg1"/>
                                  </a:solidFill>
                                  <a:latin typeface="Cambria Math" panose="02040503050406030204" pitchFamily="18" charset="0"/>
                                </a:rPr>
                                <m:t>𝑁</m:t>
                              </m:r>
                            </m:num>
                            <m:den>
                              <m:r>
                                <a:rPr lang="en-US" sz="2800" i="1">
                                  <a:solidFill>
                                    <a:schemeClr val="bg1"/>
                                  </a:solidFill>
                                  <a:latin typeface="Cambria Math" panose="02040503050406030204" pitchFamily="18" charset="0"/>
                                </a:rPr>
                                <m:t>2</m:t>
                              </m:r>
                            </m:den>
                          </m:f>
                        </m:oMath>
                      </m:oMathPara>
                    </a14:m>
                    <a:endParaRPr lang="en-US" dirty="0">
                      <a:solidFill>
                        <a:schemeClr val="bg1"/>
                      </a:solidFill>
                    </a:endParaRPr>
                  </a:p>
                </p:txBody>
              </p:sp>
            </mc:Choice>
            <mc:Fallback xmlns="">
              <p:sp>
                <p:nvSpPr>
                  <p:cNvPr id="28" name="Rectangle 27">
                    <a:extLst>
                      <a:ext uri="{FF2B5EF4-FFF2-40B4-BE49-F238E27FC236}">
                        <a16:creationId xmlns:a16="http://schemas.microsoft.com/office/drawing/2014/main" id="{EF0E5E51-CCC5-4DE3-8FB1-BA86273DC677}"/>
                      </a:ext>
                    </a:extLst>
                  </p:cNvPr>
                  <p:cNvSpPr>
                    <a:spLocks noRot="1" noChangeAspect="1" noMove="1" noResize="1" noEditPoints="1" noAdjustHandles="1" noChangeArrowheads="1" noChangeShapeType="1" noTextEdit="1"/>
                  </p:cNvSpPr>
                  <p:nvPr/>
                </p:nvSpPr>
                <p:spPr>
                  <a:xfrm>
                    <a:off x="2316091" y="4002295"/>
                    <a:ext cx="555730" cy="896143"/>
                  </a:xfrm>
                  <a:prstGeom prst="rect">
                    <a:avLst/>
                  </a:prstGeom>
                  <a:blipFill>
                    <a:blip r:embed="rId3"/>
                    <a:stretch>
                      <a:fillRect/>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CA0AB797-69FD-4AF9-968F-3EA34220396A}"/>
                  </a:ext>
                </a:extLst>
              </p:cNvPr>
              <p:cNvSpPr txBox="1"/>
              <p:nvPr/>
            </p:nvSpPr>
            <p:spPr>
              <a:xfrm>
                <a:off x="2666610" y="4134209"/>
                <a:ext cx="1235034" cy="584775"/>
              </a:xfrm>
              <a:prstGeom prst="rect">
                <a:avLst/>
              </a:prstGeom>
              <a:noFill/>
            </p:spPr>
            <p:txBody>
              <a:bodyPr wrap="square" rtlCol="0">
                <a:spAutoFit/>
              </a:bodyPr>
              <a:lstStyle/>
              <a:p>
                <a:r>
                  <a:rPr lang="en-US" sz="3200" dirty="0">
                    <a:solidFill>
                      <a:schemeClr val="bg1"/>
                    </a:solidFill>
                  </a:rPr>
                  <a:t> trials</a:t>
                </a:r>
              </a:p>
            </p:txBody>
          </p:sp>
        </p:grpSp>
        <p:grpSp>
          <p:nvGrpSpPr>
            <p:cNvPr id="31" name="Group 30">
              <a:extLst>
                <a:ext uri="{FF2B5EF4-FFF2-40B4-BE49-F238E27FC236}">
                  <a16:creationId xmlns:a16="http://schemas.microsoft.com/office/drawing/2014/main" id="{898F141B-F6AF-4B58-838B-EDC2651E1295}"/>
                </a:ext>
              </a:extLst>
            </p:cNvPr>
            <p:cNvGrpSpPr/>
            <p:nvPr/>
          </p:nvGrpSpPr>
          <p:grpSpPr>
            <a:xfrm>
              <a:off x="3305091" y="1745067"/>
              <a:ext cx="1585553" cy="896143"/>
              <a:chOff x="2316091" y="4002295"/>
              <a:chExt cx="1585553" cy="896143"/>
            </a:xfrm>
          </p:grpSpPr>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D2FFF6EB-89C1-4D05-8AD4-16ECDC207AF0}"/>
                      </a:ext>
                    </a:extLst>
                  </p:cNvPr>
                  <p:cNvSpPr/>
                  <p:nvPr/>
                </p:nvSpPr>
                <p:spPr>
                  <a:xfrm>
                    <a:off x="2316091" y="4002295"/>
                    <a:ext cx="555730" cy="896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sz="2800" i="1" smtClean="0">
                                  <a:solidFill>
                                    <a:schemeClr val="bg1"/>
                                  </a:solidFill>
                                  <a:latin typeface="Cambria Math" panose="02040503050406030204" pitchFamily="18" charset="0"/>
                                </a:rPr>
                              </m:ctrlPr>
                            </m:fPr>
                            <m:num>
                              <m:r>
                                <a:rPr lang="en-US" sz="2800" i="1">
                                  <a:solidFill>
                                    <a:schemeClr val="bg1"/>
                                  </a:solidFill>
                                  <a:latin typeface="Cambria Math" panose="02040503050406030204" pitchFamily="18" charset="0"/>
                                </a:rPr>
                                <m:t>𝑁</m:t>
                              </m:r>
                            </m:num>
                            <m:den>
                              <m:r>
                                <a:rPr lang="en-US" sz="2800" i="1">
                                  <a:solidFill>
                                    <a:schemeClr val="bg1"/>
                                  </a:solidFill>
                                  <a:latin typeface="Cambria Math" panose="02040503050406030204" pitchFamily="18" charset="0"/>
                                </a:rPr>
                                <m:t>2</m:t>
                              </m:r>
                            </m:den>
                          </m:f>
                        </m:oMath>
                      </m:oMathPara>
                    </a14:m>
                    <a:endParaRPr lang="en-US" dirty="0">
                      <a:solidFill>
                        <a:schemeClr val="bg1"/>
                      </a:solidFill>
                    </a:endParaRPr>
                  </a:p>
                </p:txBody>
              </p:sp>
            </mc:Choice>
            <mc:Fallback xmlns="">
              <p:sp>
                <p:nvSpPr>
                  <p:cNvPr id="32" name="Rectangle 31">
                    <a:extLst>
                      <a:ext uri="{FF2B5EF4-FFF2-40B4-BE49-F238E27FC236}">
                        <a16:creationId xmlns:a16="http://schemas.microsoft.com/office/drawing/2014/main" id="{D2FFF6EB-89C1-4D05-8AD4-16ECDC207AF0}"/>
                      </a:ext>
                    </a:extLst>
                  </p:cNvPr>
                  <p:cNvSpPr>
                    <a:spLocks noRot="1" noChangeAspect="1" noMove="1" noResize="1" noEditPoints="1" noAdjustHandles="1" noChangeArrowheads="1" noChangeShapeType="1" noTextEdit="1"/>
                  </p:cNvSpPr>
                  <p:nvPr/>
                </p:nvSpPr>
                <p:spPr>
                  <a:xfrm>
                    <a:off x="2316091" y="4002295"/>
                    <a:ext cx="555730" cy="896143"/>
                  </a:xfrm>
                  <a:prstGeom prst="rect">
                    <a:avLst/>
                  </a:prstGeom>
                  <a:blipFill>
                    <a:blip r:embed="rId4"/>
                    <a:stretch>
                      <a:fillRect/>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B2E8EA61-D1DA-4AD6-BED1-1EC7EBB7BD33}"/>
                  </a:ext>
                </a:extLst>
              </p:cNvPr>
              <p:cNvSpPr txBox="1"/>
              <p:nvPr/>
            </p:nvSpPr>
            <p:spPr>
              <a:xfrm>
                <a:off x="2666610" y="4134209"/>
                <a:ext cx="1235034" cy="584775"/>
              </a:xfrm>
              <a:prstGeom prst="rect">
                <a:avLst/>
              </a:prstGeom>
              <a:noFill/>
            </p:spPr>
            <p:txBody>
              <a:bodyPr wrap="square" rtlCol="0">
                <a:spAutoFit/>
              </a:bodyPr>
              <a:lstStyle/>
              <a:p>
                <a:r>
                  <a:rPr lang="en-US" sz="3200" dirty="0">
                    <a:solidFill>
                      <a:schemeClr val="bg1"/>
                    </a:solidFill>
                  </a:rPr>
                  <a:t> trials</a:t>
                </a:r>
              </a:p>
            </p:txBody>
          </p:sp>
        </p:grpSp>
        <p:grpSp>
          <p:nvGrpSpPr>
            <p:cNvPr id="34" name="Group 33">
              <a:extLst>
                <a:ext uri="{FF2B5EF4-FFF2-40B4-BE49-F238E27FC236}">
                  <a16:creationId xmlns:a16="http://schemas.microsoft.com/office/drawing/2014/main" id="{8CA40693-ED40-41FE-81B7-C2A69CEE7AFE}"/>
                </a:ext>
              </a:extLst>
            </p:cNvPr>
            <p:cNvGrpSpPr/>
            <p:nvPr/>
          </p:nvGrpSpPr>
          <p:grpSpPr>
            <a:xfrm>
              <a:off x="1187745" y="2972310"/>
              <a:ext cx="1636733" cy="584775"/>
              <a:chOff x="2128967" y="4373762"/>
              <a:chExt cx="1636733" cy="584775"/>
            </a:xfrm>
          </p:grpSpPr>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547C4317-BAAA-4910-8A05-AA71C3F6ADC0}"/>
                      </a:ext>
                    </a:extLst>
                  </p:cNvPr>
                  <p:cNvSpPr/>
                  <p:nvPr/>
                </p:nvSpPr>
                <p:spPr>
                  <a:xfrm>
                    <a:off x="2128967" y="4398999"/>
                    <a:ext cx="55572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rPr>
                            <m:t>𝑁</m:t>
                          </m:r>
                        </m:oMath>
                      </m:oMathPara>
                    </a14:m>
                    <a:endParaRPr lang="en-US" dirty="0">
                      <a:solidFill>
                        <a:schemeClr val="bg1"/>
                      </a:solidFill>
                    </a:endParaRPr>
                  </a:p>
                </p:txBody>
              </p:sp>
            </mc:Choice>
            <mc:Fallback xmlns="">
              <p:sp>
                <p:nvSpPr>
                  <p:cNvPr id="35" name="Rectangle 34">
                    <a:extLst>
                      <a:ext uri="{FF2B5EF4-FFF2-40B4-BE49-F238E27FC236}">
                        <a16:creationId xmlns:a16="http://schemas.microsoft.com/office/drawing/2014/main" id="{547C4317-BAAA-4910-8A05-AA71C3F6ADC0}"/>
                      </a:ext>
                    </a:extLst>
                  </p:cNvPr>
                  <p:cNvSpPr>
                    <a:spLocks noRot="1" noChangeAspect="1" noMove="1" noResize="1" noEditPoints="1" noAdjustHandles="1" noChangeArrowheads="1" noChangeShapeType="1" noTextEdit="1"/>
                  </p:cNvSpPr>
                  <p:nvPr/>
                </p:nvSpPr>
                <p:spPr>
                  <a:xfrm>
                    <a:off x="2128967" y="4398999"/>
                    <a:ext cx="555729" cy="523220"/>
                  </a:xfrm>
                  <a:prstGeom prst="rect">
                    <a:avLst/>
                  </a:prstGeom>
                  <a:blipFill>
                    <a:blip r:embed="rId5"/>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A193E14C-362D-4CC9-B9EA-A8D77188DDC5}"/>
                  </a:ext>
                </a:extLst>
              </p:cNvPr>
              <p:cNvSpPr txBox="1"/>
              <p:nvPr/>
            </p:nvSpPr>
            <p:spPr>
              <a:xfrm>
                <a:off x="2530666" y="4373762"/>
                <a:ext cx="1235034" cy="584775"/>
              </a:xfrm>
              <a:prstGeom prst="rect">
                <a:avLst/>
              </a:prstGeom>
              <a:noFill/>
            </p:spPr>
            <p:txBody>
              <a:bodyPr wrap="square" rtlCol="0">
                <a:spAutoFit/>
              </a:bodyPr>
              <a:lstStyle/>
              <a:p>
                <a:r>
                  <a:rPr lang="en-US" sz="3200" dirty="0">
                    <a:solidFill>
                      <a:schemeClr val="bg1"/>
                    </a:solidFill>
                  </a:rPr>
                  <a:t> trials</a:t>
                </a:r>
              </a:p>
            </p:txBody>
          </p:sp>
        </p:grpSp>
      </p:grpSp>
      <p:grpSp>
        <p:nvGrpSpPr>
          <p:cNvPr id="81" name="Group 80">
            <a:extLst>
              <a:ext uri="{FF2B5EF4-FFF2-40B4-BE49-F238E27FC236}">
                <a16:creationId xmlns:a16="http://schemas.microsoft.com/office/drawing/2014/main" id="{8B825247-1BE0-4009-AC2E-CF0F8CF9C068}"/>
              </a:ext>
            </a:extLst>
          </p:cNvPr>
          <p:cNvGrpSpPr/>
          <p:nvPr/>
        </p:nvGrpSpPr>
        <p:grpSpPr>
          <a:xfrm>
            <a:off x="8246311" y="1476132"/>
            <a:ext cx="986252" cy="1208024"/>
            <a:chOff x="8735406" y="1860807"/>
            <a:chExt cx="1679254" cy="1325337"/>
          </a:xfrm>
        </p:grpSpPr>
        <p:grpSp>
          <p:nvGrpSpPr>
            <p:cNvPr id="39" name="Group 38">
              <a:extLst>
                <a:ext uri="{FF2B5EF4-FFF2-40B4-BE49-F238E27FC236}">
                  <a16:creationId xmlns:a16="http://schemas.microsoft.com/office/drawing/2014/main" id="{972CB7A7-22CA-4FC3-8453-A31BFB1CB9D8}"/>
                </a:ext>
              </a:extLst>
            </p:cNvPr>
            <p:cNvGrpSpPr/>
            <p:nvPr/>
          </p:nvGrpSpPr>
          <p:grpSpPr>
            <a:xfrm>
              <a:off x="8735406" y="1893565"/>
              <a:ext cx="1679254" cy="1292579"/>
              <a:chOff x="9544103" y="2053355"/>
              <a:chExt cx="2559407" cy="1764409"/>
            </a:xfrm>
          </p:grpSpPr>
          <p:cxnSp>
            <p:nvCxnSpPr>
              <p:cNvPr id="53" name="Straight Arrow Connector 52">
                <a:extLst>
                  <a:ext uri="{FF2B5EF4-FFF2-40B4-BE49-F238E27FC236}">
                    <a16:creationId xmlns:a16="http://schemas.microsoft.com/office/drawing/2014/main" id="{9EE162AD-56EC-4A28-A545-E14DC5925DD3}"/>
                  </a:ext>
                </a:extLst>
              </p:cNvPr>
              <p:cNvCxnSpPr/>
              <p:nvPr/>
            </p:nvCxnSpPr>
            <p:spPr>
              <a:xfrm>
                <a:off x="9547123" y="3801969"/>
                <a:ext cx="2556387" cy="0"/>
              </a:xfrm>
              <a:prstGeom prst="straightConnector1">
                <a:avLst/>
              </a:prstGeom>
              <a:ln w="28575">
                <a:solidFill>
                  <a:schemeClr val="bg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DADAE12E-0CFB-4FAC-8F79-86F6173F30AC}"/>
                  </a:ext>
                </a:extLst>
              </p:cNvPr>
              <p:cNvCxnSpPr>
                <a:cxnSpLocks/>
              </p:cNvCxnSpPr>
              <p:nvPr/>
            </p:nvCxnSpPr>
            <p:spPr>
              <a:xfrm flipV="1">
                <a:off x="9544103" y="2053355"/>
                <a:ext cx="0" cy="1764409"/>
              </a:xfrm>
              <a:prstGeom prst="straightConnector1">
                <a:avLst/>
              </a:prstGeom>
              <a:ln w="28575">
                <a:solidFill>
                  <a:schemeClr val="bg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73" name="Group 72">
              <a:extLst>
                <a:ext uri="{FF2B5EF4-FFF2-40B4-BE49-F238E27FC236}">
                  <a16:creationId xmlns:a16="http://schemas.microsoft.com/office/drawing/2014/main" id="{E9851C3D-77A0-40E8-BF69-D481C3ED36C9}"/>
                </a:ext>
              </a:extLst>
            </p:cNvPr>
            <p:cNvGrpSpPr/>
            <p:nvPr/>
          </p:nvGrpSpPr>
          <p:grpSpPr>
            <a:xfrm flipV="1">
              <a:off x="8858746" y="1860807"/>
              <a:ext cx="1178503" cy="1280920"/>
              <a:chOff x="13094668" y="3847501"/>
              <a:chExt cx="1178503" cy="1280920"/>
            </a:xfrm>
          </p:grpSpPr>
          <p:sp>
            <p:nvSpPr>
              <p:cNvPr id="60" name="Rectangle 59">
                <a:extLst>
                  <a:ext uri="{FF2B5EF4-FFF2-40B4-BE49-F238E27FC236}">
                    <a16:creationId xmlns:a16="http://schemas.microsoft.com/office/drawing/2014/main" id="{3184AACA-76CF-414F-AA3B-8250FCB70B63}"/>
                  </a:ext>
                </a:extLst>
              </p:cNvPr>
              <p:cNvSpPr/>
              <p:nvPr/>
            </p:nvSpPr>
            <p:spPr>
              <a:xfrm>
                <a:off x="13396301" y="3847501"/>
                <a:ext cx="251302" cy="914400"/>
              </a:xfrm>
              <a:prstGeom prst="rect">
                <a:avLst/>
              </a:prstGeom>
              <a:solidFill>
                <a:srgbClr val="07FD5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4BB4D57B-7A6F-413F-A896-9286F11C5A78}"/>
                  </a:ext>
                </a:extLst>
              </p:cNvPr>
              <p:cNvSpPr/>
              <p:nvPr/>
            </p:nvSpPr>
            <p:spPr>
              <a:xfrm>
                <a:off x="14021868" y="3848261"/>
                <a:ext cx="251303" cy="611850"/>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6B3979B4-B745-4C1C-8D05-1CC2CB135317}"/>
                  </a:ext>
                </a:extLst>
              </p:cNvPr>
              <p:cNvSpPr/>
              <p:nvPr/>
            </p:nvSpPr>
            <p:spPr>
              <a:xfrm>
                <a:off x="13705367" y="3848261"/>
                <a:ext cx="251303" cy="1280160"/>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F79AB03C-F1DA-47D7-A3CB-551BF2C22455}"/>
                  </a:ext>
                </a:extLst>
              </p:cNvPr>
              <p:cNvSpPr/>
              <p:nvPr/>
            </p:nvSpPr>
            <p:spPr>
              <a:xfrm>
                <a:off x="13094668" y="3848261"/>
                <a:ext cx="251303" cy="611850"/>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91" name="Group 90">
            <a:extLst>
              <a:ext uri="{FF2B5EF4-FFF2-40B4-BE49-F238E27FC236}">
                <a16:creationId xmlns:a16="http://schemas.microsoft.com/office/drawing/2014/main" id="{F8CED7E2-6A06-4591-8F6D-B56022695ED9}"/>
              </a:ext>
            </a:extLst>
          </p:cNvPr>
          <p:cNvGrpSpPr/>
          <p:nvPr/>
        </p:nvGrpSpPr>
        <p:grpSpPr>
          <a:xfrm>
            <a:off x="11192823" y="2497142"/>
            <a:ext cx="1046179" cy="1178166"/>
            <a:chOff x="8735406" y="1893565"/>
            <a:chExt cx="1679254" cy="1292579"/>
          </a:xfrm>
        </p:grpSpPr>
        <p:grpSp>
          <p:nvGrpSpPr>
            <p:cNvPr id="92" name="Group 91">
              <a:extLst>
                <a:ext uri="{FF2B5EF4-FFF2-40B4-BE49-F238E27FC236}">
                  <a16:creationId xmlns:a16="http://schemas.microsoft.com/office/drawing/2014/main" id="{4E0C0122-6562-4D63-B8A1-CBE92F38F033}"/>
                </a:ext>
              </a:extLst>
            </p:cNvPr>
            <p:cNvGrpSpPr/>
            <p:nvPr/>
          </p:nvGrpSpPr>
          <p:grpSpPr>
            <a:xfrm>
              <a:off x="8735406" y="1893565"/>
              <a:ext cx="1679254" cy="1292579"/>
              <a:chOff x="9544103" y="2053355"/>
              <a:chExt cx="2559407" cy="1764409"/>
            </a:xfrm>
          </p:grpSpPr>
          <p:cxnSp>
            <p:nvCxnSpPr>
              <p:cNvPr id="98" name="Straight Arrow Connector 97">
                <a:extLst>
                  <a:ext uri="{FF2B5EF4-FFF2-40B4-BE49-F238E27FC236}">
                    <a16:creationId xmlns:a16="http://schemas.microsoft.com/office/drawing/2014/main" id="{BCF81086-37D0-4713-A5DA-6A95A1934A1C}"/>
                  </a:ext>
                </a:extLst>
              </p:cNvPr>
              <p:cNvCxnSpPr/>
              <p:nvPr/>
            </p:nvCxnSpPr>
            <p:spPr>
              <a:xfrm>
                <a:off x="9547123" y="3801969"/>
                <a:ext cx="2556387" cy="0"/>
              </a:xfrm>
              <a:prstGeom prst="straightConnector1">
                <a:avLst/>
              </a:prstGeom>
              <a:ln w="28575">
                <a:solidFill>
                  <a:schemeClr val="bg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9" name="Straight Arrow Connector 98">
                <a:extLst>
                  <a:ext uri="{FF2B5EF4-FFF2-40B4-BE49-F238E27FC236}">
                    <a16:creationId xmlns:a16="http://schemas.microsoft.com/office/drawing/2014/main" id="{E39097F4-C0D6-412B-8DC3-50A79549E585}"/>
                  </a:ext>
                </a:extLst>
              </p:cNvPr>
              <p:cNvCxnSpPr>
                <a:cxnSpLocks/>
              </p:cNvCxnSpPr>
              <p:nvPr/>
            </p:nvCxnSpPr>
            <p:spPr>
              <a:xfrm flipV="1">
                <a:off x="9544103" y="2053355"/>
                <a:ext cx="0" cy="1764409"/>
              </a:xfrm>
              <a:prstGeom prst="straightConnector1">
                <a:avLst/>
              </a:prstGeom>
              <a:ln w="28575">
                <a:solidFill>
                  <a:schemeClr val="bg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93" name="Group 92">
              <a:extLst>
                <a:ext uri="{FF2B5EF4-FFF2-40B4-BE49-F238E27FC236}">
                  <a16:creationId xmlns:a16="http://schemas.microsoft.com/office/drawing/2014/main" id="{33F27C46-C59F-4AA0-A379-80021FE0EF59}"/>
                </a:ext>
              </a:extLst>
            </p:cNvPr>
            <p:cNvGrpSpPr/>
            <p:nvPr/>
          </p:nvGrpSpPr>
          <p:grpSpPr>
            <a:xfrm flipV="1">
              <a:off x="8858746" y="2136130"/>
              <a:ext cx="1178503" cy="1005984"/>
              <a:chOff x="13094668" y="3847114"/>
              <a:chExt cx="1178503" cy="1005984"/>
            </a:xfrm>
          </p:grpSpPr>
          <p:sp>
            <p:nvSpPr>
              <p:cNvPr id="94" name="Rectangle 93">
                <a:extLst>
                  <a:ext uri="{FF2B5EF4-FFF2-40B4-BE49-F238E27FC236}">
                    <a16:creationId xmlns:a16="http://schemas.microsoft.com/office/drawing/2014/main" id="{34C599E9-E46D-4626-BCF6-62494EEA7215}"/>
                  </a:ext>
                </a:extLst>
              </p:cNvPr>
              <p:cNvSpPr/>
              <p:nvPr/>
            </p:nvSpPr>
            <p:spPr>
              <a:xfrm>
                <a:off x="13396301" y="3849899"/>
                <a:ext cx="251302" cy="1003199"/>
              </a:xfrm>
              <a:prstGeom prst="rect">
                <a:avLst/>
              </a:prstGeom>
              <a:solidFill>
                <a:srgbClr val="07FD5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2A999649-751C-466B-97DF-39FB9D066FB3}"/>
                  </a:ext>
                </a:extLst>
              </p:cNvPr>
              <p:cNvSpPr/>
              <p:nvPr/>
            </p:nvSpPr>
            <p:spPr>
              <a:xfrm>
                <a:off x="14021868" y="3848261"/>
                <a:ext cx="251303" cy="611850"/>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AF501D79-D4CD-48CB-B2F4-DA4252CD4A41}"/>
                  </a:ext>
                </a:extLst>
              </p:cNvPr>
              <p:cNvSpPr/>
              <p:nvPr/>
            </p:nvSpPr>
            <p:spPr>
              <a:xfrm>
                <a:off x="13705367" y="3847114"/>
                <a:ext cx="251302" cy="702239"/>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CC054D5E-F602-40F3-9ED3-1621C8612836}"/>
                  </a:ext>
                </a:extLst>
              </p:cNvPr>
              <p:cNvSpPr/>
              <p:nvPr/>
            </p:nvSpPr>
            <p:spPr>
              <a:xfrm>
                <a:off x="13094668" y="3848261"/>
                <a:ext cx="251303" cy="611850"/>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100" name="Group 99">
            <a:extLst>
              <a:ext uri="{FF2B5EF4-FFF2-40B4-BE49-F238E27FC236}">
                <a16:creationId xmlns:a16="http://schemas.microsoft.com/office/drawing/2014/main" id="{DDAEB9DE-5D44-4421-A5C7-41375ECC8D04}"/>
              </a:ext>
            </a:extLst>
          </p:cNvPr>
          <p:cNvGrpSpPr/>
          <p:nvPr/>
        </p:nvGrpSpPr>
        <p:grpSpPr>
          <a:xfrm>
            <a:off x="8251320" y="3635142"/>
            <a:ext cx="1046179" cy="1218333"/>
            <a:chOff x="8735406" y="1849498"/>
            <a:chExt cx="1679254" cy="1336646"/>
          </a:xfrm>
        </p:grpSpPr>
        <p:grpSp>
          <p:nvGrpSpPr>
            <p:cNvPr id="101" name="Group 100">
              <a:extLst>
                <a:ext uri="{FF2B5EF4-FFF2-40B4-BE49-F238E27FC236}">
                  <a16:creationId xmlns:a16="http://schemas.microsoft.com/office/drawing/2014/main" id="{B0A1BCEB-C800-4349-8766-EE87C22225E2}"/>
                </a:ext>
              </a:extLst>
            </p:cNvPr>
            <p:cNvGrpSpPr/>
            <p:nvPr/>
          </p:nvGrpSpPr>
          <p:grpSpPr>
            <a:xfrm>
              <a:off x="8735406" y="1893565"/>
              <a:ext cx="1679254" cy="1292579"/>
              <a:chOff x="9544103" y="2053355"/>
              <a:chExt cx="2559407" cy="1764409"/>
            </a:xfrm>
          </p:grpSpPr>
          <p:cxnSp>
            <p:nvCxnSpPr>
              <p:cNvPr id="107" name="Straight Arrow Connector 106">
                <a:extLst>
                  <a:ext uri="{FF2B5EF4-FFF2-40B4-BE49-F238E27FC236}">
                    <a16:creationId xmlns:a16="http://schemas.microsoft.com/office/drawing/2014/main" id="{96B44A71-4A7D-436F-B433-27BCC0428A34}"/>
                  </a:ext>
                </a:extLst>
              </p:cNvPr>
              <p:cNvCxnSpPr/>
              <p:nvPr/>
            </p:nvCxnSpPr>
            <p:spPr>
              <a:xfrm>
                <a:off x="9547123" y="3801969"/>
                <a:ext cx="2556387" cy="0"/>
              </a:xfrm>
              <a:prstGeom prst="straightConnector1">
                <a:avLst/>
              </a:prstGeom>
              <a:ln w="28575">
                <a:solidFill>
                  <a:schemeClr val="bg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2BE37F46-AB71-4997-B9FC-27575EAF7007}"/>
                  </a:ext>
                </a:extLst>
              </p:cNvPr>
              <p:cNvCxnSpPr>
                <a:cxnSpLocks/>
              </p:cNvCxnSpPr>
              <p:nvPr/>
            </p:nvCxnSpPr>
            <p:spPr>
              <a:xfrm flipV="1">
                <a:off x="9544103" y="2053355"/>
                <a:ext cx="0" cy="1764409"/>
              </a:xfrm>
              <a:prstGeom prst="straightConnector1">
                <a:avLst/>
              </a:prstGeom>
              <a:ln w="28575">
                <a:solidFill>
                  <a:schemeClr val="bg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102" name="Group 101">
              <a:extLst>
                <a:ext uri="{FF2B5EF4-FFF2-40B4-BE49-F238E27FC236}">
                  <a16:creationId xmlns:a16="http://schemas.microsoft.com/office/drawing/2014/main" id="{45327EC3-49DF-4E2E-AB6B-24FC99AC997C}"/>
                </a:ext>
              </a:extLst>
            </p:cNvPr>
            <p:cNvGrpSpPr/>
            <p:nvPr/>
          </p:nvGrpSpPr>
          <p:grpSpPr>
            <a:xfrm flipV="1">
              <a:off x="8858746" y="1849498"/>
              <a:ext cx="1178503" cy="1304158"/>
              <a:chOff x="13094668" y="3835572"/>
              <a:chExt cx="1178503" cy="1304158"/>
            </a:xfrm>
          </p:grpSpPr>
          <p:sp>
            <p:nvSpPr>
              <p:cNvPr id="103" name="Rectangle 102">
                <a:extLst>
                  <a:ext uri="{FF2B5EF4-FFF2-40B4-BE49-F238E27FC236}">
                    <a16:creationId xmlns:a16="http://schemas.microsoft.com/office/drawing/2014/main" id="{A08AA26B-F5E5-4E9E-81A7-42E9B613AFFD}"/>
                  </a:ext>
                </a:extLst>
              </p:cNvPr>
              <p:cNvSpPr/>
              <p:nvPr/>
            </p:nvSpPr>
            <p:spPr>
              <a:xfrm>
                <a:off x="13396301" y="3835572"/>
                <a:ext cx="251302" cy="1304158"/>
              </a:xfrm>
              <a:prstGeom prst="rect">
                <a:avLst/>
              </a:prstGeom>
              <a:solidFill>
                <a:srgbClr val="07FD5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59020376-A546-49D5-B688-0960E6064722}"/>
                  </a:ext>
                </a:extLst>
              </p:cNvPr>
              <p:cNvSpPr/>
              <p:nvPr/>
            </p:nvSpPr>
            <p:spPr>
              <a:xfrm>
                <a:off x="14021868" y="3848261"/>
                <a:ext cx="251303" cy="611850"/>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F3227A9-51A6-4E6F-8421-6D780B2E170C}"/>
                  </a:ext>
                </a:extLst>
              </p:cNvPr>
              <p:cNvSpPr/>
              <p:nvPr/>
            </p:nvSpPr>
            <p:spPr>
              <a:xfrm>
                <a:off x="13705367" y="3847114"/>
                <a:ext cx="251302" cy="702239"/>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38E00A0D-69DE-4BBB-A9D6-986380216800}"/>
                  </a:ext>
                </a:extLst>
              </p:cNvPr>
              <p:cNvSpPr/>
              <p:nvPr/>
            </p:nvSpPr>
            <p:spPr>
              <a:xfrm>
                <a:off x="13094668" y="3848261"/>
                <a:ext cx="251303" cy="611850"/>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116" name="Group 115">
            <a:extLst>
              <a:ext uri="{FF2B5EF4-FFF2-40B4-BE49-F238E27FC236}">
                <a16:creationId xmlns:a16="http://schemas.microsoft.com/office/drawing/2014/main" id="{49211DC0-B985-4AD3-BBEF-0DD95AEF17ED}"/>
              </a:ext>
            </a:extLst>
          </p:cNvPr>
          <p:cNvGrpSpPr/>
          <p:nvPr/>
        </p:nvGrpSpPr>
        <p:grpSpPr>
          <a:xfrm>
            <a:off x="9597004" y="2673609"/>
            <a:ext cx="1257555" cy="1124037"/>
            <a:chOff x="9442509" y="2931381"/>
            <a:chExt cx="1596489" cy="1621656"/>
          </a:xfrm>
        </p:grpSpPr>
        <p:sp>
          <p:nvSpPr>
            <p:cNvPr id="109" name="Flowchart: Or 108">
              <a:extLst>
                <a:ext uri="{FF2B5EF4-FFF2-40B4-BE49-F238E27FC236}">
                  <a16:creationId xmlns:a16="http://schemas.microsoft.com/office/drawing/2014/main" id="{D0DAAF10-7957-48E4-AD60-4572FE4B410B}"/>
                </a:ext>
              </a:extLst>
            </p:cNvPr>
            <p:cNvSpPr/>
            <p:nvPr/>
          </p:nvSpPr>
          <p:spPr>
            <a:xfrm>
              <a:off x="10012243" y="3513555"/>
              <a:ext cx="449506" cy="512168"/>
            </a:xfrm>
            <a:prstGeom prst="flowChartOr">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0" name="Straight Arrow Connector 109">
              <a:extLst>
                <a:ext uri="{FF2B5EF4-FFF2-40B4-BE49-F238E27FC236}">
                  <a16:creationId xmlns:a16="http://schemas.microsoft.com/office/drawing/2014/main" id="{13646296-D546-4026-A6E1-B73953BA081C}"/>
                </a:ext>
              </a:extLst>
            </p:cNvPr>
            <p:cNvCxnSpPr>
              <a:cxnSpLocks/>
            </p:cNvCxnSpPr>
            <p:nvPr/>
          </p:nvCxnSpPr>
          <p:spPr>
            <a:xfrm>
              <a:off x="10454581" y="3769639"/>
              <a:ext cx="584417" cy="0"/>
            </a:xfrm>
            <a:prstGeom prst="straightConnector1">
              <a:avLst/>
            </a:prstGeom>
            <a:ln w="38100">
              <a:solidFill>
                <a:schemeClr val="bg1"/>
              </a:solidFill>
              <a:tailEnd type="triangle"/>
            </a:ln>
            <a:effectLst/>
          </p:spPr>
          <p:style>
            <a:lnRef idx="2">
              <a:schemeClr val="dk1"/>
            </a:lnRef>
            <a:fillRef idx="0">
              <a:schemeClr val="dk1"/>
            </a:fillRef>
            <a:effectRef idx="1">
              <a:schemeClr val="dk1"/>
            </a:effectRef>
            <a:fontRef idx="minor">
              <a:schemeClr val="tx1"/>
            </a:fontRef>
          </p:style>
        </p:cxnSp>
        <p:cxnSp>
          <p:nvCxnSpPr>
            <p:cNvPr id="111" name="Straight Arrow Connector 110">
              <a:extLst>
                <a:ext uri="{FF2B5EF4-FFF2-40B4-BE49-F238E27FC236}">
                  <a16:creationId xmlns:a16="http://schemas.microsoft.com/office/drawing/2014/main" id="{1AFAFECA-1414-4757-B40F-B188E21A10E5}"/>
                </a:ext>
              </a:extLst>
            </p:cNvPr>
            <p:cNvCxnSpPr>
              <a:cxnSpLocks/>
              <a:endCxn id="109" idx="1"/>
            </p:cNvCxnSpPr>
            <p:nvPr/>
          </p:nvCxnSpPr>
          <p:spPr>
            <a:xfrm>
              <a:off x="9442509" y="2931381"/>
              <a:ext cx="635563" cy="657179"/>
            </a:xfrm>
            <a:prstGeom prst="straightConnector1">
              <a:avLst/>
            </a:prstGeom>
            <a:ln w="38100">
              <a:solidFill>
                <a:schemeClr val="bg1"/>
              </a:solidFill>
              <a:tailEnd type="triangle"/>
            </a:ln>
            <a:effectLst/>
          </p:spPr>
          <p:style>
            <a:lnRef idx="2">
              <a:schemeClr val="dk1"/>
            </a:lnRef>
            <a:fillRef idx="0">
              <a:schemeClr val="dk1"/>
            </a:fillRef>
            <a:effectRef idx="1">
              <a:schemeClr val="dk1"/>
            </a:effectRef>
            <a:fontRef idx="minor">
              <a:schemeClr val="tx1"/>
            </a:fontRef>
          </p:style>
        </p:cxnSp>
        <p:cxnSp>
          <p:nvCxnSpPr>
            <p:cNvPr id="114" name="Straight Arrow Connector 113">
              <a:extLst>
                <a:ext uri="{FF2B5EF4-FFF2-40B4-BE49-F238E27FC236}">
                  <a16:creationId xmlns:a16="http://schemas.microsoft.com/office/drawing/2014/main" id="{FD6D0816-730D-4FB5-90E3-AA99DC5D00A1}"/>
                </a:ext>
              </a:extLst>
            </p:cNvPr>
            <p:cNvCxnSpPr>
              <a:cxnSpLocks/>
            </p:cNvCxnSpPr>
            <p:nvPr/>
          </p:nvCxnSpPr>
          <p:spPr>
            <a:xfrm flipV="1">
              <a:off x="9483346" y="3994367"/>
              <a:ext cx="600487" cy="558670"/>
            </a:xfrm>
            <a:prstGeom prst="straightConnector1">
              <a:avLst/>
            </a:prstGeom>
            <a:ln w="38100">
              <a:solidFill>
                <a:schemeClr val="bg1"/>
              </a:solidFill>
              <a:tailEnd type="triangle"/>
            </a:ln>
            <a:effectLst/>
          </p:spPr>
          <p:style>
            <a:lnRef idx="2">
              <a:schemeClr val="dk1"/>
            </a:lnRef>
            <a:fillRef idx="0">
              <a:schemeClr val="dk1"/>
            </a:fillRef>
            <a:effectRef idx="1">
              <a:schemeClr val="dk1"/>
            </a:effectRef>
            <a:fontRef idx="minor">
              <a:schemeClr val="tx1"/>
            </a:fontRef>
          </p:style>
        </p:cxnSp>
      </p:grpSp>
      <p:sp>
        <p:nvSpPr>
          <p:cNvPr id="62" name="Rectangle: Rounded Corners 61">
            <a:extLst>
              <a:ext uri="{FF2B5EF4-FFF2-40B4-BE49-F238E27FC236}">
                <a16:creationId xmlns:a16="http://schemas.microsoft.com/office/drawing/2014/main" id="{0BB34D7C-9F6D-45B8-9C34-C3A3D90AA117}"/>
              </a:ext>
            </a:extLst>
          </p:cNvPr>
          <p:cNvSpPr/>
          <p:nvPr/>
        </p:nvSpPr>
        <p:spPr>
          <a:xfrm>
            <a:off x="0" y="5695965"/>
            <a:ext cx="12192000" cy="1153199"/>
          </a:xfrm>
          <a:prstGeom prst="roundRect">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Create two copies of program: one with inverted measurement and other with standard measurement</a:t>
            </a:r>
          </a:p>
        </p:txBody>
      </p:sp>
      <p:sp>
        <p:nvSpPr>
          <p:cNvPr id="63" name="Rectangle 62">
            <a:extLst>
              <a:ext uri="{FF2B5EF4-FFF2-40B4-BE49-F238E27FC236}">
                <a16:creationId xmlns:a16="http://schemas.microsoft.com/office/drawing/2014/main" id="{DB7D418D-AE0E-482F-AFBF-13D558A741D1}"/>
              </a:ext>
            </a:extLst>
          </p:cNvPr>
          <p:cNvSpPr/>
          <p:nvPr/>
        </p:nvSpPr>
        <p:spPr>
          <a:xfrm>
            <a:off x="0" y="1045235"/>
            <a:ext cx="12192000" cy="63628"/>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25404A4-4B8B-4E86-B3EC-76CAF523726C}"/>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4089413444"/>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BEAF-471C-4CF4-A41D-191B40D0FBE4}"/>
              </a:ext>
            </a:extLst>
          </p:cNvPr>
          <p:cNvSpPr>
            <a:spLocks noGrp="1"/>
          </p:cNvSpPr>
          <p:nvPr>
            <p:ph type="title"/>
          </p:nvPr>
        </p:nvSpPr>
        <p:spPr/>
        <p:txBody>
          <a:bodyPr/>
          <a:lstStyle/>
          <a:p>
            <a:r>
              <a:rPr lang="en-US" dirty="0"/>
              <a:t>Impact of SIM on Measurement Bias </a:t>
            </a:r>
          </a:p>
        </p:txBody>
      </p:sp>
      <p:sp>
        <p:nvSpPr>
          <p:cNvPr id="7" name="TextBox 6">
            <a:extLst>
              <a:ext uri="{FF2B5EF4-FFF2-40B4-BE49-F238E27FC236}">
                <a16:creationId xmlns:a16="http://schemas.microsoft.com/office/drawing/2014/main" id="{92ABC681-39FC-4231-B018-567777377FE5}"/>
              </a:ext>
            </a:extLst>
          </p:cNvPr>
          <p:cNvSpPr txBox="1"/>
          <p:nvPr/>
        </p:nvSpPr>
        <p:spPr>
          <a:xfrm flipH="1">
            <a:off x="0" y="5989776"/>
            <a:ext cx="12191999" cy="830997"/>
          </a:xfrm>
          <a:prstGeom prst="rect">
            <a:avLst/>
          </a:prstGeom>
          <a:solidFill>
            <a:schemeClr val="tx1"/>
          </a:solidFill>
        </p:spPr>
        <p:txBody>
          <a:bodyPr wrap="square" rtlCol="0">
            <a:spAutoFit/>
          </a:bodyPr>
          <a:lstStyle/>
          <a:p>
            <a:pPr algn="ctr"/>
            <a:r>
              <a:rPr lang="en-US" sz="2400" b="1" dirty="0">
                <a:solidFill>
                  <a:schemeClr val="bg1"/>
                </a:solidFill>
                <a:latin typeface="+mn-lt"/>
              </a:rPr>
              <a:t>For monotonically decreasing measurement fidelity with Hamming weight, </a:t>
            </a:r>
          </a:p>
          <a:p>
            <a:pPr algn="ctr"/>
            <a:r>
              <a:rPr lang="en-US" sz="2400" b="1" dirty="0">
                <a:solidFill>
                  <a:schemeClr val="bg1"/>
                </a:solidFill>
                <a:latin typeface="+mn-lt"/>
              </a:rPr>
              <a:t>Invert and Measure reduces gap between worst case and average error rate</a:t>
            </a:r>
          </a:p>
        </p:txBody>
      </p:sp>
      <p:grpSp>
        <p:nvGrpSpPr>
          <p:cNvPr id="43" name="Group 42">
            <a:extLst>
              <a:ext uri="{FF2B5EF4-FFF2-40B4-BE49-F238E27FC236}">
                <a16:creationId xmlns:a16="http://schemas.microsoft.com/office/drawing/2014/main" id="{A5A060B5-ABCC-4150-B45C-17128ED17B2A}"/>
              </a:ext>
            </a:extLst>
          </p:cNvPr>
          <p:cNvGrpSpPr/>
          <p:nvPr/>
        </p:nvGrpSpPr>
        <p:grpSpPr>
          <a:xfrm>
            <a:off x="1981964" y="1675608"/>
            <a:ext cx="8585702" cy="3543667"/>
            <a:chOff x="752122" y="1913452"/>
            <a:chExt cx="8585702" cy="3543667"/>
          </a:xfrm>
        </p:grpSpPr>
        <p:graphicFrame>
          <p:nvGraphicFramePr>
            <p:cNvPr id="10" name="Chart 9">
              <a:extLst>
                <a:ext uri="{FF2B5EF4-FFF2-40B4-BE49-F238E27FC236}">
                  <a16:creationId xmlns:a16="http://schemas.microsoft.com/office/drawing/2014/main" id="{C41FBAF5-D7B9-48D6-9718-97FB707A80AA}"/>
                </a:ext>
              </a:extLst>
            </p:cNvPr>
            <p:cNvGraphicFramePr/>
            <p:nvPr>
              <p:extLst>
                <p:ext uri="{D42A27DB-BD31-4B8C-83A1-F6EECF244321}">
                  <p14:modId xmlns:p14="http://schemas.microsoft.com/office/powerpoint/2010/main" val="1293728857"/>
                </p:ext>
              </p:extLst>
            </p:nvPr>
          </p:nvGraphicFramePr>
          <p:xfrm>
            <a:off x="752122" y="1913452"/>
            <a:ext cx="8128000" cy="3543667"/>
          </p:xfrm>
          <a:graphic>
            <a:graphicData uri="http://schemas.openxmlformats.org/drawingml/2006/chart">
              <c:chart xmlns:c="http://schemas.openxmlformats.org/drawingml/2006/chart" xmlns:r="http://schemas.openxmlformats.org/officeDocument/2006/relationships" r:id="rId3"/>
            </a:graphicData>
          </a:graphic>
        </p:graphicFrame>
        <p:grpSp>
          <p:nvGrpSpPr>
            <p:cNvPr id="42" name="Group 41">
              <a:extLst>
                <a:ext uri="{FF2B5EF4-FFF2-40B4-BE49-F238E27FC236}">
                  <a16:creationId xmlns:a16="http://schemas.microsoft.com/office/drawing/2014/main" id="{EBD67095-84E8-4AA9-A78E-5EAA149D3E31}"/>
                </a:ext>
              </a:extLst>
            </p:cNvPr>
            <p:cNvGrpSpPr/>
            <p:nvPr/>
          </p:nvGrpSpPr>
          <p:grpSpPr>
            <a:xfrm>
              <a:off x="1297577" y="1913453"/>
              <a:ext cx="8040247" cy="3062634"/>
              <a:chOff x="1297577" y="1913453"/>
              <a:chExt cx="8040247" cy="3062634"/>
            </a:xfrm>
          </p:grpSpPr>
          <p:cxnSp>
            <p:nvCxnSpPr>
              <p:cNvPr id="35" name="Straight Arrow Connector 34">
                <a:extLst>
                  <a:ext uri="{FF2B5EF4-FFF2-40B4-BE49-F238E27FC236}">
                    <a16:creationId xmlns:a16="http://schemas.microsoft.com/office/drawing/2014/main" id="{5A6B5CE4-300D-4D26-856B-B3D62BC426A8}"/>
                  </a:ext>
                </a:extLst>
              </p:cNvPr>
              <p:cNvCxnSpPr>
                <a:cxnSpLocks/>
              </p:cNvCxnSpPr>
              <p:nvPr/>
            </p:nvCxnSpPr>
            <p:spPr>
              <a:xfrm flipV="1">
                <a:off x="1297577" y="1913453"/>
                <a:ext cx="0" cy="306263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6CDD5333-DE80-464B-BB43-A5E3624A7EB5}"/>
                  </a:ext>
                </a:extLst>
              </p:cNvPr>
              <p:cNvCxnSpPr>
                <a:cxnSpLocks/>
              </p:cNvCxnSpPr>
              <p:nvPr/>
            </p:nvCxnSpPr>
            <p:spPr>
              <a:xfrm flipV="1">
                <a:off x="1297577" y="4967811"/>
                <a:ext cx="8040247" cy="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44" name="Group 43">
            <a:extLst>
              <a:ext uri="{FF2B5EF4-FFF2-40B4-BE49-F238E27FC236}">
                <a16:creationId xmlns:a16="http://schemas.microsoft.com/office/drawing/2014/main" id="{B5912ACA-4A9E-4BE7-8EA3-14AD7CADF307}"/>
              </a:ext>
            </a:extLst>
          </p:cNvPr>
          <p:cNvGrpSpPr/>
          <p:nvPr/>
        </p:nvGrpSpPr>
        <p:grpSpPr>
          <a:xfrm>
            <a:off x="1987863" y="1675608"/>
            <a:ext cx="8585702" cy="3543667"/>
            <a:chOff x="752122" y="1913452"/>
            <a:chExt cx="8585702" cy="3543667"/>
          </a:xfrm>
        </p:grpSpPr>
        <p:graphicFrame>
          <p:nvGraphicFramePr>
            <p:cNvPr id="45" name="Chart 44">
              <a:extLst>
                <a:ext uri="{FF2B5EF4-FFF2-40B4-BE49-F238E27FC236}">
                  <a16:creationId xmlns:a16="http://schemas.microsoft.com/office/drawing/2014/main" id="{879CDAED-3604-41A2-B3D7-4864B7AED776}"/>
                </a:ext>
              </a:extLst>
            </p:cNvPr>
            <p:cNvGraphicFramePr/>
            <p:nvPr>
              <p:extLst>
                <p:ext uri="{D42A27DB-BD31-4B8C-83A1-F6EECF244321}">
                  <p14:modId xmlns:p14="http://schemas.microsoft.com/office/powerpoint/2010/main" val="1485416930"/>
                </p:ext>
              </p:extLst>
            </p:nvPr>
          </p:nvGraphicFramePr>
          <p:xfrm>
            <a:off x="752122" y="1913452"/>
            <a:ext cx="8128000" cy="3543667"/>
          </p:xfrm>
          <a:graphic>
            <a:graphicData uri="http://schemas.openxmlformats.org/drawingml/2006/chart">
              <c:chart xmlns:c="http://schemas.openxmlformats.org/drawingml/2006/chart" xmlns:r="http://schemas.openxmlformats.org/officeDocument/2006/relationships" r:id="rId4"/>
            </a:graphicData>
          </a:graphic>
        </p:graphicFrame>
        <p:grpSp>
          <p:nvGrpSpPr>
            <p:cNvPr id="46" name="Group 45">
              <a:extLst>
                <a:ext uri="{FF2B5EF4-FFF2-40B4-BE49-F238E27FC236}">
                  <a16:creationId xmlns:a16="http://schemas.microsoft.com/office/drawing/2014/main" id="{B019870C-9EDB-4E70-B4DA-63071E8D12C9}"/>
                </a:ext>
              </a:extLst>
            </p:cNvPr>
            <p:cNvGrpSpPr/>
            <p:nvPr/>
          </p:nvGrpSpPr>
          <p:grpSpPr>
            <a:xfrm>
              <a:off x="1297577" y="1913453"/>
              <a:ext cx="8040247" cy="3062634"/>
              <a:chOff x="1297577" y="1913453"/>
              <a:chExt cx="8040247" cy="3062634"/>
            </a:xfrm>
          </p:grpSpPr>
          <p:cxnSp>
            <p:nvCxnSpPr>
              <p:cNvPr id="47" name="Straight Arrow Connector 46">
                <a:extLst>
                  <a:ext uri="{FF2B5EF4-FFF2-40B4-BE49-F238E27FC236}">
                    <a16:creationId xmlns:a16="http://schemas.microsoft.com/office/drawing/2014/main" id="{3966662B-0E10-46AA-8CED-1B9CDD7D0D30}"/>
                  </a:ext>
                </a:extLst>
              </p:cNvPr>
              <p:cNvCxnSpPr>
                <a:cxnSpLocks/>
              </p:cNvCxnSpPr>
              <p:nvPr/>
            </p:nvCxnSpPr>
            <p:spPr>
              <a:xfrm flipV="1">
                <a:off x="1297577" y="1913453"/>
                <a:ext cx="0" cy="306263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2C5DD063-2BCF-4E62-BC8A-FA0FEF431429}"/>
                  </a:ext>
                </a:extLst>
              </p:cNvPr>
              <p:cNvCxnSpPr>
                <a:cxnSpLocks/>
              </p:cNvCxnSpPr>
              <p:nvPr/>
            </p:nvCxnSpPr>
            <p:spPr>
              <a:xfrm flipV="1">
                <a:off x="1297577" y="4967811"/>
                <a:ext cx="8040247" cy="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61" name="Group 60">
            <a:extLst>
              <a:ext uri="{FF2B5EF4-FFF2-40B4-BE49-F238E27FC236}">
                <a16:creationId xmlns:a16="http://schemas.microsoft.com/office/drawing/2014/main" id="{5323C2DF-F58A-424B-A204-BAFC5D4E147F}"/>
              </a:ext>
            </a:extLst>
          </p:cNvPr>
          <p:cNvGrpSpPr/>
          <p:nvPr/>
        </p:nvGrpSpPr>
        <p:grpSpPr>
          <a:xfrm>
            <a:off x="6733207" y="1779656"/>
            <a:ext cx="3350730" cy="696754"/>
            <a:chOff x="5911572" y="1408172"/>
            <a:chExt cx="3350730" cy="696754"/>
          </a:xfrm>
        </p:grpSpPr>
        <p:grpSp>
          <p:nvGrpSpPr>
            <p:cNvPr id="58" name="Group 57">
              <a:extLst>
                <a:ext uri="{FF2B5EF4-FFF2-40B4-BE49-F238E27FC236}">
                  <a16:creationId xmlns:a16="http://schemas.microsoft.com/office/drawing/2014/main" id="{48B60B66-0D9E-45F0-BC8A-E368D98282E1}"/>
                </a:ext>
              </a:extLst>
            </p:cNvPr>
            <p:cNvGrpSpPr/>
            <p:nvPr/>
          </p:nvGrpSpPr>
          <p:grpSpPr>
            <a:xfrm>
              <a:off x="5911572" y="1408172"/>
              <a:ext cx="3235314" cy="369332"/>
              <a:chOff x="5911572" y="1408172"/>
              <a:chExt cx="3235314" cy="369332"/>
            </a:xfrm>
          </p:grpSpPr>
          <p:grpSp>
            <p:nvGrpSpPr>
              <p:cNvPr id="53" name="Group 52">
                <a:extLst>
                  <a:ext uri="{FF2B5EF4-FFF2-40B4-BE49-F238E27FC236}">
                    <a16:creationId xmlns:a16="http://schemas.microsoft.com/office/drawing/2014/main" id="{2BDB287E-8836-4BB8-B4CC-AC9A747B4B0D}"/>
                  </a:ext>
                </a:extLst>
              </p:cNvPr>
              <p:cNvGrpSpPr/>
              <p:nvPr/>
            </p:nvGrpSpPr>
            <p:grpSpPr>
              <a:xfrm>
                <a:off x="5911572" y="1493520"/>
                <a:ext cx="1080052" cy="182087"/>
                <a:chOff x="5911572" y="1493520"/>
                <a:chExt cx="1080052" cy="182087"/>
              </a:xfrm>
            </p:grpSpPr>
            <p:cxnSp>
              <p:nvCxnSpPr>
                <p:cNvPr id="51" name="Straight Connector 50">
                  <a:extLst>
                    <a:ext uri="{FF2B5EF4-FFF2-40B4-BE49-F238E27FC236}">
                      <a16:creationId xmlns:a16="http://schemas.microsoft.com/office/drawing/2014/main" id="{20D2A5B0-A9E8-49E9-A7F3-286B05515C3E}"/>
                    </a:ext>
                  </a:extLst>
                </p:cNvPr>
                <p:cNvCxnSpPr>
                  <a:cxnSpLocks/>
                </p:cNvCxnSpPr>
                <p:nvPr/>
              </p:nvCxnSpPr>
              <p:spPr>
                <a:xfrm flipV="1">
                  <a:off x="5911572" y="1584563"/>
                  <a:ext cx="1080052" cy="8275"/>
                </a:xfrm>
                <a:prstGeom prst="line">
                  <a:avLst/>
                </a:prstGeom>
              </p:spPr>
              <p:style>
                <a:lnRef idx="2">
                  <a:schemeClr val="accent1"/>
                </a:lnRef>
                <a:fillRef idx="0">
                  <a:schemeClr val="accent1"/>
                </a:fillRef>
                <a:effectRef idx="1">
                  <a:schemeClr val="accent1"/>
                </a:effectRef>
                <a:fontRef idx="minor">
                  <a:schemeClr val="tx1"/>
                </a:fontRef>
              </p:style>
            </p:cxnSp>
            <p:sp>
              <p:nvSpPr>
                <p:cNvPr id="49" name="Oval 48">
                  <a:extLst>
                    <a:ext uri="{FF2B5EF4-FFF2-40B4-BE49-F238E27FC236}">
                      <a16:creationId xmlns:a16="http://schemas.microsoft.com/office/drawing/2014/main" id="{679903A3-20EE-401D-B299-E0FCCFBE294B}"/>
                    </a:ext>
                  </a:extLst>
                </p:cNvPr>
                <p:cNvSpPr/>
                <p:nvPr/>
              </p:nvSpPr>
              <p:spPr>
                <a:xfrm>
                  <a:off x="6370320" y="1493520"/>
                  <a:ext cx="162556" cy="18208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AA8DCFB2-6158-4443-BA39-B48A4859F584}"/>
                  </a:ext>
                </a:extLst>
              </p:cNvPr>
              <p:cNvSpPr txBox="1"/>
              <p:nvPr/>
            </p:nvSpPr>
            <p:spPr>
              <a:xfrm>
                <a:off x="7089913" y="1408172"/>
                <a:ext cx="2056973" cy="369332"/>
              </a:xfrm>
              <a:prstGeom prst="rect">
                <a:avLst/>
              </a:prstGeom>
              <a:noFill/>
            </p:spPr>
            <p:txBody>
              <a:bodyPr wrap="none" rtlCol="0">
                <a:spAutoFit/>
              </a:bodyPr>
              <a:lstStyle/>
              <a:p>
                <a:r>
                  <a:rPr lang="en-US" dirty="0"/>
                  <a:t>Baseline with Bias</a:t>
                </a:r>
              </a:p>
            </p:txBody>
          </p:sp>
        </p:grpSp>
        <p:grpSp>
          <p:nvGrpSpPr>
            <p:cNvPr id="60" name="Group 59">
              <a:extLst>
                <a:ext uri="{FF2B5EF4-FFF2-40B4-BE49-F238E27FC236}">
                  <a16:creationId xmlns:a16="http://schemas.microsoft.com/office/drawing/2014/main" id="{16BACA4D-FBA2-4B10-B13B-9386A3DD85B8}"/>
                </a:ext>
              </a:extLst>
            </p:cNvPr>
            <p:cNvGrpSpPr/>
            <p:nvPr/>
          </p:nvGrpSpPr>
          <p:grpSpPr>
            <a:xfrm>
              <a:off x="5911572" y="1735594"/>
              <a:ext cx="3350730" cy="369332"/>
              <a:chOff x="5911572" y="1735594"/>
              <a:chExt cx="3350730" cy="369332"/>
            </a:xfrm>
          </p:grpSpPr>
          <p:grpSp>
            <p:nvGrpSpPr>
              <p:cNvPr id="54" name="Group 53">
                <a:extLst>
                  <a:ext uri="{FF2B5EF4-FFF2-40B4-BE49-F238E27FC236}">
                    <a16:creationId xmlns:a16="http://schemas.microsoft.com/office/drawing/2014/main" id="{69E0B75E-1533-4C53-A483-E43E63BBCC36}"/>
                  </a:ext>
                </a:extLst>
              </p:cNvPr>
              <p:cNvGrpSpPr/>
              <p:nvPr/>
            </p:nvGrpSpPr>
            <p:grpSpPr>
              <a:xfrm>
                <a:off x="5911572" y="1829217"/>
                <a:ext cx="1080052" cy="182087"/>
                <a:chOff x="5911572" y="1493520"/>
                <a:chExt cx="1080052" cy="182087"/>
              </a:xfrm>
            </p:grpSpPr>
            <p:cxnSp>
              <p:nvCxnSpPr>
                <p:cNvPr id="55" name="Straight Connector 54">
                  <a:extLst>
                    <a:ext uri="{FF2B5EF4-FFF2-40B4-BE49-F238E27FC236}">
                      <a16:creationId xmlns:a16="http://schemas.microsoft.com/office/drawing/2014/main" id="{D04FFAB2-E9D0-4DB0-9276-61DADD7E5D9B}"/>
                    </a:ext>
                  </a:extLst>
                </p:cNvPr>
                <p:cNvCxnSpPr>
                  <a:cxnSpLocks/>
                </p:cNvCxnSpPr>
                <p:nvPr/>
              </p:nvCxnSpPr>
              <p:spPr>
                <a:xfrm flipV="1">
                  <a:off x="5911572" y="1584563"/>
                  <a:ext cx="1080052" cy="82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6" name="Oval 55">
                  <a:extLst>
                    <a:ext uri="{FF2B5EF4-FFF2-40B4-BE49-F238E27FC236}">
                      <a16:creationId xmlns:a16="http://schemas.microsoft.com/office/drawing/2014/main" id="{20942356-5E2F-4691-991F-F05C65095748}"/>
                    </a:ext>
                  </a:extLst>
                </p:cNvPr>
                <p:cNvSpPr/>
                <p:nvPr/>
              </p:nvSpPr>
              <p:spPr>
                <a:xfrm>
                  <a:off x="6370320" y="1493520"/>
                  <a:ext cx="162556" cy="182087"/>
                </a:xfrm>
                <a:prstGeom prst="ellipse">
                  <a:avLst/>
                </a:prstGeom>
                <a:solidFill>
                  <a:srgbClr val="07FD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6CAE643E-A37D-4222-B8C5-BFB3FE3BE0BD}"/>
                  </a:ext>
                </a:extLst>
              </p:cNvPr>
              <p:cNvSpPr txBox="1"/>
              <p:nvPr/>
            </p:nvSpPr>
            <p:spPr>
              <a:xfrm>
                <a:off x="7089912" y="1735594"/>
                <a:ext cx="2172390" cy="369332"/>
              </a:xfrm>
              <a:prstGeom prst="rect">
                <a:avLst/>
              </a:prstGeom>
              <a:noFill/>
            </p:spPr>
            <p:txBody>
              <a:bodyPr wrap="none" rtlCol="0">
                <a:spAutoFit/>
              </a:bodyPr>
              <a:lstStyle/>
              <a:p>
                <a:r>
                  <a:rPr lang="en-US" dirty="0"/>
                  <a:t>Invert and Measure</a:t>
                </a:r>
              </a:p>
            </p:txBody>
          </p:sp>
        </p:grpSp>
      </p:grpSp>
      <p:sp>
        <p:nvSpPr>
          <p:cNvPr id="62" name="TextBox 61">
            <a:extLst>
              <a:ext uri="{FF2B5EF4-FFF2-40B4-BE49-F238E27FC236}">
                <a16:creationId xmlns:a16="http://schemas.microsoft.com/office/drawing/2014/main" id="{4020AB0D-4495-40FF-AF52-52456A0F2013}"/>
              </a:ext>
            </a:extLst>
          </p:cNvPr>
          <p:cNvSpPr txBox="1"/>
          <p:nvPr/>
        </p:nvSpPr>
        <p:spPr>
          <a:xfrm>
            <a:off x="3831927" y="5148433"/>
            <a:ext cx="5431230" cy="523220"/>
          </a:xfrm>
          <a:prstGeom prst="rect">
            <a:avLst/>
          </a:prstGeom>
          <a:noFill/>
        </p:spPr>
        <p:txBody>
          <a:bodyPr wrap="none" rtlCol="0">
            <a:spAutoFit/>
          </a:bodyPr>
          <a:lstStyle/>
          <a:p>
            <a:r>
              <a:rPr lang="en-US" sz="2800" dirty="0"/>
              <a:t>Hamming Weight of Basis States</a:t>
            </a:r>
          </a:p>
        </p:txBody>
      </p:sp>
      <p:sp>
        <p:nvSpPr>
          <p:cNvPr id="63" name="TextBox 62">
            <a:extLst>
              <a:ext uri="{FF2B5EF4-FFF2-40B4-BE49-F238E27FC236}">
                <a16:creationId xmlns:a16="http://schemas.microsoft.com/office/drawing/2014/main" id="{B196BC27-3483-4617-994D-B5E23C500931}"/>
              </a:ext>
            </a:extLst>
          </p:cNvPr>
          <p:cNvSpPr txBox="1"/>
          <p:nvPr/>
        </p:nvSpPr>
        <p:spPr>
          <a:xfrm rot="16200000">
            <a:off x="-16271" y="2729872"/>
            <a:ext cx="2484975" cy="954107"/>
          </a:xfrm>
          <a:prstGeom prst="rect">
            <a:avLst/>
          </a:prstGeom>
          <a:noFill/>
        </p:spPr>
        <p:txBody>
          <a:bodyPr wrap="none" rtlCol="0">
            <a:spAutoFit/>
          </a:bodyPr>
          <a:lstStyle/>
          <a:p>
            <a:pPr algn="ctr"/>
            <a:r>
              <a:rPr lang="en-US" sz="2800" dirty="0"/>
              <a:t>Measurement </a:t>
            </a:r>
          </a:p>
          <a:p>
            <a:pPr algn="ctr"/>
            <a:r>
              <a:rPr lang="en-US" sz="2800" dirty="0"/>
              <a:t>Strength</a:t>
            </a:r>
          </a:p>
        </p:txBody>
      </p:sp>
      <p:sp>
        <p:nvSpPr>
          <p:cNvPr id="3" name="Slide Number Placeholder 2">
            <a:extLst>
              <a:ext uri="{FF2B5EF4-FFF2-40B4-BE49-F238E27FC236}">
                <a16:creationId xmlns:a16="http://schemas.microsoft.com/office/drawing/2014/main" id="{9C770BFC-4803-4077-9CED-74CF1F95B69C}"/>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74896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 4">
            <a:extLst>
              <a:ext uri="{FF2B5EF4-FFF2-40B4-BE49-F238E27FC236}">
                <a16:creationId xmlns:a16="http://schemas.microsoft.com/office/drawing/2014/main" id="{4634C084-826C-4F34-807B-366385EFB12A}"/>
              </a:ext>
            </a:extLst>
          </p:cNvPr>
          <p:cNvSpPr/>
          <p:nvPr/>
        </p:nvSpPr>
        <p:spPr>
          <a:xfrm>
            <a:off x="0" y="-84841"/>
            <a:ext cx="12192000" cy="6942841"/>
          </a:xfrm>
          <a:prstGeom prst="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descr=" 3">
            <a:extLst>
              <a:ext uri="{FF2B5EF4-FFF2-40B4-BE49-F238E27FC236}">
                <a16:creationId xmlns:a16="http://schemas.microsoft.com/office/drawing/2014/main" id="{F9B28DFF-82D6-4D1C-9B43-550268590F06}"/>
              </a:ext>
            </a:extLst>
          </p:cNvPr>
          <p:cNvSpPr/>
          <p:nvPr/>
        </p:nvSpPr>
        <p:spPr>
          <a:xfrm>
            <a:off x="241952" y="15342"/>
            <a:ext cx="11708091" cy="769441"/>
          </a:xfrm>
          <a:prstGeom prst="rect">
            <a:avLst/>
          </a:prstGeom>
        </p:spPr>
        <p:txBody>
          <a:bodyPr wrap="square">
            <a:spAutoFit/>
          </a:bodyPr>
          <a:lstStyle/>
          <a:p>
            <a:pPr algn="ctr"/>
            <a:r>
              <a:rPr lang="en-US" sz="4400" b="1" dirty="0">
                <a:solidFill>
                  <a:srgbClr val="FFC000"/>
                </a:solidFill>
                <a:latin typeface="+mj-lt"/>
              </a:rPr>
              <a:t>Generalization of Static Invert and Measure</a:t>
            </a:r>
          </a:p>
        </p:txBody>
      </p:sp>
      <p:cxnSp>
        <p:nvCxnSpPr>
          <p:cNvPr id="12" name="Straight Arrow Connector 11">
            <a:extLst>
              <a:ext uri="{FF2B5EF4-FFF2-40B4-BE49-F238E27FC236}">
                <a16:creationId xmlns:a16="http://schemas.microsoft.com/office/drawing/2014/main" id="{9A5EED5F-25D2-47D6-AB88-86977BA6468E}"/>
              </a:ext>
            </a:extLst>
          </p:cNvPr>
          <p:cNvCxnSpPr>
            <a:cxnSpLocks/>
          </p:cNvCxnSpPr>
          <p:nvPr/>
        </p:nvCxnSpPr>
        <p:spPr>
          <a:xfrm>
            <a:off x="3838007" y="1554704"/>
            <a:ext cx="450080" cy="0"/>
          </a:xfrm>
          <a:prstGeom prst="straightConnector1">
            <a:avLst/>
          </a:prstGeom>
          <a:ln w="57150">
            <a:solidFill>
              <a:schemeClr val="bg1"/>
            </a:solidFill>
            <a:tailEnd type="triangle"/>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EBC90B7C-B4E7-4B0B-955F-816402FF49E4}"/>
              </a:ext>
            </a:extLst>
          </p:cNvPr>
          <p:cNvSpPr/>
          <p:nvPr/>
        </p:nvSpPr>
        <p:spPr>
          <a:xfrm>
            <a:off x="6939758" y="1192586"/>
            <a:ext cx="1475953" cy="791380"/>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Measure</a:t>
            </a:r>
          </a:p>
        </p:txBody>
      </p:sp>
      <p:grpSp>
        <p:nvGrpSpPr>
          <p:cNvPr id="22" name="Group 21">
            <a:extLst>
              <a:ext uri="{FF2B5EF4-FFF2-40B4-BE49-F238E27FC236}">
                <a16:creationId xmlns:a16="http://schemas.microsoft.com/office/drawing/2014/main" id="{DDA335B3-148E-420E-8896-320CD8215150}"/>
              </a:ext>
            </a:extLst>
          </p:cNvPr>
          <p:cNvGrpSpPr/>
          <p:nvPr/>
        </p:nvGrpSpPr>
        <p:grpSpPr>
          <a:xfrm>
            <a:off x="2507574" y="1554704"/>
            <a:ext cx="1353197" cy="1732236"/>
            <a:chOff x="2157591" y="2798379"/>
            <a:chExt cx="4335455" cy="1972292"/>
          </a:xfrm>
        </p:grpSpPr>
        <p:cxnSp>
          <p:nvCxnSpPr>
            <p:cNvPr id="15" name="Straight Arrow Connector 14">
              <a:extLst>
                <a:ext uri="{FF2B5EF4-FFF2-40B4-BE49-F238E27FC236}">
                  <a16:creationId xmlns:a16="http://schemas.microsoft.com/office/drawing/2014/main" id="{09DC61BF-BF1C-4DEA-A880-FA8CEF93B02D}"/>
                </a:ext>
              </a:extLst>
            </p:cNvPr>
            <p:cNvCxnSpPr>
              <a:cxnSpLocks/>
            </p:cNvCxnSpPr>
            <p:nvPr/>
          </p:nvCxnSpPr>
          <p:spPr>
            <a:xfrm>
              <a:off x="2157591" y="3773855"/>
              <a:ext cx="2343464" cy="0"/>
            </a:xfrm>
            <a:prstGeom prst="straightConnector1">
              <a:avLst/>
            </a:prstGeom>
            <a:ln w="57150">
              <a:solidFill>
                <a:schemeClr val="bg1"/>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E075B229-9DD0-4EE3-AE3C-3DB576DE99FF}"/>
                </a:ext>
              </a:extLst>
            </p:cNvPr>
            <p:cNvCxnSpPr>
              <a:cxnSpLocks/>
            </p:cNvCxnSpPr>
            <p:nvPr/>
          </p:nvCxnSpPr>
          <p:spPr>
            <a:xfrm flipV="1">
              <a:off x="4490683" y="2798379"/>
              <a:ext cx="1970463" cy="975476"/>
            </a:xfrm>
            <a:prstGeom prst="straightConnector1">
              <a:avLst/>
            </a:prstGeom>
            <a:ln w="57150">
              <a:solidFill>
                <a:schemeClr val="bg1"/>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9D6568B1-F5D7-4D48-99BA-03958AB3F5C8}"/>
                </a:ext>
              </a:extLst>
            </p:cNvPr>
            <p:cNvCxnSpPr>
              <a:cxnSpLocks/>
            </p:cNvCxnSpPr>
            <p:nvPr/>
          </p:nvCxnSpPr>
          <p:spPr>
            <a:xfrm>
              <a:off x="4522583" y="3774322"/>
              <a:ext cx="1970463" cy="996349"/>
            </a:xfrm>
            <a:prstGeom prst="straightConnector1">
              <a:avLst/>
            </a:prstGeom>
            <a:ln w="57150">
              <a:solidFill>
                <a:schemeClr val="bg1"/>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cxnSp>
        <p:nvCxnSpPr>
          <p:cNvPr id="23" name="Straight Arrow Connector 22">
            <a:extLst>
              <a:ext uri="{FF2B5EF4-FFF2-40B4-BE49-F238E27FC236}">
                <a16:creationId xmlns:a16="http://schemas.microsoft.com/office/drawing/2014/main" id="{B27C4452-839A-4B70-8FDA-DFDCF4FBFF62}"/>
              </a:ext>
            </a:extLst>
          </p:cNvPr>
          <p:cNvCxnSpPr>
            <a:cxnSpLocks/>
          </p:cNvCxnSpPr>
          <p:nvPr/>
        </p:nvCxnSpPr>
        <p:spPr>
          <a:xfrm>
            <a:off x="3866806" y="3272280"/>
            <a:ext cx="450434" cy="9771"/>
          </a:xfrm>
          <a:prstGeom prst="straightConnector1">
            <a:avLst/>
          </a:prstGeom>
          <a:ln w="57150">
            <a:solidFill>
              <a:schemeClr val="bg1"/>
            </a:solidFill>
            <a:tailEnd type="triangle"/>
          </a:ln>
          <a:effectLst/>
        </p:spPr>
        <p:style>
          <a:lnRef idx="2">
            <a:schemeClr val="dk1"/>
          </a:lnRef>
          <a:fillRef idx="0">
            <a:schemeClr val="dk1"/>
          </a:fillRef>
          <a:effectRef idx="1">
            <a:schemeClr val="dk1"/>
          </a:effectRef>
          <a:fontRef idx="minor">
            <a:schemeClr val="tx1"/>
          </a:fontRef>
        </p:style>
      </p:cxnSp>
      <p:sp>
        <p:nvSpPr>
          <p:cNvPr id="63" name="Rectangle 62">
            <a:extLst>
              <a:ext uri="{FF2B5EF4-FFF2-40B4-BE49-F238E27FC236}">
                <a16:creationId xmlns:a16="http://schemas.microsoft.com/office/drawing/2014/main" id="{DB7D418D-AE0E-482F-AFBF-13D558A741D1}"/>
              </a:ext>
            </a:extLst>
          </p:cNvPr>
          <p:cNvSpPr/>
          <p:nvPr/>
        </p:nvSpPr>
        <p:spPr>
          <a:xfrm>
            <a:off x="14" y="1045235"/>
            <a:ext cx="12192000" cy="63628"/>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B0FB918A-2830-419B-BBC1-78F1606A1942}"/>
              </a:ext>
            </a:extLst>
          </p:cNvPr>
          <p:cNvGrpSpPr/>
          <p:nvPr/>
        </p:nvGrpSpPr>
        <p:grpSpPr>
          <a:xfrm>
            <a:off x="457233" y="2265762"/>
            <a:ext cx="2000285" cy="291377"/>
            <a:chOff x="474546" y="5702853"/>
            <a:chExt cx="2232059" cy="310335"/>
          </a:xfrm>
        </p:grpSpPr>
        <p:sp>
          <p:nvSpPr>
            <p:cNvPr id="66" name="Oval 65">
              <a:extLst>
                <a:ext uri="{FF2B5EF4-FFF2-40B4-BE49-F238E27FC236}">
                  <a16:creationId xmlns:a16="http://schemas.microsoft.com/office/drawing/2014/main" id="{527AF1FF-ADE4-4B94-82FB-F423FC196A8A}"/>
                </a:ext>
              </a:extLst>
            </p:cNvPr>
            <p:cNvSpPr/>
            <p:nvPr/>
          </p:nvSpPr>
          <p:spPr>
            <a:xfrm>
              <a:off x="962894" y="5709115"/>
              <a:ext cx="331457" cy="304072"/>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67" name="Oval 66">
              <a:extLst>
                <a:ext uri="{FF2B5EF4-FFF2-40B4-BE49-F238E27FC236}">
                  <a16:creationId xmlns:a16="http://schemas.microsoft.com/office/drawing/2014/main" id="{5C7EE4F4-A9BE-46DF-9271-AD4E6D896373}"/>
                </a:ext>
              </a:extLst>
            </p:cNvPr>
            <p:cNvSpPr/>
            <p:nvPr/>
          </p:nvSpPr>
          <p:spPr>
            <a:xfrm>
              <a:off x="1447722" y="5702853"/>
              <a:ext cx="331457" cy="304073"/>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69" name="Oval 68">
              <a:extLst>
                <a:ext uri="{FF2B5EF4-FFF2-40B4-BE49-F238E27FC236}">
                  <a16:creationId xmlns:a16="http://schemas.microsoft.com/office/drawing/2014/main" id="{2DB8007F-FAD6-4BE7-A2F3-14B3AED71C96}"/>
                </a:ext>
              </a:extLst>
            </p:cNvPr>
            <p:cNvSpPr/>
            <p:nvPr/>
          </p:nvSpPr>
          <p:spPr>
            <a:xfrm>
              <a:off x="1909189" y="5709115"/>
              <a:ext cx="331457" cy="304073"/>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70" name="Oval 69">
              <a:extLst>
                <a:ext uri="{FF2B5EF4-FFF2-40B4-BE49-F238E27FC236}">
                  <a16:creationId xmlns:a16="http://schemas.microsoft.com/office/drawing/2014/main" id="{FFF89BA5-D7C6-4FF6-B024-46B7C194DCDC}"/>
                </a:ext>
              </a:extLst>
            </p:cNvPr>
            <p:cNvSpPr/>
            <p:nvPr/>
          </p:nvSpPr>
          <p:spPr>
            <a:xfrm>
              <a:off x="474546" y="5709115"/>
              <a:ext cx="331457" cy="304073"/>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71" name="Oval 70">
              <a:extLst>
                <a:ext uri="{FF2B5EF4-FFF2-40B4-BE49-F238E27FC236}">
                  <a16:creationId xmlns:a16="http://schemas.microsoft.com/office/drawing/2014/main" id="{65E7E4AA-FD20-4ED2-BC1B-6952975F943F}"/>
                </a:ext>
              </a:extLst>
            </p:cNvPr>
            <p:cNvSpPr/>
            <p:nvPr/>
          </p:nvSpPr>
          <p:spPr>
            <a:xfrm>
              <a:off x="2375148" y="5709115"/>
              <a:ext cx="331457" cy="304073"/>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grpSp>
      <p:grpSp>
        <p:nvGrpSpPr>
          <p:cNvPr id="72" name="Group 71">
            <a:extLst>
              <a:ext uri="{FF2B5EF4-FFF2-40B4-BE49-F238E27FC236}">
                <a16:creationId xmlns:a16="http://schemas.microsoft.com/office/drawing/2014/main" id="{75684DEB-E888-4193-A9BD-15C1E9E7897F}"/>
              </a:ext>
            </a:extLst>
          </p:cNvPr>
          <p:cNvGrpSpPr/>
          <p:nvPr/>
        </p:nvGrpSpPr>
        <p:grpSpPr>
          <a:xfrm>
            <a:off x="4394855" y="1431891"/>
            <a:ext cx="2000285" cy="291377"/>
            <a:chOff x="474546" y="5702853"/>
            <a:chExt cx="2232059" cy="310335"/>
          </a:xfrm>
        </p:grpSpPr>
        <p:sp>
          <p:nvSpPr>
            <p:cNvPr id="74" name="Oval 73">
              <a:extLst>
                <a:ext uri="{FF2B5EF4-FFF2-40B4-BE49-F238E27FC236}">
                  <a16:creationId xmlns:a16="http://schemas.microsoft.com/office/drawing/2014/main" id="{3265AB77-EF71-46F2-BF72-CEE7B4B9F0B6}"/>
                </a:ext>
              </a:extLst>
            </p:cNvPr>
            <p:cNvSpPr/>
            <p:nvPr/>
          </p:nvSpPr>
          <p:spPr>
            <a:xfrm>
              <a:off x="962894" y="5709115"/>
              <a:ext cx="331457" cy="304072"/>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75" name="Oval 74">
              <a:extLst>
                <a:ext uri="{FF2B5EF4-FFF2-40B4-BE49-F238E27FC236}">
                  <a16:creationId xmlns:a16="http://schemas.microsoft.com/office/drawing/2014/main" id="{468FCD7F-8130-4890-A092-EF44770C8EF1}"/>
                </a:ext>
              </a:extLst>
            </p:cNvPr>
            <p:cNvSpPr/>
            <p:nvPr/>
          </p:nvSpPr>
          <p:spPr>
            <a:xfrm>
              <a:off x="1447722" y="5702853"/>
              <a:ext cx="331457" cy="304073"/>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76" name="Oval 75">
              <a:extLst>
                <a:ext uri="{FF2B5EF4-FFF2-40B4-BE49-F238E27FC236}">
                  <a16:creationId xmlns:a16="http://schemas.microsoft.com/office/drawing/2014/main" id="{75A92944-C2E9-4E1F-9169-194BF07CC575}"/>
                </a:ext>
              </a:extLst>
            </p:cNvPr>
            <p:cNvSpPr/>
            <p:nvPr/>
          </p:nvSpPr>
          <p:spPr>
            <a:xfrm>
              <a:off x="1909189" y="5709115"/>
              <a:ext cx="331457" cy="304073"/>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77" name="Oval 76">
              <a:extLst>
                <a:ext uri="{FF2B5EF4-FFF2-40B4-BE49-F238E27FC236}">
                  <a16:creationId xmlns:a16="http://schemas.microsoft.com/office/drawing/2014/main" id="{1EA7D69C-BF35-4D24-90B8-9F658E3B397D}"/>
                </a:ext>
              </a:extLst>
            </p:cNvPr>
            <p:cNvSpPr/>
            <p:nvPr/>
          </p:nvSpPr>
          <p:spPr>
            <a:xfrm>
              <a:off x="474546" y="5709115"/>
              <a:ext cx="331457" cy="304073"/>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78" name="Oval 77">
              <a:extLst>
                <a:ext uri="{FF2B5EF4-FFF2-40B4-BE49-F238E27FC236}">
                  <a16:creationId xmlns:a16="http://schemas.microsoft.com/office/drawing/2014/main" id="{737CCD23-331C-442F-86A7-45A2198BC41C}"/>
                </a:ext>
              </a:extLst>
            </p:cNvPr>
            <p:cNvSpPr/>
            <p:nvPr/>
          </p:nvSpPr>
          <p:spPr>
            <a:xfrm>
              <a:off x="2375148" y="5709115"/>
              <a:ext cx="331457" cy="304073"/>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grpSp>
      <p:cxnSp>
        <p:nvCxnSpPr>
          <p:cNvPr id="86" name="Straight Arrow Connector 85">
            <a:extLst>
              <a:ext uri="{FF2B5EF4-FFF2-40B4-BE49-F238E27FC236}">
                <a16:creationId xmlns:a16="http://schemas.microsoft.com/office/drawing/2014/main" id="{EE8FB699-F976-463A-8435-9B8D196C4BD9}"/>
              </a:ext>
            </a:extLst>
          </p:cNvPr>
          <p:cNvCxnSpPr>
            <a:cxnSpLocks/>
          </p:cNvCxnSpPr>
          <p:nvPr/>
        </p:nvCxnSpPr>
        <p:spPr>
          <a:xfrm>
            <a:off x="6442778" y="1588276"/>
            <a:ext cx="488969" cy="0"/>
          </a:xfrm>
          <a:prstGeom prst="straightConnector1">
            <a:avLst/>
          </a:prstGeom>
          <a:ln w="57150">
            <a:solidFill>
              <a:schemeClr val="bg1"/>
            </a:solidFill>
            <a:tailEnd type="triangle"/>
          </a:ln>
          <a:effectLst/>
        </p:spPr>
        <p:style>
          <a:lnRef idx="2">
            <a:schemeClr val="dk1"/>
          </a:lnRef>
          <a:fillRef idx="0">
            <a:schemeClr val="dk1"/>
          </a:fillRef>
          <a:effectRef idx="1">
            <a:schemeClr val="dk1"/>
          </a:effectRef>
          <a:fontRef idx="minor">
            <a:schemeClr val="tx1"/>
          </a:fontRef>
        </p:style>
      </p:cxnSp>
      <p:grpSp>
        <p:nvGrpSpPr>
          <p:cNvPr id="41" name="Group 40">
            <a:extLst>
              <a:ext uri="{FF2B5EF4-FFF2-40B4-BE49-F238E27FC236}">
                <a16:creationId xmlns:a16="http://schemas.microsoft.com/office/drawing/2014/main" id="{D7098F47-68A4-4E8C-8B2D-18401F5A2EFF}"/>
              </a:ext>
            </a:extLst>
          </p:cNvPr>
          <p:cNvGrpSpPr/>
          <p:nvPr/>
        </p:nvGrpSpPr>
        <p:grpSpPr>
          <a:xfrm>
            <a:off x="4394855" y="3019797"/>
            <a:ext cx="6168283" cy="534281"/>
            <a:chOff x="3852214" y="4116821"/>
            <a:chExt cx="6168283" cy="534281"/>
          </a:xfrm>
        </p:grpSpPr>
        <p:grpSp>
          <p:nvGrpSpPr>
            <p:cNvPr id="17" name="Group 16">
              <a:extLst>
                <a:ext uri="{FF2B5EF4-FFF2-40B4-BE49-F238E27FC236}">
                  <a16:creationId xmlns:a16="http://schemas.microsoft.com/office/drawing/2014/main" id="{F0A68CA7-6D78-415F-953E-C7DB0720CB12}"/>
                </a:ext>
              </a:extLst>
            </p:cNvPr>
            <p:cNvGrpSpPr/>
            <p:nvPr/>
          </p:nvGrpSpPr>
          <p:grpSpPr>
            <a:xfrm>
              <a:off x="3852214" y="4116821"/>
              <a:ext cx="6168283" cy="534281"/>
              <a:chOff x="3093586" y="4172514"/>
              <a:chExt cx="6168283" cy="534281"/>
            </a:xfrm>
          </p:grpSpPr>
          <p:grpSp>
            <p:nvGrpSpPr>
              <p:cNvPr id="5" name="Group 4" descr=" 3">
                <a:extLst>
                  <a:ext uri="{FF2B5EF4-FFF2-40B4-BE49-F238E27FC236}">
                    <a16:creationId xmlns:a16="http://schemas.microsoft.com/office/drawing/2014/main" id="{09DB1289-EEA5-4CD1-9766-3E8C5DA399EA}"/>
                  </a:ext>
                </a:extLst>
              </p:cNvPr>
              <p:cNvGrpSpPr/>
              <p:nvPr/>
            </p:nvGrpSpPr>
            <p:grpSpPr>
              <a:xfrm>
                <a:off x="4612733" y="4178679"/>
                <a:ext cx="4649136" cy="502408"/>
                <a:chOff x="8569459" y="4957867"/>
                <a:chExt cx="3948316" cy="145393"/>
              </a:xfrm>
            </p:grpSpPr>
            <p:cxnSp>
              <p:nvCxnSpPr>
                <p:cNvPr id="6" name="Straight Arrow Connector 5">
                  <a:extLst>
                    <a:ext uri="{FF2B5EF4-FFF2-40B4-BE49-F238E27FC236}">
                      <a16:creationId xmlns:a16="http://schemas.microsoft.com/office/drawing/2014/main" id="{C4819993-8226-4960-84CF-3FF8F6EF0C40}"/>
                    </a:ext>
                  </a:extLst>
                </p:cNvPr>
                <p:cNvCxnSpPr>
                  <a:cxnSpLocks/>
                </p:cNvCxnSpPr>
                <p:nvPr/>
              </p:nvCxnSpPr>
              <p:spPr>
                <a:xfrm>
                  <a:off x="8569459" y="5031487"/>
                  <a:ext cx="334333" cy="0"/>
                </a:xfrm>
                <a:prstGeom prst="straightConnector1">
                  <a:avLst/>
                </a:prstGeom>
                <a:ln w="57150">
                  <a:solidFill>
                    <a:schemeClr val="bg1"/>
                  </a:solidFill>
                  <a:tailEnd type="triangle"/>
                </a:ln>
                <a:effectLst/>
              </p:spPr>
              <p:style>
                <a:lnRef idx="2">
                  <a:schemeClr val="dk1"/>
                </a:lnRef>
                <a:fillRef idx="0">
                  <a:schemeClr val="dk1"/>
                </a:fillRef>
                <a:effectRef idx="1">
                  <a:schemeClr val="dk1"/>
                </a:effectRef>
                <a:fontRef idx="minor">
                  <a:schemeClr val="tx1"/>
                </a:fontRef>
              </p:style>
            </p:cxnSp>
            <p:cxnSp>
              <p:nvCxnSpPr>
                <p:cNvPr id="7" name="Straight Arrow Connector 6">
                  <a:extLst>
                    <a:ext uri="{FF2B5EF4-FFF2-40B4-BE49-F238E27FC236}">
                      <a16:creationId xmlns:a16="http://schemas.microsoft.com/office/drawing/2014/main" id="{D8B93341-FCBA-4F4A-B311-740A73E8DC3C}"/>
                    </a:ext>
                  </a:extLst>
                </p:cNvPr>
                <p:cNvCxnSpPr>
                  <a:cxnSpLocks/>
                </p:cNvCxnSpPr>
                <p:nvPr/>
              </p:nvCxnSpPr>
              <p:spPr>
                <a:xfrm>
                  <a:off x="10782537" y="5033392"/>
                  <a:ext cx="415261" cy="0"/>
                </a:xfrm>
                <a:prstGeom prst="straightConnector1">
                  <a:avLst/>
                </a:prstGeom>
                <a:ln w="57150">
                  <a:solidFill>
                    <a:schemeClr val="bg1"/>
                  </a:solidFill>
                  <a:tailEnd type="triangle"/>
                </a:ln>
                <a:effectLst/>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88E6AAA7-69D1-4694-83DE-03ABC56BC611}"/>
                    </a:ext>
                  </a:extLst>
                </p:cNvPr>
                <p:cNvSpPr/>
                <p:nvPr/>
              </p:nvSpPr>
              <p:spPr>
                <a:xfrm>
                  <a:off x="11240311" y="4957867"/>
                  <a:ext cx="1277464" cy="145393"/>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Measure</a:t>
                  </a:r>
                </a:p>
              </p:txBody>
            </p:sp>
          </p:grpSp>
          <p:sp>
            <p:nvSpPr>
              <p:cNvPr id="10" name="Rectangle 9" descr=" 36">
                <a:extLst>
                  <a:ext uri="{FF2B5EF4-FFF2-40B4-BE49-F238E27FC236}">
                    <a16:creationId xmlns:a16="http://schemas.microsoft.com/office/drawing/2014/main" id="{AFBCBB3A-3C99-4922-968D-78A7E3979FD5}"/>
                  </a:ext>
                </a:extLst>
              </p:cNvPr>
              <p:cNvSpPr/>
              <p:nvPr/>
            </p:nvSpPr>
            <p:spPr>
              <a:xfrm>
                <a:off x="3093586" y="4172514"/>
                <a:ext cx="1521575" cy="534281"/>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Invert</a:t>
                </a:r>
              </a:p>
            </p:txBody>
          </p:sp>
        </p:grpSp>
        <p:grpSp>
          <p:nvGrpSpPr>
            <p:cNvPr id="115" name="Group 114">
              <a:extLst>
                <a:ext uri="{FF2B5EF4-FFF2-40B4-BE49-F238E27FC236}">
                  <a16:creationId xmlns:a16="http://schemas.microsoft.com/office/drawing/2014/main" id="{EEE73261-A3BA-4FC9-96D8-D971ADA3002E}"/>
                </a:ext>
              </a:extLst>
            </p:cNvPr>
            <p:cNvGrpSpPr/>
            <p:nvPr/>
          </p:nvGrpSpPr>
          <p:grpSpPr>
            <a:xfrm>
              <a:off x="5895817" y="4224137"/>
              <a:ext cx="2000285" cy="356593"/>
              <a:chOff x="474546" y="5702853"/>
              <a:chExt cx="2232059" cy="310335"/>
            </a:xfrm>
            <a:solidFill>
              <a:srgbClr val="FF0000"/>
            </a:solidFill>
          </p:grpSpPr>
          <p:sp>
            <p:nvSpPr>
              <p:cNvPr id="117" name="Oval 116">
                <a:extLst>
                  <a:ext uri="{FF2B5EF4-FFF2-40B4-BE49-F238E27FC236}">
                    <a16:creationId xmlns:a16="http://schemas.microsoft.com/office/drawing/2014/main" id="{A1CF1120-7423-4CEA-904A-2E387188E76C}"/>
                  </a:ext>
                </a:extLst>
              </p:cNvPr>
              <p:cNvSpPr/>
              <p:nvPr/>
            </p:nvSpPr>
            <p:spPr>
              <a:xfrm>
                <a:off x="962894" y="5709115"/>
                <a:ext cx="331457" cy="30407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118" name="Oval 117">
                <a:extLst>
                  <a:ext uri="{FF2B5EF4-FFF2-40B4-BE49-F238E27FC236}">
                    <a16:creationId xmlns:a16="http://schemas.microsoft.com/office/drawing/2014/main" id="{07FB4898-A98A-4530-9CF3-0D7109273167}"/>
                  </a:ext>
                </a:extLst>
              </p:cNvPr>
              <p:cNvSpPr/>
              <p:nvPr/>
            </p:nvSpPr>
            <p:spPr>
              <a:xfrm>
                <a:off x="1447722" y="5702853"/>
                <a:ext cx="331457" cy="304073"/>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119" name="Oval 118">
                <a:extLst>
                  <a:ext uri="{FF2B5EF4-FFF2-40B4-BE49-F238E27FC236}">
                    <a16:creationId xmlns:a16="http://schemas.microsoft.com/office/drawing/2014/main" id="{BE837797-AC4B-4885-AC43-1C4B81FCB633}"/>
                  </a:ext>
                </a:extLst>
              </p:cNvPr>
              <p:cNvSpPr/>
              <p:nvPr/>
            </p:nvSpPr>
            <p:spPr>
              <a:xfrm>
                <a:off x="1909189" y="5709115"/>
                <a:ext cx="331457" cy="304073"/>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120" name="Oval 119">
                <a:extLst>
                  <a:ext uri="{FF2B5EF4-FFF2-40B4-BE49-F238E27FC236}">
                    <a16:creationId xmlns:a16="http://schemas.microsoft.com/office/drawing/2014/main" id="{22736E8D-2757-451A-A90C-77B4322DAB68}"/>
                  </a:ext>
                </a:extLst>
              </p:cNvPr>
              <p:cNvSpPr/>
              <p:nvPr/>
            </p:nvSpPr>
            <p:spPr>
              <a:xfrm>
                <a:off x="474546" y="5709115"/>
                <a:ext cx="331457" cy="304073"/>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121" name="Oval 120">
                <a:extLst>
                  <a:ext uri="{FF2B5EF4-FFF2-40B4-BE49-F238E27FC236}">
                    <a16:creationId xmlns:a16="http://schemas.microsoft.com/office/drawing/2014/main" id="{8BD96C8C-DAA8-49BE-8F69-513D6E4EE087}"/>
                  </a:ext>
                </a:extLst>
              </p:cNvPr>
              <p:cNvSpPr/>
              <p:nvPr/>
            </p:nvSpPr>
            <p:spPr>
              <a:xfrm>
                <a:off x="2375148" y="5709115"/>
                <a:ext cx="331457" cy="304073"/>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grpSp>
      </p:grpSp>
      <p:grpSp>
        <p:nvGrpSpPr>
          <p:cNvPr id="43" name="Group 42">
            <a:extLst>
              <a:ext uri="{FF2B5EF4-FFF2-40B4-BE49-F238E27FC236}">
                <a16:creationId xmlns:a16="http://schemas.microsoft.com/office/drawing/2014/main" id="{6E51C2D9-72E8-4B3F-9CF2-9F8B93E2CD6D}"/>
              </a:ext>
            </a:extLst>
          </p:cNvPr>
          <p:cNvGrpSpPr/>
          <p:nvPr/>
        </p:nvGrpSpPr>
        <p:grpSpPr>
          <a:xfrm>
            <a:off x="3209549" y="2374304"/>
            <a:ext cx="7429818" cy="2354189"/>
            <a:chOff x="3871019" y="2374304"/>
            <a:chExt cx="7429818" cy="2354189"/>
          </a:xfrm>
        </p:grpSpPr>
        <p:grpSp>
          <p:nvGrpSpPr>
            <p:cNvPr id="79" name="Group 78">
              <a:extLst>
                <a:ext uri="{FF2B5EF4-FFF2-40B4-BE49-F238E27FC236}">
                  <a16:creationId xmlns:a16="http://schemas.microsoft.com/office/drawing/2014/main" id="{CD9DC139-58E7-48DD-BEE8-47EDA3DC4174}"/>
                </a:ext>
              </a:extLst>
            </p:cNvPr>
            <p:cNvGrpSpPr/>
            <p:nvPr/>
          </p:nvGrpSpPr>
          <p:grpSpPr>
            <a:xfrm>
              <a:off x="7176157" y="4208886"/>
              <a:ext cx="2000285" cy="356593"/>
              <a:chOff x="474546" y="5702853"/>
              <a:chExt cx="2232059" cy="310335"/>
            </a:xfrm>
            <a:solidFill>
              <a:srgbClr val="FF0000"/>
            </a:solidFill>
          </p:grpSpPr>
          <p:sp>
            <p:nvSpPr>
              <p:cNvPr id="80" name="Oval 79">
                <a:extLst>
                  <a:ext uri="{FF2B5EF4-FFF2-40B4-BE49-F238E27FC236}">
                    <a16:creationId xmlns:a16="http://schemas.microsoft.com/office/drawing/2014/main" id="{6A199525-E225-4B80-A8E0-CB91C9BA40F6}"/>
                  </a:ext>
                </a:extLst>
              </p:cNvPr>
              <p:cNvSpPr/>
              <p:nvPr/>
            </p:nvSpPr>
            <p:spPr>
              <a:xfrm>
                <a:off x="962894" y="5709115"/>
                <a:ext cx="331457" cy="304072"/>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82" name="Oval 81">
                <a:extLst>
                  <a:ext uri="{FF2B5EF4-FFF2-40B4-BE49-F238E27FC236}">
                    <a16:creationId xmlns:a16="http://schemas.microsoft.com/office/drawing/2014/main" id="{DAA8CD56-C6F7-439A-A5F8-6A3EB0F49845}"/>
                  </a:ext>
                </a:extLst>
              </p:cNvPr>
              <p:cNvSpPr/>
              <p:nvPr/>
            </p:nvSpPr>
            <p:spPr>
              <a:xfrm>
                <a:off x="1447722" y="5702853"/>
                <a:ext cx="331457" cy="304073"/>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83" name="Oval 82">
                <a:extLst>
                  <a:ext uri="{FF2B5EF4-FFF2-40B4-BE49-F238E27FC236}">
                    <a16:creationId xmlns:a16="http://schemas.microsoft.com/office/drawing/2014/main" id="{11EBA252-1BE4-41B9-A6AA-DB73966D2E41}"/>
                  </a:ext>
                </a:extLst>
              </p:cNvPr>
              <p:cNvSpPr/>
              <p:nvPr/>
            </p:nvSpPr>
            <p:spPr>
              <a:xfrm>
                <a:off x="1909189" y="5709115"/>
                <a:ext cx="331457" cy="304073"/>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84" name="Oval 83">
                <a:extLst>
                  <a:ext uri="{FF2B5EF4-FFF2-40B4-BE49-F238E27FC236}">
                    <a16:creationId xmlns:a16="http://schemas.microsoft.com/office/drawing/2014/main" id="{FA8EFB20-3EA9-4C35-B115-23666457CDBF}"/>
                  </a:ext>
                </a:extLst>
              </p:cNvPr>
              <p:cNvSpPr/>
              <p:nvPr/>
            </p:nvSpPr>
            <p:spPr>
              <a:xfrm>
                <a:off x="474546" y="5709115"/>
                <a:ext cx="331457" cy="304073"/>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85" name="Oval 84">
                <a:extLst>
                  <a:ext uri="{FF2B5EF4-FFF2-40B4-BE49-F238E27FC236}">
                    <a16:creationId xmlns:a16="http://schemas.microsoft.com/office/drawing/2014/main" id="{0CDC11CD-FAF6-47EF-B1B8-EEB66B6C7838}"/>
                  </a:ext>
                </a:extLst>
              </p:cNvPr>
              <p:cNvSpPr/>
              <p:nvPr/>
            </p:nvSpPr>
            <p:spPr>
              <a:xfrm>
                <a:off x="2375148" y="5709115"/>
                <a:ext cx="331457" cy="304073"/>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grpSp>
        <p:grpSp>
          <p:nvGrpSpPr>
            <p:cNvPr id="25" name="Group 24">
              <a:extLst>
                <a:ext uri="{FF2B5EF4-FFF2-40B4-BE49-F238E27FC236}">
                  <a16:creationId xmlns:a16="http://schemas.microsoft.com/office/drawing/2014/main" id="{4561EBB7-3E17-4963-9076-C3C1CF63DE7A}"/>
                </a:ext>
              </a:extLst>
            </p:cNvPr>
            <p:cNvGrpSpPr/>
            <p:nvPr/>
          </p:nvGrpSpPr>
          <p:grpSpPr>
            <a:xfrm>
              <a:off x="9275020" y="4111780"/>
              <a:ext cx="2025817" cy="502403"/>
              <a:chOff x="8127737" y="5082298"/>
              <a:chExt cx="2025817" cy="502403"/>
            </a:xfrm>
          </p:grpSpPr>
          <p:cxnSp>
            <p:nvCxnSpPr>
              <p:cNvPr id="128" name="Straight Arrow Connector 127">
                <a:extLst>
                  <a:ext uri="{FF2B5EF4-FFF2-40B4-BE49-F238E27FC236}">
                    <a16:creationId xmlns:a16="http://schemas.microsoft.com/office/drawing/2014/main" id="{D2172788-9E0A-4FC3-B966-A22B187E747A}"/>
                  </a:ext>
                </a:extLst>
              </p:cNvPr>
              <p:cNvCxnSpPr>
                <a:cxnSpLocks/>
              </p:cNvCxnSpPr>
              <p:nvPr/>
            </p:nvCxnSpPr>
            <p:spPr>
              <a:xfrm>
                <a:off x="8127737" y="5320245"/>
                <a:ext cx="488969" cy="0"/>
              </a:xfrm>
              <a:prstGeom prst="straightConnector1">
                <a:avLst/>
              </a:prstGeom>
              <a:ln w="57150">
                <a:solidFill>
                  <a:schemeClr val="bg1"/>
                </a:solidFill>
                <a:tailEnd type="triangle"/>
              </a:ln>
              <a:effectLst/>
            </p:spPr>
            <p:style>
              <a:lnRef idx="2">
                <a:schemeClr val="dk1"/>
              </a:lnRef>
              <a:fillRef idx="0">
                <a:schemeClr val="dk1"/>
              </a:fillRef>
              <a:effectRef idx="1">
                <a:schemeClr val="dk1"/>
              </a:effectRef>
              <a:fontRef idx="minor">
                <a:schemeClr val="tx1"/>
              </a:fontRef>
            </p:style>
          </p:cxnSp>
          <p:sp>
            <p:nvSpPr>
              <p:cNvPr id="129" name="Rectangle 128">
                <a:extLst>
                  <a:ext uri="{FF2B5EF4-FFF2-40B4-BE49-F238E27FC236}">
                    <a16:creationId xmlns:a16="http://schemas.microsoft.com/office/drawing/2014/main" id="{C47AC9B5-E683-4588-A0E2-D2C9C53CA2A6}"/>
                  </a:ext>
                </a:extLst>
              </p:cNvPr>
              <p:cNvSpPr/>
              <p:nvPr/>
            </p:nvSpPr>
            <p:spPr>
              <a:xfrm>
                <a:off x="8649343" y="5082298"/>
                <a:ext cx="1504211" cy="502403"/>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Measure</a:t>
                </a:r>
              </a:p>
            </p:txBody>
          </p:sp>
        </p:grpSp>
        <p:cxnSp>
          <p:nvCxnSpPr>
            <p:cNvPr id="132" name="Straight Arrow Connector 131">
              <a:extLst>
                <a:ext uri="{FF2B5EF4-FFF2-40B4-BE49-F238E27FC236}">
                  <a16:creationId xmlns:a16="http://schemas.microsoft.com/office/drawing/2014/main" id="{33043F37-DA6B-40D5-BFA6-DDFE0FB1CE20}"/>
                </a:ext>
              </a:extLst>
            </p:cNvPr>
            <p:cNvCxnSpPr>
              <a:cxnSpLocks/>
            </p:cNvCxnSpPr>
            <p:nvPr/>
          </p:nvCxnSpPr>
          <p:spPr>
            <a:xfrm>
              <a:off x="3871019" y="2374304"/>
              <a:ext cx="805857" cy="2022650"/>
            </a:xfrm>
            <a:prstGeom prst="straightConnector1">
              <a:avLst/>
            </a:prstGeom>
            <a:ln w="57150">
              <a:solidFill>
                <a:schemeClr val="bg1"/>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4" name="Straight Arrow Connector 133">
              <a:extLst>
                <a:ext uri="{FF2B5EF4-FFF2-40B4-BE49-F238E27FC236}">
                  <a16:creationId xmlns:a16="http://schemas.microsoft.com/office/drawing/2014/main" id="{9125ADC1-B935-4B71-A505-2B7AEBFB693B}"/>
                </a:ext>
              </a:extLst>
            </p:cNvPr>
            <p:cNvCxnSpPr>
              <a:cxnSpLocks/>
            </p:cNvCxnSpPr>
            <p:nvPr/>
          </p:nvCxnSpPr>
          <p:spPr>
            <a:xfrm>
              <a:off x="4662500" y="4387183"/>
              <a:ext cx="450434" cy="9771"/>
            </a:xfrm>
            <a:prstGeom prst="straightConnector1">
              <a:avLst/>
            </a:prstGeom>
            <a:ln w="57150">
              <a:solidFill>
                <a:schemeClr val="bg1"/>
              </a:solidFill>
              <a:tailEnd type="triangle"/>
            </a:ln>
            <a:effectLst/>
          </p:spPr>
          <p:style>
            <a:lnRef idx="2">
              <a:schemeClr val="dk1"/>
            </a:lnRef>
            <a:fillRef idx="0">
              <a:schemeClr val="dk1"/>
            </a:fillRef>
            <a:effectRef idx="1">
              <a:schemeClr val="dk1"/>
            </a:effectRef>
            <a:fontRef idx="minor">
              <a:schemeClr val="tx1"/>
            </a:fontRef>
          </p:style>
        </p:cxnSp>
        <p:sp>
          <p:nvSpPr>
            <p:cNvPr id="136" name="Rectangle 135" descr=" 36">
              <a:extLst>
                <a:ext uri="{FF2B5EF4-FFF2-40B4-BE49-F238E27FC236}">
                  <a16:creationId xmlns:a16="http://schemas.microsoft.com/office/drawing/2014/main" id="{CF4AC1E3-681E-4397-9677-BCDBEF605A7D}"/>
                </a:ext>
              </a:extLst>
            </p:cNvPr>
            <p:cNvSpPr/>
            <p:nvPr/>
          </p:nvSpPr>
          <p:spPr>
            <a:xfrm>
              <a:off x="5117461" y="4038677"/>
              <a:ext cx="1521575" cy="689816"/>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Partial</a:t>
              </a:r>
            </a:p>
            <a:p>
              <a:pPr algn="ctr"/>
              <a:r>
                <a:rPr lang="en-US" sz="2400" dirty="0">
                  <a:solidFill>
                    <a:schemeClr val="tx1"/>
                  </a:solidFill>
                  <a:latin typeface="Arial Rounded MT Bold" panose="020F0704030504030204" pitchFamily="34" charset="0"/>
                </a:rPr>
                <a:t>Invert</a:t>
              </a:r>
            </a:p>
          </p:txBody>
        </p:sp>
        <p:cxnSp>
          <p:nvCxnSpPr>
            <p:cNvPr id="137" name="Straight Arrow Connector 136">
              <a:extLst>
                <a:ext uri="{FF2B5EF4-FFF2-40B4-BE49-F238E27FC236}">
                  <a16:creationId xmlns:a16="http://schemas.microsoft.com/office/drawing/2014/main" id="{7D968401-E1A0-49F7-BC11-98121BB70CCE}"/>
                </a:ext>
              </a:extLst>
            </p:cNvPr>
            <p:cNvCxnSpPr>
              <a:cxnSpLocks/>
            </p:cNvCxnSpPr>
            <p:nvPr/>
          </p:nvCxnSpPr>
          <p:spPr>
            <a:xfrm>
              <a:off x="6651542" y="4387183"/>
              <a:ext cx="393676" cy="0"/>
            </a:xfrm>
            <a:prstGeom prst="straightConnector1">
              <a:avLst/>
            </a:prstGeom>
            <a:ln w="57150">
              <a:solidFill>
                <a:schemeClr val="bg1"/>
              </a:solidFill>
              <a:tailEnd type="triangle"/>
            </a:ln>
            <a:effectLst/>
          </p:spPr>
          <p:style>
            <a:lnRef idx="2">
              <a:schemeClr val="dk1"/>
            </a:lnRef>
            <a:fillRef idx="0">
              <a:schemeClr val="dk1"/>
            </a:fillRef>
            <a:effectRef idx="1">
              <a:schemeClr val="dk1"/>
            </a:effectRef>
            <a:fontRef idx="minor">
              <a:schemeClr val="tx1"/>
            </a:fontRef>
          </p:style>
        </p:cxnSp>
      </p:grpSp>
      <p:sp>
        <p:nvSpPr>
          <p:cNvPr id="139" name="Rectangle: Rounded Corners 138">
            <a:extLst>
              <a:ext uri="{FF2B5EF4-FFF2-40B4-BE49-F238E27FC236}">
                <a16:creationId xmlns:a16="http://schemas.microsoft.com/office/drawing/2014/main" id="{14DE701B-2CE3-4B71-B382-64BA13B30342}"/>
              </a:ext>
            </a:extLst>
          </p:cNvPr>
          <p:cNvSpPr/>
          <p:nvPr/>
        </p:nvSpPr>
        <p:spPr>
          <a:xfrm>
            <a:off x="0" y="6005594"/>
            <a:ext cx="12192000" cy="806140"/>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Using partial inversions, transform any input state to any other state</a:t>
            </a:r>
          </a:p>
        </p:txBody>
      </p:sp>
      <p:grpSp>
        <p:nvGrpSpPr>
          <p:cNvPr id="44" name="Group 43">
            <a:extLst>
              <a:ext uri="{FF2B5EF4-FFF2-40B4-BE49-F238E27FC236}">
                <a16:creationId xmlns:a16="http://schemas.microsoft.com/office/drawing/2014/main" id="{01ADC69B-D120-4D55-AF1B-67E7424C33EE}"/>
              </a:ext>
            </a:extLst>
          </p:cNvPr>
          <p:cNvGrpSpPr/>
          <p:nvPr/>
        </p:nvGrpSpPr>
        <p:grpSpPr>
          <a:xfrm>
            <a:off x="3176912" y="2425739"/>
            <a:ext cx="7462454" cy="3126233"/>
            <a:chOff x="3838382" y="2425739"/>
            <a:chExt cx="7462454" cy="3126233"/>
          </a:xfrm>
        </p:grpSpPr>
        <p:grpSp>
          <p:nvGrpSpPr>
            <p:cNvPr id="122" name="Group 121">
              <a:extLst>
                <a:ext uri="{FF2B5EF4-FFF2-40B4-BE49-F238E27FC236}">
                  <a16:creationId xmlns:a16="http://schemas.microsoft.com/office/drawing/2014/main" id="{6973BEA6-BD1C-4323-84A3-3FF6AAB32930}"/>
                </a:ext>
              </a:extLst>
            </p:cNvPr>
            <p:cNvGrpSpPr/>
            <p:nvPr/>
          </p:nvGrpSpPr>
          <p:grpSpPr>
            <a:xfrm>
              <a:off x="7167748" y="5107240"/>
              <a:ext cx="2000285" cy="356593"/>
              <a:chOff x="474546" y="5702853"/>
              <a:chExt cx="2232059" cy="310335"/>
            </a:xfrm>
            <a:solidFill>
              <a:srgbClr val="FF0000"/>
            </a:solidFill>
          </p:grpSpPr>
          <p:sp>
            <p:nvSpPr>
              <p:cNvPr id="123" name="Oval 122">
                <a:extLst>
                  <a:ext uri="{FF2B5EF4-FFF2-40B4-BE49-F238E27FC236}">
                    <a16:creationId xmlns:a16="http://schemas.microsoft.com/office/drawing/2014/main" id="{195D787A-103D-47BE-8671-0095B5FEBBA7}"/>
                  </a:ext>
                </a:extLst>
              </p:cNvPr>
              <p:cNvSpPr/>
              <p:nvPr/>
            </p:nvSpPr>
            <p:spPr>
              <a:xfrm>
                <a:off x="962894" y="5709115"/>
                <a:ext cx="331457" cy="304072"/>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124" name="Oval 123">
                <a:extLst>
                  <a:ext uri="{FF2B5EF4-FFF2-40B4-BE49-F238E27FC236}">
                    <a16:creationId xmlns:a16="http://schemas.microsoft.com/office/drawing/2014/main" id="{D950D536-6247-49B3-95A0-DC98A7912E40}"/>
                  </a:ext>
                </a:extLst>
              </p:cNvPr>
              <p:cNvSpPr/>
              <p:nvPr/>
            </p:nvSpPr>
            <p:spPr>
              <a:xfrm>
                <a:off x="1447722" y="5702853"/>
                <a:ext cx="331457" cy="304073"/>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125" name="Oval 124">
                <a:extLst>
                  <a:ext uri="{FF2B5EF4-FFF2-40B4-BE49-F238E27FC236}">
                    <a16:creationId xmlns:a16="http://schemas.microsoft.com/office/drawing/2014/main" id="{FAC822F5-8E41-4326-A965-D48FE63BBA50}"/>
                  </a:ext>
                </a:extLst>
              </p:cNvPr>
              <p:cNvSpPr/>
              <p:nvPr/>
            </p:nvSpPr>
            <p:spPr>
              <a:xfrm>
                <a:off x="1909189" y="5709115"/>
                <a:ext cx="331457" cy="30407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126" name="Oval 125">
                <a:extLst>
                  <a:ext uri="{FF2B5EF4-FFF2-40B4-BE49-F238E27FC236}">
                    <a16:creationId xmlns:a16="http://schemas.microsoft.com/office/drawing/2014/main" id="{82876429-4CC4-4FF6-B221-454281477FD7}"/>
                  </a:ext>
                </a:extLst>
              </p:cNvPr>
              <p:cNvSpPr/>
              <p:nvPr/>
            </p:nvSpPr>
            <p:spPr>
              <a:xfrm>
                <a:off x="474546" y="5709115"/>
                <a:ext cx="331457" cy="304073"/>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127" name="Oval 126">
                <a:extLst>
                  <a:ext uri="{FF2B5EF4-FFF2-40B4-BE49-F238E27FC236}">
                    <a16:creationId xmlns:a16="http://schemas.microsoft.com/office/drawing/2014/main" id="{1BFA6624-5DD1-47B6-8406-2F7743D9DED6}"/>
                  </a:ext>
                </a:extLst>
              </p:cNvPr>
              <p:cNvSpPr/>
              <p:nvPr/>
            </p:nvSpPr>
            <p:spPr>
              <a:xfrm>
                <a:off x="2375148" y="5709115"/>
                <a:ext cx="331457" cy="304073"/>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grpSp>
        <p:cxnSp>
          <p:nvCxnSpPr>
            <p:cNvPr id="130" name="Straight Arrow Connector 129">
              <a:extLst>
                <a:ext uri="{FF2B5EF4-FFF2-40B4-BE49-F238E27FC236}">
                  <a16:creationId xmlns:a16="http://schemas.microsoft.com/office/drawing/2014/main" id="{B148CFBC-C624-4211-9035-D7A53EA8D0F0}"/>
                </a:ext>
              </a:extLst>
            </p:cNvPr>
            <p:cNvCxnSpPr>
              <a:cxnSpLocks/>
            </p:cNvCxnSpPr>
            <p:nvPr/>
          </p:nvCxnSpPr>
          <p:spPr>
            <a:xfrm>
              <a:off x="9248368" y="5289133"/>
              <a:ext cx="488969" cy="0"/>
            </a:xfrm>
            <a:prstGeom prst="straightConnector1">
              <a:avLst/>
            </a:prstGeom>
            <a:ln w="57150">
              <a:solidFill>
                <a:schemeClr val="bg1"/>
              </a:solidFill>
              <a:tailEnd type="triangle"/>
            </a:ln>
            <a:effectLst/>
          </p:spPr>
          <p:style>
            <a:lnRef idx="2">
              <a:schemeClr val="dk1"/>
            </a:lnRef>
            <a:fillRef idx="0">
              <a:schemeClr val="dk1"/>
            </a:fillRef>
            <a:effectRef idx="1">
              <a:schemeClr val="dk1"/>
            </a:effectRef>
            <a:fontRef idx="minor">
              <a:schemeClr val="tx1"/>
            </a:fontRef>
          </p:style>
        </p:cxnSp>
        <p:sp>
          <p:nvSpPr>
            <p:cNvPr id="131" name="Rectangle 130">
              <a:extLst>
                <a:ext uri="{FF2B5EF4-FFF2-40B4-BE49-F238E27FC236}">
                  <a16:creationId xmlns:a16="http://schemas.microsoft.com/office/drawing/2014/main" id="{0B52BF53-0823-4F9B-B5AF-2271B03CAA76}"/>
                </a:ext>
              </a:extLst>
            </p:cNvPr>
            <p:cNvSpPr/>
            <p:nvPr/>
          </p:nvSpPr>
          <p:spPr>
            <a:xfrm>
              <a:off x="9796625" y="5037931"/>
              <a:ext cx="1504211" cy="502403"/>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Measure</a:t>
              </a:r>
            </a:p>
          </p:txBody>
        </p:sp>
        <p:cxnSp>
          <p:nvCxnSpPr>
            <p:cNvPr id="133" name="Straight Arrow Connector 132">
              <a:extLst>
                <a:ext uri="{FF2B5EF4-FFF2-40B4-BE49-F238E27FC236}">
                  <a16:creationId xmlns:a16="http://schemas.microsoft.com/office/drawing/2014/main" id="{1261BAAF-4459-4353-82D2-39DD2F48EEFE}"/>
                </a:ext>
              </a:extLst>
            </p:cNvPr>
            <p:cNvCxnSpPr>
              <a:cxnSpLocks/>
            </p:cNvCxnSpPr>
            <p:nvPr/>
          </p:nvCxnSpPr>
          <p:spPr>
            <a:xfrm>
              <a:off x="3838382" y="2425739"/>
              <a:ext cx="606394" cy="2832417"/>
            </a:xfrm>
            <a:prstGeom prst="straightConnector1">
              <a:avLst/>
            </a:prstGeom>
            <a:ln w="57150">
              <a:solidFill>
                <a:schemeClr val="bg1"/>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5" name="Straight Arrow Connector 134">
              <a:extLst>
                <a:ext uri="{FF2B5EF4-FFF2-40B4-BE49-F238E27FC236}">
                  <a16:creationId xmlns:a16="http://schemas.microsoft.com/office/drawing/2014/main" id="{55FE6BDB-2AF4-47E8-80F5-1BFF232ECE22}"/>
                </a:ext>
              </a:extLst>
            </p:cNvPr>
            <p:cNvCxnSpPr>
              <a:cxnSpLocks/>
            </p:cNvCxnSpPr>
            <p:nvPr/>
          </p:nvCxnSpPr>
          <p:spPr>
            <a:xfrm>
              <a:off x="4437283" y="5237801"/>
              <a:ext cx="450434" cy="9771"/>
            </a:xfrm>
            <a:prstGeom prst="straightConnector1">
              <a:avLst/>
            </a:prstGeom>
            <a:ln w="57150">
              <a:solidFill>
                <a:schemeClr val="bg1"/>
              </a:solidFill>
              <a:tailEnd type="triangle"/>
            </a:ln>
            <a:effectLst/>
          </p:spPr>
          <p:style>
            <a:lnRef idx="2">
              <a:schemeClr val="dk1"/>
            </a:lnRef>
            <a:fillRef idx="0">
              <a:schemeClr val="dk1"/>
            </a:fillRef>
            <a:effectRef idx="1">
              <a:schemeClr val="dk1"/>
            </a:effectRef>
            <a:fontRef idx="minor">
              <a:schemeClr val="tx1"/>
            </a:fontRef>
          </p:style>
        </p:cxnSp>
        <p:sp>
          <p:nvSpPr>
            <p:cNvPr id="138" name="Rectangle 137" descr=" 36">
              <a:extLst>
                <a:ext uri="{FF2B5EF4-FFF2-40B4-BE49-F238E27FC236}">
                  <a16:creationId xmlns:a16="http://schemas.microsoft.com/office/drawing/2014/main" id="{AE070E61-537E-4B3D-BC69-CFE352661F16}"/>
                </a:ext>
              </a:extLst>
            </p:cNvPr>
            <p:cNvSpPr/>
            <p:nvPr/>
          </p:nvSpPr>
          <p:spPr>
            <a:xfrm>
              <a:off x="5129967" y="4862156"/>
              <a:ext cx="1521575" cy="689816"/>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Partial</a:t>
              </a:r>
            </a:p>
            <a:p>
              <a:pPr algn="ctr"/>
              <a:r>
                <a:rPr lang="en-US" sz="2400" dirty="0">
                  <a:solidFill>
                    <a:schemeClr val="tx1"/>
                  </a:solidFill>
                  <a:latin typeface="Arial Rounded MT Bold" panose="020F0704030504030204" pitchFamily="34" charset="0"/>
                </a:rPr>
                <a:t>Invert</a:t>
              </a:r>
            </a:p>
          </p:txBody>
        </p:sp>
        <p:cxnSp>
          <p:nvCxnSpPr>
            <p:cNvPr id="140" name="Straight Arrow Connector 139">
              <a:extLst>
                <a:ext uri="{FF2B5EF4-FFF2-40B4-BE49-F238E27FC236}">
                  <a16:creationId xmlns:a16="http://schemas.microsoft.com/office/drawing/2014/main" id="{E6CA8E80-AAEA-4C9D-89D1-3C582490DE33}"/>
                </a:ext>
              </a:extLst>
            </p:cNvPr>
            <p:cNvCxnSpPr>
              <a:cxnSpLocks/>
            </p:cNvCxnSpPr>
            <p:nvPr/>
          </p:nvCxnSpPr>
          <p:spPr>
            <a:xfrm>
              <a:off x="6662934" y="5251155"/>
              <a:ext cx="393676" cy="0"/>
            </a:xfrm>
            <a:prstGeom prst="straightConnector1">
              <a:avLst/>
            </a:prstGeom>
            <a:ln w="57150">
              <a:solidFill>
                <a:schemeClr val="bg1"/>
              </a:solidFill>
              <a:tailEnd type="triangle"/>
            </a:ln>
            <a:effectLst/>
          </p:spPr>
          <p:style>
            <a:lnRef idx="2">
              <a:schemeClr val="dk1"/>
            </a:lnRef>
            <a:fillRef idx="0">
              <a:schemeClr val="dk1"/>
            </a:fillRef>
            <a:effectRef idx="1">
              <a:schemeClr val="dk1"/>
            </a:effectRef>
            <a:fontRef idx="minor">
              <a:schemeClr val="tx1"/>
            </a:fontRef>
          </p:style>
        </p:cxnSp>
      </p:grpSp>
      <p:grpSp>
        <p:nvGrpSpPr>
          <p:cNvPr id="47" name="Group 46">
            <a:extLst>
              <a:ext uri="{FF2B5EF4-FFF2-40B4-BE49-F238E27FC236}">
                <a16:creationId xmlns:a16="http://schemas.microsoft.com/office/drawing/2014/main" id="{06276BA4-E470-472E-96E6-67DEE3000C9C}"/>
              </a:ext>
            </a:extLst>
          </p:cNvPr>
          <p:cNvGrpSpPr/>
          <p:nvPr/>
        </p:nvGrpSpPr>
        <p:grpSpPr>
          <a:xfrm>
            <a:off x="8695439" y="1181503"/>
            <a:ext cx="3649284" cy="4605024"/>
            <a:chOff x="8695439" y="1181503"/>
            <a:chExt cx="3649284" cy="4605024"/>
          </a:xfrm>
        </p:grpSpPr>
        <p:grpSp>
          <p:nvGrpSpPr>
            <p:cNvPr id="46" name="Group 45">
              <a:extLst>
                <a:ext uri="{FF2B5EF4-FFF2-40B4-BE49-F238E27FC236}">
                  <a16:creationId xmlns:a16="http://schemas.microsoft.com/office/drawing/2014/main" id="{DCB98DF4-4D11-4FAB-9BE5-1ED0B82E38ED}"/>
                </a:ext>
              </a:extLst>
            </p:cNvPr>
            <p:cNvGrpSpPr/>
            <p:nvPr/>
          </p:nvGrpSpPr>
          <p:grpSpPr>
            <a:xfrm>
              <a:off x="8695439" y="1181503"/>
              <a:ext cx="1678514" cy="896143"/>
              <a:chOff x="8695439" y="1181503"/>
              <a:chExt cx="1678514" cy="896143"/>
            </a:xfrm>
          </p:grpSpPr>
          <mc:AlternateContent xmlns:mc="http://schemas.openxmlformats.org/markup-compatibility/2006" xmlns:a14="http://schemas.microsoft.com/office/drawing/2010/main">
            <mc:Choice Requires="a14">
              <p:sp>
                <p:nvSpPr>
                  <p:cNvPr id="141" name="Rectangle 140">
                    <a:extLst>
                      <a:ext uri="{FF2B5EF4-FFF2-40B4-BE49-F238E27FC236}">
                        <a16:creationId xmlns:a16="http://schemas.microsoft.com/office/drawing/2014/main" id="{1F9C0C57-2DD7-41A0-BB6E-F819D37D1379}"/>
                      </a:ext>
                    </a:extLst>
                  </p:cNvPr>
                  <p:cNvSpPr/>
                  <p:nvPr/>
                </p:nvSpPr>
                <p:spPr>
                  <a:xfrm>
                    <a:off x="8695439" y="1181503"/>
                    <a:ext cx="555729" cy="896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sz="2800" i="1" smtClean="0">
                                  <a:solidFill>
                                    <a:schemeClr val="bg1"/>
                                  </a:solidFill>
                                  <a:latin typeface="Cambria Math" panose="02040503050406030204" pitchFamily="18" charset="0"/>
                                </a:rPr>
                              </m:ctrlPr>
                            </m:fPr>
                            <m:num>
                              <m:r>
                                <a:rPr lang="en-US" sz="2800" i="1">
                                  <a:solidFill>
                                    <a:schemeClr val="bg1"/>
                                  </a:solidFill>
                                  <a:latin typeface="Cambria Math" panose="02040503050406030204" pitchFamily="18" charset="0"/>
                                </a:rPr>
                                <m:t>𝑁</m:t>
                              </m:r>
                            </m:num>
                            <m:den>
                              <m:r>
                                <a:rPr lang="en-US" sz="2800" b="0" i="1" smtClean="0">
                                  <a:solidFill>
                                    <a:schemeClr val="bg1"/>
                                  </a:solidFill>
                                  <a:latin typeface="Cambria Math" panose="02040503050406030204" pitchFamily="18" charset="0"/>
                                </a:rPr>
                                <m:t>4</m:t>
                              </m:r>
                            </m:den>
                          </m:f>
                        </m:oMath>
                      </m:oMathPara>
                    </a14:m>
                    <a:endParaRPr lang="en-US" dirty="0">
                      <a:solidFill>
                        <a:schemeClr val="bg1"/>
                      </a:solidFill>
                    </a:endParaRPr>
                  </a:p>
                </p:txBody>
              </p:sp>
            </mc:Choice>
            <mc:Fallback xmlns="">
              <p:sp>
                <p:nvSpPr>
                  <p:cNvPr id="141" name="Rectangle 140">
                    <a:extLst>
                      <a:ext uri="{FF2B5EF4-FFF2-40B4-BE49-F238E27FC236}">
                        <a16:creationId xmlns:a16="http://schemas.microsoft.com/office/drawing/2014/main" id="{1F9C0C57-2DD7-41A0-BB6E-F819D37D1379}"/>
                      </a:ext>
                    </a:extLst>
                  </p:cNvPr>
                  <p:cNvSpPr>
                    <a:spLocks noRot="1" noChangeAspect="1" noMove="1" noResize="1" noEditPoints="1" noAdjustHandles="1" noChangeArrowheads="1" noChangeShapeType="1" noTextEdit="1"/>
                  </p:cNvSpPr>
                  <p:nvPr/>
                </p:nvSpPr>
                <p:spPr>
                  <a:xfrm>
                    <a:off x="8695439" y="1181503"/>
                    <a:ext cx="555729" cy="896143"/>
                  </a:xfrm>
                  <a:prstGeom prst="rect">
                    <a:avLst/>
                  </a:prstGeom>
                  <a:blipFill>
                    <a:blip r:embed="rId3"/>
                    <a:stretch>
                      <a:fillRect/>
                    </a:stretch>
                  </a:blipFill>
                </p:spPr>
                <p:txBody>
                  <a:bodyPr/>
                  <a:lstStyle/>
                  <a:p>
                    <a:r>
                      <a:rPr lang="en-US">
                        <a:noFill/>
                      </a:rPr>
                      <a:t> </a:t>
                    </a:r>
                  </a:p>
                </p:txBody>
              </p:sp>
            </mc:Fallback>
          </mc:AlternateContent>
          <p:sp>
            <p:nvSpPr>
              <p:cNvPr id="142" name="TextBox 141">
                <a:extLst>
                  <a:ext uri="{FF2B5EF4-FFF2-40B4-BE49-F238E27FC236}">
                    <a16:creationId xmlns:a16="http://schemas.microsoft.com/office/drawing/2014/main" id="{51EC2E0A-6734-4180-A8B3-81710947CBF2}"/>
                  </a:ext>
                </a:extLst>
              </p:cNvPr>
              <p:cNvSpPr txBox="1"/>
              <p:nvPr/>
            </p:nvSpPr>
            <p:spPr>
              <a:xfrm>
                <a:off x="9066509" y="1330213"/>
                <a:ext cx="1307444" cy="659233"/>
              </a:xfrm>
              <a:prstGeom prst="rect">
                <a:avLst/>
              </a:prstGeom>
              <a:noFill/>
            </p:spPr>
            <p:txBody>
              <a:bodyPr wrap="square" rtlCol="0">
                <a:spAutoFit/>
              </a:bodyPr>
              <a:lstStyle/>
              <a:p>
                <a:r>
                  <a:rPr lang="en-US" sz="3200" dirty="0">
                    <a:solidFill>
                      <a:schemeClr val="bg1"/>
                    </a:solidFill>
                  </a:rPr>
                  <a:t> trials</a:t>
                </a:r>
              </a:p>
            </p:txBody>
          </p:sp>
        </p:grpSp>
        <p:grpSp>
          <p:nvGrpSpPr>
            <p:cNvPr id="45" name="Group 44">
              <a:extLst>
                <a:ext uri="{FF2B5EF4-FFF2-40B4-BE49-F238E27FC236}">
                  <a16:creationId xmlns:a16="http://schemas.microsoft.com/office/drawing/2014/main" id="{CD344D98-0E2C-4D42-BF48-58E715A6EE98}"/>
                </a:ext>
              </a:extLst>
            </p:cNvPr>
            <p:cNvGrpSpPr/>
            <p:nvPr/>
          </p:nvGrpSpPr>
          <p:grpSpPr>
            <a:xfrm>
              <a:off x="10502181" y="2800526"/>
              <a:ext cx="1678514" cy="896143"/>
              <a:chOff x="8324369" y="2032708"/>
              <a:chExt cx="1678514" cy="896143"/>
            </a:xfrm>
          </p:grpSpPr>
          <mc:AlternateContent xmlns:mc="http://schemas.openxmlformats.org/markup-compatibility/2006" xmlns:a14="http://schemas.microsoft.com/office/drawing/2010/main">
            <mc:Choice Requires="a14">
              <p:sp>
                <p:nvSpPr>
                  <p:cNvPr id="143" name="Rectangle 142">
                    <a:extLst>
                      <a:ext uri="{FF2B5EF4-FFF2-40B4-BE49-F238E27FC236}">
                        <a16:creationId xmlns:a16="http://schemas.microsoft.com/office/drawing/2014/main" id="{5CA9DFF4-DAEB-4F64-8D7C-23BEE64C7727}"/>
                      </a:ext>
                    </a:extLst>
                  </p:cNvPr>
                  <p:cNvSpPr/>
                  <p:nvPr/>
                </p:nvSpPr>
                <p:spPr>
                  <a:xfrm>
                    <a:off x="8324369" y="2032708"/>
                    <a:ext cx="555729" cy="896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sz="2800" i="1" smtClean="0">
                                  <a:solidFill>
                                    <a:schemeClr val="bg1"/>
                                  </a:solidFill>
                                  <a:latin typeface="Cambria Math" panose="02040503050406030204" pitchFamily="18" charset="0"/>
                                </a:rPr>
                              </m:ctrlPr>
                            </m:fPr>
                            <m:num>
                              <m:r>
                                <a:rPr lang="en-US" sz="2800" i="1">
                                  <a:solidFill>
                                    <a:schemeClr val="bg1"/>
                                  </a:solidFill>
                                  <a:latin typeface="Cambria Math" panose="02040503050406030204" pitchFamily="18" charset="0"/>
                                </a:rPr>
                                <m:t>𝑁</m:t>
                              </m:r>
                            </m:num>
                            <m:den>
                              <m:r>
                                <a:rPr lang="en-US" sz="2800" b="0" i="1" smtClean="0">
                                  <a:solidFill>
                                    <a:schemeClr val="bg1"/>
                                  </a:solidFill>
                                  <a:latin typeface="Cambria Math" panose="02040503050406030204" pitchFamily="18" charset="0"/>
                                </a:rPr>
                                <m:t>4</m:t>
                              </m:r>
                            </m:den>
                          </m:f>
                        </m:oMath>
                      </m:oMathPara>
                    </a14:m>
                    <a:endParaRPr lang="en-US" dirty="0">
                      <a:solidFill>
                        <a:schemeClr val="bg1"/>
                      </a:solidFill>
                    </a:endParaRPr>
                  </a:p>
                </p:txBody>
              </p:sp>
            </mc:Choice>
            <mc:Fallback xmlns="">
              <p:sp>
                <p:nvSpPr>
                  <p:cNvPr id="143" name="Rectangle 142">
                    <a:extLst>
                      <a:ext uri="{FF2B5EF4-FFF2-40B4-BE49-F238E27FC236}">
                        <a16:creationId xmlns:a16="http://schemas.microsoft.com/office/drawing/2014/main" id="{5CA9DFF4-DAEB-4F64-8D7C-23BEE64C7727}"/>
                      </a:ext>
                    </a:extLst>
                  </p:cNvPr>
                  <p:cNvSpPr>
                    <a:spLocks noRot="1" noChangeAspect="1" noMove="1" noResize="1" noEditPoints="1" noAdjustHandles="1" noChangeArrowheads="1" noChangeShapeType="1" noTextEdit="1"/>
                  </p:cNvSpPr>
                  <p:nvPr/>
                </p:nvSpPr>
                <p:spPr>
                  <a:xfrm>
                    <a:off x="8324369" y="2032708"/>
                    <a:ext cx="555729" cy="896143"/>
                  </a:xfrm>
                  <a:prstGeom prst="rect">
                    <a:avLst/>
                  </a:prstGeom>
                  <a:blipFill>
                    <a:blip r:embed="rId4"/>
                    <a:stretch>
                      <a:fillRect/>
                    </a:stretch>
                  </a:blipFill>
                </p:spPr>
                <p:txBody>
                  <a:bodyPr/>
                  <a:lstStyle/>
                  <a:p>
                    <a:r>
                      <a:rPr lang="en-US">
                        <a:noFill/>
                      </a:rPr>
                      <a:t> </a:t>
                    </a:r>
                  </a:p>
                </p:txBody>
              </p:sp>
            </mc:Fallback>
          </mc:AlternateContent>
          <p:sp>
            <p:nvSpPr>
              <p:cNvPr id="144" name="TextBox 143">
                <a:extLst>
                  <a:ext uri="{FF2B5EF4-FFF2-40B4-BE49-F238E27FC236}">
                    <a16:creationId xmlns:a16="http://schemas.microsoft.com/office/drawing/2014/main" id="{E6470183-EEE7-4E04-92CE-730A2EF3E6FE}"/>
                  </a:ext>
                </a:extLst>
              </p:cNvPr>
              <p:cNvSpPr txBox="1"/>
              <p:nvPr/>
            </p:nvSpPr>
            <p:spPr>
              <a:xfrm>
                <a:off x="8695439" y="2181418"/>
                <a:ext cx="1307444" cy="659233"/>
              </a:xfrm>
              <a:prstGeom prst="rect">
                <a:avLst/>
              </a:prstGeom>
              <a:noFill/>
            </p:spPr>
            <p:txBody>
              <a:bodyPr wrap="square" rtlCol="0">
                <a:spAutoFit/>
              </a:bodyPr>
              <a:lstStyle/>
              <a:p>
                <a:r>
                  <a:rPr lang="en-US" sz="3200" dirty="0">
                    <a:solidFill>
                      <a:schemeClr val="bg1"/>
                    </a:solidFill>
                  </a:rPr>
                  <a:t> trials</a:t>
                </a:r>
              </a:p>
            </p:txBody>
          </p:sp>
        </p:grpSp>
        <p:grpSp>
          <p:nvGrpSpPr>
            <p:cNvPr id="145" name="Group 144">
              <a:extLst>
                <a:ext uri="{FF2B5EF4-FFF2-40B4-BE49-F238E27FC236}">
                  <a16:creationId xmlns:a16="http://schemas.microsoft.com/office/drawing/2014/main" id="{7E42AF11-9B59-4CEB-9BBF-A9EEE16CECCA}"/>
                </a:ext>
              </a:extLst>
            </p:cNvPr>
            <p:cNvGrpSpPr/>
            <p:nvPr/>
          </p:nvGrpSpPr>
          <p:grpSpPr>
            <a:xfrm>
              <a:off x="10629536" y="3916774"/>
              <a:ext cx="1678514" cy="896143"/>
              <a:chOff x="8324369" y="2032708"/>
              <a:chExt cx="1678514" cy="896143"/>
            </a:xfrm>
          </p:grpSpPr>
          <mc:AlternateContent xmlns:mc="http://schemas.openxmlformats.org/markup-compatibility/2006" xmlns:a14="http://schemas.microsoft.com/office/drawing/2010/main">
            <mc:Choice Requires="a14">
              <p:sp>
                <p:nvSpPr>
                  <p:cNvPr id="146" name="Rectangle 145">
                    <a:extLst>
                      <a:ext uri="{FF2B5EF4-FFF2-40B4-BE49-F238E27FC236}">
                        <a16:creationId xmlns:a16="http://schemas.microsoft.com/office/drawing/2014/main" id="{33E13F26-BDBE-4425-98C2-BBCA7C7FB421}"/>
                      </a:ext>
                    </a:extLst>
                  </p:cNvPr>
                  <p:cNvSpPr/>
                  <p:nvPr/>
                </p:nvSpPr>
                <p:spPr>
                  <a:xfrm>
                    <a:off x="8324369" y="2032708"/>
                    <a:ext cx="555729" cy="896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sz="2800" i="1" smtClean="0">
                                  <a:solidFill>
                                    <a:schemeClr val="bg1"/>
                                  </a:solidFill>
                                  <a:latin typeface="Cambria Math" panose="02040503050406030204" pitchFamily="18" charset="0"/>
                                </a:rPr>
                              </m:ctrlPr>
                            </m:fPr>
                            <m:num>
                              <m:r>
                                <a:rPr lang="en-US" sz="2800" i="1">
                                  <a:solidFill>
                                    <a:schemeClr val="bg1"/>
                                  </a:solidFill>
                                  <a:latin typeface="Cambria Math" panose="02040503050406030204" pitchFamily="18" charset="0"/>
                                </a:rPr>
                                <m:t>𝑁</m:t>
                              </m:r>
                            </m:num>
                            <m:den>
                              <m:r>
                                <a:rPr lang="en-US" sz="2800" b="0" i="1" smtClean="0">
                                  <a:solidFill>
                                    <a:schemeClr val="bg1"/>
                                  </a:solidFill>
                                  <a:latin typeface="Cambria Math" panose="02040503050406030204" pitchFamily="18" charset="0"/>
                                </a:rPr>
                                <m:t>4</m:t>
                              </m:r>
                            </m:den>
                          </m:f>
                        </m:oMath>
                      </m:oMathPara>
                    </a14:m>
                    <a:endParaRPr lang="en-US" dirty="0">
                      <a:solidFill>
                        <a:schemeClr val="bg1"/>
                      </a:solidFill>
                    </a:endParaRPr>
                  </a:p>
                </p:txBody>
              </p:sp>
            </mc:Choice>
            <mc:Fallback xmlns="">
              <p:sp>
                <p:nvSpPr>
                  <p:cNvPr id="146" name="Rectangle 145">
                    <a:extLst>
                      <a:ext uri="{FF2B5EF4-FFF2-40B4-BE49-F238E27FC236}">
                        <a16:creationId xmlns:a16="http://schemas.microsoft.com/office/drawing/2014/main" id="{33E13F26-BDBE-4425-98C2-BBCA7C7FB421}"/>
                      </a:ext>
                    </a:extLst>
                  </p:cNvPr>
                  <p:cNvSpPr>
                    <a:spLocks noRot="1" noChangeAspect="1" noMove="1" noResize="1" noEditPoints="1" noAdjustHandles="1" noChangeArrowheads="1" noChangeShapeType="1" noTextEdit="1"/>
                  </p:cNvSpPr>
                  <p:nvPr/>
                </p:nvSpPr>
                <p:spPr>
                  <a:xfrm>
                    <a:off x="8324369" y="2032708"/>
                    <a:ext cx="555729" cy="896143"/>
                  </a:xfrm>
                  <a:prstGeom prst="rect">
                    <a:avLst/>
                  </a:prstGeom>
                  <a:blipFill>
                    <a:blip r:embed="rId5"/>
                    <a:stretch>
                      <a:fillRect/>
                    </a:stretch>
                  </a:blipFill>
                </p:spPr>
                <p:txBody>
                  <a:bodyPr/>
                  <a:lstStyle/>
                  <a:p>
                    <a:r>
                      <a:rPr lang="en-US">
                        <a:noFill/>
                      </a:rPr>
                      <a:t> </a:t>
                    </a:r>
                  </a:p>
                </p:txBody>
              </p:sp>
            </mc:Fallback>
          </mc:AlternateContent>
          <p:sp>
            <p:nvSpPr>
              <p:cNvPr id="147" name="TextBox 146">
                <a:extLst>
                  <a:ext uri="{FF2B5EF4-FFF2-40B4-BE49-F238E27FC236}">
                    <a16:creationId xmlns:a16="http://schemas.microsoft.com/office/drawing/2014/main" id="{EAF2099B-C737-4206-8895-40FB905E4D72}"/>
                  </a:ext>
                </a:extLst>
              </p:cNvPr>
              <p:cNvSpPr txBox="1"/>
              <p:nvPr/>
            </p:nvSpPr>
            <p:spPr>
              <a:xfrm>
                <a:off x="8695439" y="2181418"/>
                <a:ext cx="1307444" cy="659233"/>
              </a:xfrm>
              <a:prstGeom prst="rect">
                <a:avLst/>
              </a:prstGeom>
              <a:noFill/>
            </p:spPr>
            <p:txBody>
              <a:bodyPr wrap="square" rtlCol="0">
                <a:spAutoFit/>
              </a:bodyPr>
              <a:lstStyle/>
              <a:p>
                <a:r>
                  <a:rPr lang="en-US" sz="3200" dirty="0">
                    <a:solidFill>
                      <a:schemeClr val="bg1"/>
                    </a:solidFill>
                  </a:rPr>
                  <a:t> trials</a:t>
                </a:r>
              </a:p>
            </p:txBody>
          </p:sp>
        </p:grpSp>
        <p:grpSp>
          <p:nvGrpSpPr>
            <p:cNvPr id="148" name="Group 147">
              <a:extLst>
                <a:ext uri="{FF2B5EF4-FFF2-40B4-BE49-F238E27FC236}">
                  <a16:creationId xmlns:a16="http://schemas.microsoft.com/office/drawing/2014/main" id="{705CA199-951F-4997-B62B-D058A57DFD6E}"/>
                </a:ext>
              </a:extLst>
            </p:cNvPr>
            <p:cNvGrpSpPr/>
            <p:nvPr/>
          </p:nvGrpSpPr>
          <p:grpSpPr>
            <a:xfrm>
              <a:off x="10666209" y="4890384"/>
              <a:ext cx="1678514" cy="896143"/>
              <a:chOff x="8324369" y="2032708"/>
              <a:chExt cx="1678514" cy="896143"/>
            </a:xfrm>
          </p:grpSpPr>
          <mc:AlternateContent xmlns:mc="http://schemas.openxmlformats.org/markup-compatibility/2006" xmlns:a14="http://schemas.microsoft.com/office/drawing/2010/main">
            <mc:Choice Requires="a14">
              <p:sp>
                <p:nvSpPr>
                  <p:cNvPr id="149" name="Rectangle 148">
                    <a:extLst>
                      <a:ext uri="{FF2B5EF4-FFF2-40B4-BE49-F238E27FC236}">
                        <a16:creationId xmlns:a16="http://schemas.microsoft.com/office/drawing/2014/main" id="{D6AC8778-2371-42C2-BAC6-23C1F60A2496}"/>
                      </a:ext>
                    </a:extLst>
                  </p:cNvPr>
                  <p:cNvSpPr/>
                  <p:nvPr/>
                </p:nvSpPr>
                <p:spPr>
                  <a:xfrm>
                    <a:off x="8324369" y="2032708"/>
                    <a:ext cx="555729" cy="896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sz="2800" i="1" smtClean="0">
                                  <a:solidFill>
                                    <a:schemeClr val="bg1"/>
                                  </a:solidFill>
                                  <a:latin typeface="Cambria Math" panose="02040503050406030204" pitchFamily="18" charset="0"/>
                                </a:rPr>
                              </m:ctrlPr>
                            </m:fPr>
                            <m:num>
                              <m:r>
                                <a:rPr lang="en-US" sz="2800" i="1">
                                  <a:solidFill>
                                    <a:schemeClr val="bg1"/>
                                  </a:solidFill>
                                  <a:latin typeface="Cambria Math" panose="02040503050406030204" pitchFamily="18" charset="0"/>
                                </a:rPr>
                                <m:t>𝑁</m:t>
                              </m:r>
                            </m:num>
                            <m:den>
                              <m:r>
                                <a:rPr lang="en-US" sz="2800" b="0" i="1" smtClean="0">
                                  <a:solidFill>
                                    <a:schemeClr val="bg1"/>
                                  </a:solidFill>
                                  <a:latin typeface="Cambria Math" panose="02040503050406030204" pitchFamily="18" charset="0"/>
                                </a:rPr>
                                <m:t>4</m:t>
                              </m:r>
                            </m:den>
                          </m:f>
                        </m:oMath>
                      </m:oMathPara>
                    </a14:m>
                    <a:endParaRPr lang="en-US" dirty="0">
                      <a:solidFill>
                        <a:schemeClr val="bg1"/>
                      </a:solidFill>
                    </a:endParaRPr>
                  </a:p>
                </p:txBody>
              </p:sp>
            </mc:Choice>
            <mc:Fallback xmlns="">
              <p:sp>
                <p:nvSpPr>
                  <p:cNvPr id="149" name="Rectangle 148">
                    <a:extLst>
                      <a:ext uri="{FF2B5EF4-FFF2-40B4-BE49-F238E27FC236}">
                        <a16:creationId xmlns:a16="http://schemas.microsoft.com/office/drawing/2014/main" id="{D6AC8778-2371-42C2-BAC6-23C1F60A2496}"/>
                      </a:ext>
                    </a:extLst>
                  </p:cNvPr>
                  <p:cNvSpPr>
                    <a:spLocks noRot="1" noChangeAspect="1" noMove="1" noResize="1" noEditPoints="1" noAdjustHandles="1" noChangeArrowheads="1" noChangeShapeType="1" noTextEdit="1"/>
                  </p:cNvSpPr>
                  <p:nvPr/>
                </p:nvSpPr>
                <p:spPr>
                  <a:xfrm>
                    <a:off x="8324369" y="2032708"/>
                    <a:ext cx="555729" cy="896143"/>
                  </a:xfrm>
                  <a:prstGeom prst="rect">
                    <a:avLst/>
                  </a:prstGeom>
                  <a:blipFill>
                    <a:blip r:embed="rId6"/>
                    <a:stretch>
                      <a:fillRect/>
                    </a:stretch>
                  </a:blipFill>
                </p:spPr>
                <p:txBody>
                  <a:bodyPr/>
                  <a:lstStyle/>
                  <a:p>
                    <a:r>
                      <a:rPr lang="en-US">
                        <a:noFill/>
                      </a:rPr>
                      <a:t> </a:t>
                    </a:r>
                  </a:p>
                </p:txBody>
              </p:sp>
            </mc:Fallback>
          </mc:AlternateContent>
          <p:sp>
            <p:nvSpPr>
              <p:cNvPr id="150" name="TextBox 149">
                <a:extLst>
                  <a:ext uri="{FF2B5EF4-FFF2-40B4-BE49-F238E27FC236}">
                    <a16:creationId xmlns:a16="http://schemas.microsoft.com/office/drawing/2014/main" id="{651D9219-EF69-4A56-8A2B-7F3C39CDB170}"/>
                  </a:ext>
                </a:extLst>
              </p:cNvPr>
              <p:cNvSpPr txBox="1"/>
              <p:nvPr/>
            </p:nvSpPr>
            <p:spPr>
              <a:xfrm>
                <a:off x="8695439" y="2181418"/>
                <a:ext cx="1307444" cy="659233"/>
              </a:xfrm>
              <a:prstGeom prst="rect">
                <a:avLst/>
              </a:prstGeom>
              <a:noFill/>
            </p:spPr>
            <p:txBody>
              <a:bodyPr wrap="square" rtlCol="0">
                <a:spAutoFit/>
              </a:bodyPr>
              <a:lstStyle/>
              <a:p>
                <a:r>
                  <a:rPr lang="en-US" sz="3200" dirty="0">
                    <a:solidFill>
                      <a:schemeClr val="bg1"/>
                    </a:solidFill>
                  </a:rPr>
                  <a:t> trials</a:t>
                </a:r>
              </a:p>
            </p:txBody>
          </p:sp>
        </p:grpSp>
      </p:grpSp>
      <p:sp>
        <p:nvSpPr>
          <p:cNvPr id="48" name="Slide Number Placeholder 47">
            <a:extLst>
              <a:ext uri="{FF2B5EF4-FFF2-40B4-BE49-F238E27FC236}">
                <a16:creationId xmlns:a16="http://schemas.microsoft.com/office/drawing/2014/main" id="{7AB46235-7ACC-4CE3-8786-91B8BEEA1AF0}"/>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361297707"/>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4C4C4-A0A4-452C-97DE-5538410BE719}"/>
              </a:ext>
            </a:extLst>
          </p:cNvPr>
          <p:cNvSpPr>
            <a:spLocks noGrp="1"/>
          </p:cNvSpPr>
          <p:nvPr>
            <p:ph type="title"/>
          </p:nvPr>
        </p:nvSpPr>
        <p:spPr>
          <a:xfrm>
            <a:off x="530086" y="265932"/>
            <a:ext cx="10771187" cy="1143000"/>
          </a:xfrm>
        </p:spPr>
        <p:txBody>
          <a:bodyPr>
            <a:normAutofit/>
          </a:bodyPr>
          <a:lstStyle/>
          <a:p>
            <a:r>
              <a:rPr lang="en-US" sz="4600" dirty="0"/>
              <a:t>IST of Baseline and SIM</a:t>
            </a:r>
          </a:p>
        </p:txBody>
      </p:sp>
      <p:sp>
        <p:nvSpPr>
          <p:cNvPr id="32" name="Rectangle: Rounded Corners 31">
            <a:extLst>
              <a:ext uri="{FF2B5EF4-FFF2-40B4-BE49-F238E27FC236}">
                <a16:creationId xmlns:a16="http://schemas.microsoft.com/office/drawing/2014/main" id="{70A7B22E-1C2A-4751-8535-8C15A89D8A57}"/>
              </a:ext>
            </a:extLst>
          </p:cNvPr>
          <p:cNvSpPr/>
          <p:nvPr/>
        </p:nvSpPr>
        <p:spPr>
          <a:xfrm>
            <a:off x="7103607" y="2600702"/>
            <a:ext cx="4695892" cy="2383120"/>
          </a:xfrm>
          <a:prstGeom prst="roundRect">
            <a:avLst>
              <a:gd name="adj" fmla="val 0"/>
            </a:avLst>
          </a:prstGeom>
          <a:solidFill>
            <a:schemeClr val="tx1"/>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IST captures quality of inference. IST &gt; 1  ensures correct answer is strongest</a:t>
            </a:r>
          </a:p>
        </p:txBody>
      </p:sp>
      <p:grpSp>
        <p:nvGrpSpPr>
          <p:cNvPr id="45" name="Group 44">
            <a:extLst>
              <a:ext uri="{FF2B5EF4-FFF2-40B4-BE49-F238E27FC236}">
                <a16:creationId xmlns:a16="http://schemas.microsoft.com/office/drawing/2014/main" id="{19B9254D-9352-C945-B960-62C85C4FC522}"/>
              </a:ext>
            </a:extLst>
          </p:cNvPr>
          <p:cNvGrpSpPr/>
          <p:nvPr/>
        </p:nvGrpSpPr>
        <p:grpSpPr>
          <a:xfrm>
            <a:off x="1106534" y="1433635"/>
            <a:ext cx="4989466" cy="4717254"/>
            <a:chOff x="2817939" y="1406074"/>
            <a:chExt cx="6330942" cy="5518186"/>
          </a:xfrm>
        </p:grpSpPr>
        <p:pic>
          <p:nvPicPr>
            <p:cNvPr id="58" name="Picture 57">
              <a:extLst>
                <a:ext uri="{FF2B5EF4-FFF2-40B4-BE49-F238E27FC236}">
                  <a16:creationId xmlns:a16="http://schemas.microsoft.com/office/drawing/2014/main" id="{E80E99DE-0519-8F4B-9A2B-391B7F694B9C}"/>
                </a:ext>
              </a:extLst>
            </p:cNvPr>
            <p:cNvPicPr>
              <a:picLocks noChangeAspect="1"/>
            </p:cNvPicPr>
            <p:nvPr/>
          </p:nvPicPr>
          <p:blipFill>
            <a:blip r:embed="rId3"/>
            <a:stretch>
              <a:fillRect/>
            </a:stretch>
          </p:blipFill>
          <p:spPr>
            <a:xfrm>
              <a:off x="2817939" y="1406074"/>
              <a:ext cx="6330942" cy="5518186"/>
            </a:xfrm>
            <a:prstGeom prst="rect">
              <a:avLst/>
            </a:prstGeom>
          </p:spPr>
        </p:pic>
        <p:pic>
          <p:nvPicPr>
            <p:cNvPr id="60" name="Picture 2" descr="Image result for green tick">
              <a:extLst>
                <a:ext uri="{FF2B5EF4-FFF2-40B4-BE49-F238E27FC236}">
                  <a16:creationId xmlns:a16="http://schemas.microsoft.com/office/drawing/2014/main" id="{7765B873-BD89-2F4D-891E-9C083303F3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3271" y="1965296"/>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Image result for green tick">
              <a:extLst>
                <a:ext uri="{FF2B5EF4-FFF2-40B4-BE49-F238E27FC236}">
                  <a16:creationId xmlns:a16="http://schemas.microsoft.com/office/drawing/2014/main" id="{2AE937BA-B86D-FD4A-893E-C4FDF5CDCA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5209" y="4042458"/>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Image result for green tick">
              <a:extLst>
                <a:ext uri="{FF2B5EF4-FFF2-40B4-BE49-F238E27FC236}">
                  <a16:creationId xmlns:a16="http://schemas.microsoft.com/office/drawing/2014/main" id="{BCC6B956-47CA-9D49-B5E0-5383ECE18A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9877" y="1971195"/>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Image result for green tick">
              <a:extLst>
                <a:ext uri="{FF2B5EF4-FFF2-40B4-BE49-F238E27FC236}">
                  <a16:creationId xmlns:a16="http://schemas.microsoft.com/office/drawing/2014/main" id="{D67D562A-B9EB-CC48-8E6F-9C3F6485AC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6750" y="2354010"/>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Image result for green tick">
              <a:extLst>
                <a:ext uri="{FF2B5EF4-FFF2-40B4-BE49-F238E27FC236}">
                  <a16:creationId xmlns:a16="http://schemas.microsoft.com/office/drawing/2014/main" id="{130EB84E-47D5-6043-9092-F4315FB8F4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2993" y="3639712"/>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Image result for green tick">
              <a:extLst>
                <a:ext uri="{FF2B5EF4-FFF2-40B4-BE49-F238E27FC236}">
                  <a16:creationId xmlns:a16="http://schemas.microsoft.com/office/drawing/2014/main" id="{F660556C-5146-CE40-A71C-5A5EEFEA9C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5705" y="4003581"/>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Image result for green tick">
              <a:extLst>
                <a:ext uri="{FF2B5EF4-FFF2-40B4-BE49-F238E27FC236}">
                  <a16:creationId xmlns:a16="http://schemas.microsoft.com/office/drawing/2014/main" id="{C52C8237-A185-5B4F-B66C-5D2BE15FDD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5908" y="4430413"/>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Image result for green tick">
              <a:extLst>
                <a:ext uri="{FF2B5EF4-FFF2-40B4-BE49-F238E27FC236}">
                  <a16:creationId xmlns:a16="http://schemas.microsoft.com/office/drawing/2014/main" id="{C4779A87-D723-4D4C-9B2E-AC01CAB4F2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1807" y="4817014"/>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Image result for green tick">
              <a:extLst>
                <a:ext uri="{FF2B5EF4-FFF2-40B4-BE49-F238E27FC236}">
                  <a16:creationId xmlns:a16="http://schemas.microsoft.com/office/drawing/2014/main" id="{466AC80C-6ACC-5540-BC1E-DE4583D0A4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7600" y="1963452"/>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Image result for green tick">
              <a:extLst>
                <a:ext uri="{FF2B5EF4-FFF2-40B4-BE49-F238E27FC236}">
                  <a16:creationId xmlns:a16="http://schemas.microsoft.com/office/drawing/2014/main" id="{E10CE09C-E39D-1147-96B1-412F9BA3BF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6487" y="2365807"/>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Image result for green tick">
              <a:extLst>
                <a:ext uri="{FF2B5EF4-FFF2-40B4-BE49-F238E27FC236}">
                  <a16:creationId xmlns:a16="http://schemas.microsoft.com/office/drawing/2014/main" id="{03340169-871F-BA48-8974-EB14E48A15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7599" y="2755259"/>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Image result for green tick">
              <a:extLst>
                <a:ext uri="{FF2B5EF4-FFF2-40B4-BE49-F238E27FC236}">
                  <a16:creationId xmlns:a16="http://schemas.microsoft.com/office/drawing/2014/main" id="{79F66979-EFB9-1C45-B368-2A7EDA3857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7598" y="3157898"/>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Image result for green tick">
              <a:extLst>
                <a:ext uri="{FF2B5EF4-FFF2-40B4-BE49-F238E27FC236}">
                  <a16:creationId xmlns:a16="http://schemas.microsoft.com/office/drawing/2014/main" id="{2CC86071-53F5-1C43-8FE3-0AB2A072EA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6688" y="3637397"/>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Image result for green tick">
              <a:extLst>
                <a:ext uri="{FF2B5EF4-FFF2-40B4-BE49-F238E27FC236}">
                  <a16:creationId xmlns:a16="http://schemas.microsoft.com/office/drawing/2014/main" id="{A6DF4C52-932C-6643-9F37-2A8771EAD0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7985" y="4050773"/>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Image result for green tick">
              <a:extLst>
                <a:ext uri="{FF2B5EF4-FFF2-40B4-BE49-F238E27FC236}">
                  <a16:creationId xmlns:a16="http://schemas.microsoft.com/office/drawing/2014/main" id="{4F415294-7596-DB47-9176-0B2CE64CB1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7597" y="4423305"/>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Image result for green tick">
              <a:extLst>
                <a:ext uri="{FF2B5EF4-FFF2-40B4-BE49-F238E27FC236}">
                  <a16:creationId xmlns:a16="http://schemas.microsoft.com/office/drawing/2014/main" id="{1903E347-8841-224D-9BA3-9289781B2D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7395" y="4824350"/>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Image result for green tick">
              <a:extLst>
                <a:ext uri="{FF2B5EF4-FFF2-40B4-BE49-F238E27FC236}">
                  <a16:creationId xmlns:a16="http://schemas.microsoft.com/office/drawing/2014/main" id="{695AAE96-32B2-A14A-8953-FC582BCFA6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7394" y="5289615"/>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Image result for green tick">
              <a:extLst>
                <a:ext uri="{FF2B5EF4-FFF2-40B4-BE49-F238E27FC236}">
                  <a16:creationId xmlns:a16="http://schemas.microsoft.com/office/drawing/2014/main" id="{E5A8B4B7-F9F0-204E-984F-836AE381CE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7393" y="5691642"/>
              <a:ext cx="277405" cy="27740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1FC09980-28A9-804D-990D-C578DAECFDEC}"/>
              </a:ext>
            </a:extLst>
          </p:cNvPr>
          <p:cNvSpPr/>
          <p:nvPr/>
        </p:nvSpPr>
        <p:spPr>
          <a:xfrm>
            <a:off x="5288405" y="1453713"/>
            <a:ext cx="978906" cy="479877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Rounded Corners 79">
            <a:extLst>
              <a:ext uri="{FF2B5EF4-FFF2-40B4-BE49-F238E27FC236}">
                <a16:creationId xmlns:a16="http://schemas.microsoft.com/office/drawing/2014/main" id="{6AD14762-87C4-0449-813A-A622DDB30803}"/>
              </a:ext>
            </a:extLst>
          </p:cNvPr>
          <p:cNvSpPr/>
          <p:nvPr/>
        </p:nvSpPr>
        <p:spPr>
          <a:xfrm>
            <a:off x="-74012" y="6195670"/>
            <a:ext cx="12294342" cy="660670"/>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SIM operates at average-case. Can we do better?</a:t>
            </a:r>
          </a:p>
        </p:txBody>
      </p:sp>
      <p:sp>
        <p:nvSpPr>
          <p:cNvPr id="27" name="TextBox 26">
            <a:extLst>
              <a:ext uri="{FF2B5EF4-FFF2-40B4-BE49-F238E27FC236}">
                <a16:creationId xmlns:a16="http://schemas.microsoft.com/office/drawing/2014/main" id="{806F0D91-330F-4CAB-BFB3-BFAF6F67E623}"/>
              </a:ext>
            </a:extLst>
          </p:cNvPr>
          <p:cNvSpPr txBox="1"/>
          <p:nvPr/>
        </p:nvSpPr>
        <p:spPr>
          <a:xfrm>
            <a:off x="2271625" y="3339975"/>
            <a:ext cx="1521659" cy="1292662"/>
          </a:xfrm>
          <a:prstGeom prst="rect">
            <a:avLst/>
          </a:prstGeom>
          <a:solidFill>
            <a:schemeClr val="bg1"/>
          </a:solidFill>
        </p:spPr>
        <p:txBody>
          <a:bodyPr wrap="square" rtlCol="0">
            <a:spAutoFit/>
          </a:bodyPr>
          <a:lstStyle/>
          <a:p>
            <a:pPr algn="ctr"/>
            <a:endParaRPr lang="en-US" sz="1600" dirty="0">
              <a:latin typeface="+mj-lt"/>
            </a:endParaRPr>
          </a:p>
          <a:p>
            <a:pPr algn="ctr"/>
            <a:r>
              <a:rPr lang="en-US" sz="1600" dirty="0">
                <a:latin typeface="+mj-lt"/>
              </a:rPr>
              <a:t>IBMQX4</a:t>
            </a:r>
          </a:p>
          <a:p>
            <a:pPr algn="ctr"/>
            <a:r>
              <a:rPr lang="en-US" sz="1600" dirty="0">
                <a:latin typeface="+mj-lt"/>
              </a:rPr>
              <a:t>(5 Qubits)</a:t>
            </a:r>
          </a:p>
          <a:p>
            <a:endParaRPr lang="en-US" sz="1600" dirty="0"/>
          </a:p>
          <a:p>
            <a:endParaRPr lang="en-US" sz="1200" dirty="0"/>
          </a:p>
        </p:txBody>
      </p:sp>
      <p:sp>
        <p:nvSpPr>
          <p:cNvPr id="28" name="TextBox 27">
            <a:extLst>
              <a:ext uri="{FF2B5EF4-FFF2-40B4-BE49-F238E27FC236}">
                <a16:creationId xmlns:a16="http://schemas.microsoft.com/office/drawing/2014/main" id="{B775E3AC-0D5B-4FE9-B52E-3D8AE3AFB5E6}"/>
              </a:ext>
            </a:extLst>
          </p:cNvPr>
          <p:cNvSpPr txBox="1"/>
          <p:nvPr/>
        </p:nvSpPr>
        <p:spPr>
          <a:xfrm>
            <a:off x="2269475" y="4780235"/>
            <a:ext cx="1521659" cy="1323439"/>
          </a:xfrm>
          <a:prstGeom prst="rect">
            <a:avLst/>
          </a:prstGeom>
          <a:solidFill>
            <a:schemeClr val="bg1"/>
          </a:solidFill>
        </p:spPr>
        <p:txBody>
          <a:bodyPr wrap="square" rtlCol="0">
            <a:spAutoFit/>
          </a:bodyPr>
          <a:lstStyle/>
          <a:p>
            <a:pPr algn="ctr"/>
            <a:endParaRPr lang="en-US" sz="1600" dirty="0">
              <a:latin typeface="+mj-lt"/>
            </a:endParaRPr>
          </a:p>
          <a:p>
            <a:pPr algn="ctr"/>
            <a:r>
              <a:rPr lang="en-US" sz="1600" dirty="0">
                <a:latin typeface="+mj-lt"/>
              </a:rPr>
              <a:t>IBMQ-Melbourne</a:t>
            </a:r>
          </a:p>
          <a:p>
            <a:pPr algn="ctr"/>
            <a:r>
              <a:rPr lang="en-US" sz="1600" dirty="0">
                <a:latin typeface="+mj-lt"/>
              </a:rPr>
              <a:t>(14 Qubits)</a:t>
            </a:r>
          </a:p>
          <a:p>
            <a:pPr algn="ctr"/>
            <a:endParaRPr lang="en-US" sz="1600" dirty="0">
              <a:latin typeface="+mj-lt"/>
            </a:endParaRPr>
          </a:p>
        </p:txBody>
      </p:sp>
      <p:sp>
        <p:nvSpPr>
          <p:cNvPr id="29" name="TextBox 28">
            <a:extLst>
              <a:ext uri="{FF2B5EF4-FFF2-40B4-BE49-F238E27FC236}">
                <a16:creationId xmlns:a16="http://schemas.microsoft.com/office/drawing/2014/main" id="{50AF569F-9680-4F73-B414-05CA70878F19}"/>
              </a:ext>
            </a:extLst>
          </p:cNvPr>
          <p:cNvSpPr txBox="1"/>
          <p:nvPr/>
        </p:nvSpPr>
        <p:spPr>
          <a:xfrm>
            <a:off x="2269475" y="1916732"/>
            <a:ext cx="1523809" cy="1292662"/>
          </a:xfrm>
          <a:prstGeom prst="rect">
            <a:avLst/>
          </a:prstGeom>
          <a:solidFill>
            <a:schemeClr val="bg1"/>
          </a:solidFill>
        </p:spPr>
        <p:txBody>
          <a:bodyPr wrap="square" rtlCol="0">
            <a:spAutoFit/>
          </a:bodyPr>
          <a:lstStyle/>
          <a:p>
            <a:pPr algn="ctr"/>
            <a:endParaRPr lang="en-US" sz="1600" dirty="0">
              <a:latin typeface="+mj-lt"/>
            </a:endParaRPr>
          </a:p>
          <a:p>
            <a:pPr algn="ctr"/>
            <a:r>
              <a:rPr lang="en-US" sz="1600" dirty="0">
                <a:latin typeface="+mj-lt"/>
              </a:rPr>
              <a:t>IBMQX2</a:t>
            </a:r>
          </a:p>
          <a:p>
            <a:pPr algn="ctr"/>
            <a:r>
              <a:rPr lang="en-US" sz="1600" dirty="0">
                <a:latin typeface="+mj-lt"/>
              </a:rPr>
              <a:t>(5 Qubits)</a:t>
            </a:r>
          </a:p>
          <a:p>
            <a:endParaRPr lang="en-US" sz="1600" dirty="0"/>
          </a:p>
          <a:p>
            <a:endParaRPr lang="en-US" sz="1200" dirty="0"/>
          </a:p>
        </p:txBody>
      </p:sp>
      <p:sp>
        <p:nvSpPr>
          <p:cNvPr id="4" name="Slide Number Placeholder 3">
            <a:extLst>
              <a:ext uri="{FF2B5EF4-FFF2-40B4-BE49-F238E27FC236}">
                <a16:creationId xmlns:a16="http://schemas.microsoft.com/office/drawing/2014/main" id="{695E4B96-A386-4430-9D77-16E5A383139D}"/>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97585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F427-BBD7-4DCB-B0EA-B8D7E53432A7}"/>
              </a:ext>
            </a:extLst>
          </p:cNvPr>
          <p:cNvSpPr>
            <a:spLocks noGrp="1"/>
          </p:cNvSpPr>
          <p:nvPr>
            <p:ph type="title"/>
          </p:nvPr>
        </p:nvSpPr>
        <p:spPr/>
        <p:txBody>
          <a:bodyPr/>
          <a:lstStyle/>
          <a:p>
            <a:r>
              <a:rPr lang="en-US" dirty="0"/>
              <a:t>OUTLINE</a:t>
            </a:r>
          </a:p>
        </p:txBody>
      </p:sp>
      <p:sp>
        <p:nvSpPr>
          <p:cNvPr id="3" name="TextBox 2">
            <a:extLst>
              <a:ext uri="{FF2B5EF4-FFF2-40B4-BE49-F238E27FC236}">
                <a16:creationId xmlns:a16="http://schemas.microsoft.com/office/drawing/2014/main" id="{DE0D2C1D-1F2E-4A5B-A43E-E716DC962315}"/>
              </a:ext>
            </a:extLst>
          </p:cNvPr>
          <p:cNvSpPr txBox="1"/>
          <p:nvPr/>
        </p:nvSpPr>
        <p:spPr>
          <a:xfrm>
            <a:off x="349768" y="1920419"/>
            <a:ext cx="11250386" cy="5632311"/>
          </a:xfrm>
          <a:prstGeom prst="rect">
            <a:avLst/>
          </a:prstGeom>
          <a:noFill/>
          <a:ln>
            <a:noFill/>
          </a:ln>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 Introduction</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p>
            <a:pPr marL="285750" lvl="0" indent="-285750">
              <a:buFont typeface="Wingdings" panose="05000000000000000000" pitchFamily="2" charset="2"/>
              <a:buChar char="v"/>
              <a:defRPr/>
            </a:pPr>
            <a:r>
              <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 </a:t>
            </a:r>
            <a:r>
              <a:rPr lang="en-US" sz="3000" dirty="0">
                <a:solidFill>
                  <a:schemeClr val="bg1">
                    <a:lumMod val="50000"/>
                  </a:schemeClr>
                </a:solidFill>
                <a:latin typeface="Calibri" panose="020F0502020204030204" pitchFamily="34" charset="0"/>
                <a:cs typeface="Calibri" panose="020F0502020204030204" pitchFamily="34" charset="0"/>
              </a:rPr>
              <a:t>Bias Characterization </a:t>
            </a:r>
            <a:endPar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 Static Invert and Measure (SIM)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Adaptive Invert and Measure (AIM)</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lang="en-US" sz="3000" dirty="0">
              <a:latin typeface="Calibri" panose="020F0502020204030204" pitchFamily="34" charset="0"/>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Evaluations</a:t>
            </a:r>
          </a:p>
          <a:p>
            <a:pPr marR="0" lvl="0" algn="l" defTabSz="914400" rtl="0" eaLnBrk="1" fontAlgn="base" latinLnBrk="0" hangingPunct="1">
              <a:lnSpc>
                <a:spcPct val="100000"/>
              </a:lnSpc>
              <a:spcBef>
                <a:spcPct val="0"/>
              </a:spcBef>
              <a:spcAft>
                <a:spcPct val="0"/>
              </a:spcAft>
              <a:buClrTx/>
              <a:buSzTx/>
              <a:tabLst/>
              <a:defRPr/>
            </a:pPr>
            <a:endPar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a:extLst>
              <a:ext uri="{FF2B5EF4-FFF2-40B4-BE49-F238E27FC236}">
                <a16:creationId xmlns:a16="http://schemas.microsoft.com/office/drawing/2014/main" id="{D34D4577-A0AA-47DC-8DEF-12C31BE9DAE8}"/>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57988190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CB2FE-3735-49B9-A4FA-2268549C27F4}"/>
              </a:ext>
            </a:extLst>
          </p:cNvPr>
          <p:cNvSpPr>
            <a:spLocks noGrp="1"/>
          </p:cNvSpPr>
          <p:nvPr>
            <p:ph type="title"/>
          </p:nvPr>
        </p:nvSpPr>
        <p:spPr>
          <a:xfrm>
            <a:off x="299046" y="204632"/>
            <a:ext cx="10446327" cy="1143000"/>
          </a:xfrm>
        </p:spPr>
        <p:txBody>
          <a:bodyPr/>
          <a:lstStyle/>
          <a:p>
            <a:r>
              <a:rPr lang="en-US" dirty="0"/>
              <a:t>Presence of Arbitrary Measurement Bias</a:t>
            </a:r>
            <a:br>
              <a:rPr lang="en-US" dirty="0"/>
            </a:br>
            <a:endParaRPr lang="en-US" dirty="0"/>
          </a:p>
        </p:txBody>
      </p:sp>
      <p:grpSp>
        <p:nvGrpSpPr>
          <p:cNvPr id="16" name="Group 15">
            <a:extLst>
              <a:ext uri="{FF2B5EF4-FFF2-40B4-BE49-F238E27FC236}">
                <a16:creationId xmlns:a16="http://schemas.microsoft.com/office/drawing/2014/main" id="{F8727094-A55B-42E8-B194-E10833A2E689}"/>
              </a:ext>
            </a:extLst>
          </p:cNvPr>
          <p:cNvGrpSpPr/>
          <p:nvPr/>
        </p:nvGrpSpPr>
        <p:grpSpPr>
          <a:xfrm>
            <a:off x="757605" y="2968487"/>
            <a:ext cx="10676789" cy="3360325"/>
            <a:chOff x="395402" y="1717400"/>
            <a:chExt cx="11401196" cy="4061447"/>
          </a:xfrm>
        </p:grpSpPr>
        <p:cxnSp>
          <p:nvCxnSpPr>
            <p:cNvPr id="7" name="Straight Arrow Connector 6">
              <a:extLst>
                <a:ext uri="{FF2B5EF4-FFF2-40B4-BE49-F238E27FC236}">
                  <a16:creationId xmlns:a16="http://schemas.microsoft.com/office/drawing/2014/main" id="{7D864305-74B4-402F-8238-C28AEA446549}"/>
                </a:ext>
              </a:extLst>
            </p:cNvPr>
            <p:cNvCxnSpPr>
              <a:cxnSpLocks/>
            </p:cNvCxnSpPr>
            <p:nvPr/>
          </p:nvCxnSpPr>
          <p:spPr>
            <a:xfrm>
              <a:off x="2113808" y="4667003"/>
              <a:ext cx="8597735" cy="1090"/>
            </a:xfrm>
            <a:prstGeom prst="straightConnector1">
              <a:avLst/>
            </a:prstGeom>
            <a:ln w="19050">
              <a:solidFill>
                <a:schemeClr val="tx1"/>
              </a:solidFill>
              <a:tailEnd type="triangle"/>
            </a:ln>
          </p:spPr>
          <p:style>
            <a:lnRef idx="2">
              <a:schemeClr val="dk1"/>
            </a:lnRef>
            <a:fillRef idx="0">
              <a:schemeClr val="dk1"/>
            </a:fillRef>
            <a:effectRef idx="1">
              <a:schemeClr val="dk1"/>
            </a:effectRef>
            <a:fontRef idx="minor">
              <a:schemeClr val="tx1"/>
            </a:fontRef>
          </p:style>
        </p:cxnSp>
        <p:grpSp>
          <p:nvGrpSpPr>
            <p:cNvPr id="12" name="Group 11">
              <a:extLst>
                <a:ext uri="{FF2B5EF4-FFF2-40B4-BE49-F238E27FC236}">
                  <a16:creationId xmlns:a16="http://schemas.microsoft.com/office/drawing/2014/main" id="{5393E492-DC99-450C-9BAE-BD8D77BD97AB}"/>
                </a:ext>
              </a:extLst>
            </p:cNvPr>
            <p:cNvGrpSpPr/>
            <p:nvPr/>
          </p:nvGrpSpPr>
          <p:grpSpPr>
            <a:xfrm>
              <a:off x="395402" y="1717400"/>
              <a:ext cx="11401196" cy="4061447"/>
              <a:chOff x="395402" y="1717400"/>
              <a:chExt cx="11401196" cy="4061447"/>
            </a:xfrm>
          </p:grpSpPr>
          <p:grpSp>
            <p:nvGrpSpPr>
              <p:cNvPr id="11" name="Group 10">
                <a:extLst>
                  <a:ext uri="{FF2B5EF4-FFF2-40B4-BE49-F238E27FC236}">
                    <a16:creationId xmlns:a16="http://schemas.microsoft.com/office/drawing/2014/main" id="{0EFC8D0F-0960-4BF1-BAB3-0B44ACF0750A}"/>
                  </a:ext>
                </a:extLst>
              </p:cNvPr>
              <p:cNvGrpSpPr/>
              <p:nvPr/>
            </p:nvGrpSpPr>
            <p:grpSpPr>
              <a:xfrm>
                <a:off x="395402" y="1717400"/>
                <a:ext cx="11401196" cy="4061447"/>
                <a:chOff x="395402" y="1717400"/>
                <a:chExt cx="11401196" cy="4061447"/>
              </a:xfrm>
            </p:grpSpPr>
            <p:grpSp>
              <p:nvGrpSpPr>
                <p:cNvPr id="15" name="Group 14">
                  <a:extLst>
                    <a:ext uri="{FF2B5EF4-FFF2-40B4-BE49-F238E27FC236}">
                      <a16:creationId xmlns:a16="http://schemas.microsoft.com/office/drawing/2014/main" id="{901AA46F-A001-4E71-BDE1-1F3CD34BD1A8}"/>
                    </a:ext>
                  </a:extLst>
                </p:cNvPr>
                <p:cNvGrpSpPr/>
                <p:nvPr/>
              </p:nvGrpSpPr>
              <p:grpSpPr>
                <a:xfrm>
                  <a:off x="395402" y="1717400"/>
                  <a:ext cx="11401196" cy="4061447"/>
                  <a:chOff x="1225441" y="2361443"/>
                  <a:chExt cx="9386752" cy="3092517"/>
                </a:xfrm>
              </p:grpSpPr>
              <p:pic>
                <p:nvPicPr>
                  <p:cNvPr id="3" name="Picture 2">
                    <a:extLst>
                      <a:ext uri="{FF2B5EF4-FFF2-40B4-BE49-F238E27FC236}">
                        <a16:creationId xmlns:a16="http://schemas.microsoft.com/office/drawing/2014/main" id="{333BC807-D42A-4A7F-8C24-4D4AD49B3F97}"/>
                      </a:ext>
                    </a:extLst>
                  </p:cNvPr>
                  <p:cNvPicPr>
                    <a:picLocks noChangeAspect="1"/>
                  </p:cNvPicPr>
                  <p:nvPr/>
                </p:nvPicPr>
                <p:blipFill rotWithShape="1">
                  <a:blip r:embed="rId3"/>
                  <a:srcRect b="58713"/>
                  <a:stretch/>
                </p:blipFill>
                <p:spPr>
                  <a:xfrm>
                    <a:off x="1225441" y="2361443"/>
                    <a:ext cx="9315450" cy="2005605"/>
                  </a:xfrm>
                  <a:prstGeom prst="rect">
                    <a:avLst/>
                  </a:prstGeom>
                </p:spPr>
              </p:pic>
              <p:pic>
                <p:nvPicPr>
                  <p:cNvPr id="13" name="Picture 12">
                    <a:extLst>
                      <a:ext uri="{FF2B5EF4-FFF2-40B4-BE49-F238E27FC236}">
                        <a16:creationId xmlns:a16="http://schemas.microsoft.com/office/drawing/2014/main" id="{3131397F-AC11-4FC4-B202-690DA27CF9AC}"/>
                      </a:ext>
                    </a:extLst>
                  </p:cNvPr>
                  <p:cNvPicPr>
                    <a:picLocks noChangeAspect="1"/>
                  </p:cNvPicPr>
                  <p:nvPr/>
                </p:nvPicPr>
                <p:blipFill rotWithShape="1">
                  <a:blip r:embed="rId3"/>
                  <a:srcRect t="73103"/>
                  <a:stretch/>
                </p:blipFill>
                <p:spPr>
                  <a:xfrm>
                    <a:off x="1225441" y="4147348"/>
                    <a:ext cx="9386752" cy="1306612"/>
                  </a:xfrm>
                  <a:prstGeom prst="rect">
                    <a:avLst/>
                  </a:prstGeom>
                </p:spPr>
              </p:pic>
            </p:grpSp>
            <p:sp>
              <p:nvSpPr>
                <p:cNvPr id="5" name="Rectangle 4">
                  <a:extLst>
                    <a:ext uri="{FF2B5EF4-FFF2-40B4-BE49-F238E27FC236}">
                      <a16:creationId xmlns:a16="http://schemas.microsoft.com/office/drawing/2014/main" id="{29D5DABF-8BA3-4BBC-A43E-21ED9EB614D1}"/>
                    </a:ext>
                  </a:extLst>
                </p:cNvPr>
                <p:cNvSpPr/>
                <p:nvPr/>
              </p:nvSpPr>
              <p:spPr>
                <a:xfrm>
                  <a:off x="1971304" y="4180115"/>
                  <a:ext cx="8835241" cy="1318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BF23121-8F07-4A76-8DDB-EE7AE8E3EB49}"/>
                    </a:ext>
                  </a:extLst>
                </p:cNvPr>
                <p:cNvSpPr txBox="1"/>
                <p:nvPr/>
              </p:nvSpPr>
              <p:spPr>
                <a:xfrm>
                  <a:off x="3650514" y="4267983"/>
                  <a:ext cx="6063070" cy="400110"/>
                </a:xfrm>
                <a:prstGeom prst="rect">
                  <a:avLst/>
                </a:prstGeom>
                <a:noFill/>
              </p:spPr>
              <p:txBody>
                <a:bodyPr wrap="none" rtlCol="0">
                  <a:spAutoFit/>
                </a:bodyPr>
                <a:lstStyle/>
                <a:p>
                  <a:r>
                    <a:rPr lang="en-US" sz="2000" dirty="0"/>
                    <a:t>Basis States in Ascending order of Hamming Weight</a:t>
                  </a:r>
                </a:p>
              </p:txBody>
            </p:sp>
          </p:grpSp>
          <p:cxnSp>
            <p:nvCxnSpPr>
              <p:cNvPr id="14" name="Straight Arrow Connector 13">
                <a:extLst>
                  <a:ext uri="{FF2B5EF4-FFF2-40B4-BE49-F238E27FC236}">
                    <a16:creationId xmlns:a16="http://schemas.microsoft.com/office/drawing/2014/main" id="{4A703DD9-6A3C-46E3-BEC7-BAB98FD79D79}"/>
                  </a:ext>
                </a:extLst>
              </p:cNvPr>
              <p:cNvCxnSpPr>
                <a:cxnSpLocks/>
              </p:cNvCxnSpPr>
              <p:nvPr/>
            </p:nvCxnSpPr>
            <p:spPr>
              <a:xfrm>
                <a:off x="2208810" y="4736723"/>
                <a:ext cx="8597735" cy="1090"/>
              </a:xfrm>
              <a:prstGeom prst="straightConnector1">
                <a:avLst/>
              </a:prstGeom>
              <a:ln w="19050">
                <a:solidFill>
                  <a:schemeClr val="tx1"/>
                </a:solidFill>
                <a:tailEnd type="triangle"/>
              </a:ln>
            </p:spPr>
            <p:style>
              <a:lnRef idx="2">
                <a:schemeClr val="dk1"/>
              </a:lnRef>
              <a:fillRef idx="0">
                <a:schemeClr val="dk1"/>
              </a:fillRef>
              <a:effectRef idx="1">
                <a:schemeClr val="dk1"/>
              </a:effectRef>
              <a:fontRef idx="minor">
                <a:schemeClr val="tx1"/>
              </a:fontRef>
            </p:style>
          </p:cxnSp>
        </p:grpSp>
      </p:grpSp>
      <p:sp>
        <p:nvSpPr>
          <p:cNvPr id="17" name="TextBox 16">
            <a:extLst>
              <a:ext uri="{FF2B5EF4-FFF2-40B4-BE49-F238E27FC236}">
                <a16:creationId xmlns:a16="http://schemas.microsoft.com/office/drawing/2014/main" id="{58D5D8E1-C7D4-4076-89C5-50F84DC42EC3}"/>
              </a:ext>
            </a:extLst>
          </p:cNvPr>
          <p:cNvSpPr txBox="1"/>
          <p:nvPr/>
        </p:nvSpPr>
        <p:spPr>
          <a:xfrm>
            <a:off x="430256" y="1432490"/>
            <a:ext cx="11250386" cy="2400657"/>
          </a:xfrm>
          <a:prstGeom prst="rect">
            <a:avLst/>
          </a:prstGeom>
          <a:noFill/>
          <a:ln>
            <a:noFill/>
          </a:ln>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lang="en-US" sz="3000" dirty="0">
                <a:latin typeface="Calibri" panose="020F0502020204030204" pitchFamily="34" charset="0"/>
                <a:cs typeface="Calibri" panose="020F0502020204030204" pitchFamily="34" charset="0"/>
              </a:rPr>
              <a:t> We measure all basis states on IBM’s five qubit machine – ibmqx4</a:t>
            </a:r>
            <a:endPar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For five qubit machine we have 2</a:t>
            </a:r>
            <a:r>
              <a:rPr kumimoji="0" lang="en-US" sz="3000" b="0" i="0" u="none" strike="noStrike" kern="1200" cap="none" spc="0" normalizeH="0" baseline="30000" noProof="0" dirty="0">
                <a:ln>
                  <a:noFill/>
                </a:ln>
                <a:effectLst/>
                <a:uLnTx/>
                <a:uFillTx/>
                <a:latin typeface="Calibri" panose="020F0502020204030204" pitchFamily="34" charset="0"/>
                <a:ea typeface="+mn-ea"/>
                <a:cs typeface="Calibri" panose="020F0502020204030204" pitchFamily="34" charset="0"/>
              </a:rPr>
              <a:t>5</a:t>
            </a:r>
            <a:r>
              <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(32) basis states (00000 to 11111)</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Rectangle: Rounded Corners 3">
            <a:extLst>
              <a:ext uri="{FF2B5EF4-FFF2-40B4-BE49-F238E27FC236}">
                <a16:creationId xmlns:a16="http://schemas.microsoft.com/office/drawing/2014/main" id="{A2CF50AC-E744-42B0-805B-50233F394C66}"/>
              </a:ext>
            </a:extLst>
          </p:cNvPr>
          <p:cNvSpPr/>
          <p:nvPr/>
        </p:nvSpPr>
        <p:spPr>
          <a:xfrm>
            <a:off x="0" y="6165270"/>
            <a:ext cx="12192000" cy="692730"/>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Measurement Bias may not be predictable </a:t>
            </a:r>
          </a:p>
        </p:txBody>
      </p:sp>
      <p:sp>
        <p:nvSpPr>
          <p:cNvPr id="18" name="TextBox 17">
            <a:extLst>
              <a:ext uri="{FF2B5EF4-FFF2-40B4-BE49-F238E27FC236}">
                <a16:creationId xmlns:a16="http://schemas.microsoft.com/office/drawing/2014/main" id="{B1722541-5413-4132-ABC9-C88DB36D8FBD}"/>
              </a:ext>
            </a:extLst>
          </p:cNvPr>
          <p:cNvSpPr txBox="1"/>
          <p:nvPr/>
        </p:nvSpPr>
        <p:spPr>
          <a:xfrm rot="16200000">
            <a:off x="1702503" y="5281921"/>
            <a:ext cx="825867" cy="369332"/>
          </a:xfrm>
          <a:prstGeom prst="rect">
            <a:avLst/>
          </a:prstGeom>
          <a:solidFill>
            <a:schemeClr val="tx1"/>
          </a:solidFill>
        </p:spPr>
        <p:txBody>
          <a:bodyPr wrap="none" rtlCol="0">
            <a:spAutoFit/>
          </a:bodyPr>
          <a:lstStyle/>
          <a:p>
            <a:r>
              <a:rPr lang="en-US" dirty="0">
                <a:solidFill>
                  <a:schemeClr val="bg1"/>
                </a:solidFill>
              </a:rPr>
              <a:t>00000</a:t>
            </a:r>
          </a:p>
        </p:txBody>
      </p:sp>
      <p:sp>
        <p:nvSpPr>
          <p:cNvPr id="19" name="TextBox 18">
            <a:extLst>
              <a:ext uri="{FF2B5EF4-FFF2-40B4-BE49-F238E27FC236}">
                <a16:creationId xmlns:a16="http://schemas.microsoft.com/office/drawing/2014/main" id="{E2EF471D-FDF0-4734-979C-3036612A7CA7}"/>
              </a:ext>
            </a:extLst>
          </p:cNvPr>
          <p:cNvSpPr txBox="1"/>
          <p:nvPr/>
        </p:nvSpPr>
        <p:spPr>
          <a:xfrm rot="16200000">
            <a:off x="10366680" y="5272793"/>
            <a:ext cx="757387" cy="369332"/>
          </a:xfrm>
          <a:prstGeom prst="rect">
            <a:avLst/>
          </a:prstGeom>
          <a:solidFill>
            <a:schemeClr val="tx1"/>
          </a:solidFill>
        </p:spPr>
        <p:txBody>
          <a:bodyPr wrap="none" rtlCol="0">
            <a:spAutoFit/>
          </a:bodyPr>
          <a:lstStyle/>
          <a:p>
            <a:r>
              <a:rPr lang="en-US" dirty="0">
                <a:solidFill>
                  <a:schemeClr val="bg1"/>
                </a:solidFill>
              </a:rPr>
              <a:t>11111</a:t>
            </a:r>
          </a:p>
        </p:txBody>
      </p:sp>
      <p:sp>
        <p:nvSpPr>
          <p:cNvPr id="20" name="TextBox 19">
            <a:extLst>
              <a:ext uri="{FF2B5EF4-FFF2-40B4-BE49-F238E27FC236}">
                <a16:creationId xmlns:a16="http://schemas.microsoft.com/office/drawing/2014/main" id="{CCF0FEBD-383A-4691-A908-A6F3C56B5321}"/>
              </a:ext>
            </a:extLst>
          </p:cNvPr>
          <p:cNvSpPr txBox="1"/>
          <p:nvPr/>
        </p:nvSpPr>
        <p:spPr>
          <a:xfrm rot="16200000">
            <a:off x="1702504" y="5281921"/>
            <a:ext cx="825867" cy="369332"/>
          </a:xfrm>
          <a:prstGeom prst="rect">
            <a:avLst/>
          </a:prstGeom>
          <a:solidFill>
            <a:schemeClr val="tx1"/>
          </a:solidFill>
        </p:spPr>
        <p:txBody>
          <a:bodyPr wrap="none" rtlCol="0">
            <a:spAutoFit/>
          </a:bodyPr>
          <a:lstStyle/>
          <a:p>
            <a:r>
              <a:rPr lang="en-US" dirty="0">
                <a:solidFill>
                  <a:schemeClr val="bg1"/>
                </a:solidFill>
              </a:rPr>
              <a:t>00000</a:t>
            </a:r>
          </a:p>
        </p:txBody>
      </p:sp>
      <p:sp>
        <p:nvSpPr>
          <p:cNvPr id="21" name="TextBox 20">
            <a:extLst>
              <a:ext uri="{FF2B5EF4-FFF2-40B4-BE49-F238E27FC236}">
                <a16:creationId xmlns:a16="http://schemas.microsoft.com/office/drawing/2014/main" id="{40AA5337-AC91-4CF7-BDCF-B29AA86D9C7D}"/>
              </a:ext>
            </a:extLst>
          </p:cNvPr>
          <p:cNvSpPr txBox="1"/>
          <p:nvPr/>
        </p:nvSpPr>
        <p:spPr>
          <a:xfrm rot="16200000">
            <a:off x="10366681" y="5272793"/>
            <a:ext cx="757387" cy="369332"/>
          </a:xfrm>
          <a:prstGeom prst="rect">
            <a:avLst/>
          </a:prstGeom>
          <a:solidFill>
            <a:schemeClr val="tx1"/>
          </a:solidFill>
        </p:spPr>
        <p:txBody>
          <a:bodyPr wrap="none" rtlCol="0">
            <a:spAutoFit/>
          </a:bodyPr>
          <a:lstStyle/>
          <a:p>
            <a:r>
              <a:rPr lang="en-US" dirty="0">
                <a:solidFill>
                  <a:schemeClr val="bg1"/>
                </a:solidFill>
              </a:rPr>
              <a:t>11111</a:t>
            </a:r>
          </a:p>
        </p:txBody>
      </p:sp>
      <p:sp>
        <p:nvSpPr>
          <p:cNvPr id="10" name="Rectangle 9">
            <a:extLst>
              <a:ext uri="{FF2B5EF4-FFF2-40B4-BE49-F238E27FC236}">
                <a16:creationId xmlns:a16="http://schemas.microsoft.com/office/drawing/2014/main" id="{8B8EF3AB-D420-4831-97E8-6C81ED51675A}"/>
              </a:ext>
            </a:extLst>
          </p:cNvPr>
          <p:cNvSpPr/>
          <p:nvPr/>
        </p:nvSpPr>
        <p:spPr>
          <a:xfrm>
            <a:off x="7880592" y="3308592"/>
            <a:ext cx="3049448" cy="543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BC54217-BC16-4578-AD6E-1888F1A8002A}"/>
              </a:ext>
            </a:extLst>
          </p:cNvPr>
          <p:cNvSpPr/>
          <p:nvPr/>
        </p:nvSpPr>
        <p:spPr>
          <a:xfrm>
            <a:off x="10542567" y="3735052"/>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90B1117-8105-412D-9B9D-C679C6A30C3A}"/>
              </a:ext>
            </a:extLst>
          </p:cNvPr>
          <p:cNvSpPr/>
          <p:nvPr/>
        </p:nvSpPr>
        <p:spPr>
          <a:xfrm>
            <a:off x="10247063" y="3885460"/>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F39025D-DD6B-4BBE-BA09-5E8099BFD41D}"/>
              </a:ext>
            </a:extLst>
          </p:cNvPr>
          <p:cNvSpPr/>
          <p:nvPr/>
        </p:nvSpPr>
        <p:spPr>
          <a:xfrm>
            <a:off x="9994744" y="3976099"/>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899A0-9444-4185-92C1-1C9590908BB6}"/>
              </a:ext>
            </a:extLst>
          </p:cNvPr>
          <p:cNvSpPr/>
          <p:nvPr/>
        </p:nvSpPr>
        <p:spPr>
          <a:xfrm>
            <a:off x="9704993" y="4045367"/>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AD89D4D-156F-49D8-9F2A-275C274D5606}"/>
              </a:ext>
            </a:extLst>
          </p:cNvPr>
          <p:cNvSpPr/>
          <p:nvPr/>
        </p:nvSpPr>
        <p:spPr>
          <a:xfrm>
            <a:off x="9439437" y="4569669"/>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58D0672-F83B-4E28-A128-7223FD2C56C1}"/>
              </a:ext>
            </a:extLst>
          </p:cNvPr>
          <p:cNvSpPr/>
          <p:nvPr/>
        </p:nvSpPr>
        <p:spPr>
          <a:xfrm>
            <a:off x="9156222" y="3922103"/>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BC98532-9CA6-45B4-B964-77489E3C7C2F}"/>
              </a:ext>
            </a:extLst>
          </p:cNvPr>
          <p:cNvSpPr/>
          <p:nvPr/>
        </p:nvSpPr>
        <p:spPr>
          <a:xfrm>
            <a:off x="8892577" y="3921031"/>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555DF3F-48B1-452D-86E5-4AFE6D0928FB}"/>
              </a:ext>
            </a:extLst>
          </p:cNvPr>
          <p:cNvSpPr/>
          <p:nvPr/>
        </p:nvSpPr>
        <p:spPr>
          <a:xfrm>
            <a:off x="8607451" y="3924692"/>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A1623AF-639C-42A8-8A51-1A04AA18A91B}"/>
              </a:ext>
            </a:extLst>
          </p:cNvPr>
          <p:cNvSpPr/>
          <p:nvPr/>
        </p:nvSpPr>
        <p:spPr>
          <a:xfrm>
            <a:off x="8335071" y="4043454"/>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F1A88BE-67A9-4024-8C2B-E21BF674E343}"/>
              </a:ext>
            </a:extLst>
          </p:cNvPr>
          <p:cNvSpPr/>
          <p:nvPr/>
        </p:nvSpPr>
        <p:spPr>
          <a:xfrm>
            <a:off x="8051855" y="4491768"/>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50C5440-BA83-4D1C-8350-E08BCDBC114B}"/>
              </a:ext>
            </a:extLst>
          </p:cNvPr>
          <p:cNvSpPr/>
          <p:nvPr/>
        </p:nvSpPr>
        <p:spPr>
          <a:xfrm>
            <a:off x="7794983" y="4440419"/>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D03B85E-E177-4E10-AC27-B74EC741053C}"/>
              </a:ext>
            </a:extLst>
          </p:cNvPr>
          <p:cNvSpPr/>
          <p:nvPr/>
        </p:nvSpPr>
        <p:spPr>
          <a:xfrm>
            <a:off x="7507922" y="3998582"/>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38D9601-DB25-41EA-B88D-6B1E88CAF4FF}"/>
              </a:ext>
            </a:extLst>
          </p:cNvPr>
          <p:cNvSpPr/>
          <p:nvPr/>
        </p:nvSpPr>
        <p:spPr>
          <a:xfrm>
            <a:off x="7233537" y="3844896"/>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308A3FD-5BCA-400A-988D-02B93BFD1FB7}"/>
              </a:ext>
            </a:extLst>
          </p:cNvPr>
          <p:cNvSpPr/>
          <p:nvPr/>
        </p:nvSpPr>
        <p:spPr>
          <a:xfrm>
            <a:off x="6958158" y="3933063"/>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2AD795F-343B-4953-A7CB-204D22331191}"/>
              </a:ext>
            </a:extLst>
          </p:cNvPr>
          <p:cNvSpPr/>
          <p:nvPr/>
        </p:nvSpPr>
        <p:spPr>
          <a:xfrm>
            <a:off x="6407401" y="4518670"/>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5F9DFA1-BC36-45CA-A043-2F9FAB3C2D86}"/>
              </a:ext>
            </a:extLst>
          </p:cNvPr>
          <p:cNvSpPr/>
          <p:nvPr/>
        </p:nvSpPr>
        <p:spPr>
          <a:xfrm>
            <a:off x="6687346" y="3678200"/>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5A7EBEB-86B1-477E-98F9-737EA7CE577F}"/>
              </a:ext>
            </a:extLst>
          </p:cNvPr>
          <p:cNvSpPr/>
          <p:nvPr/>
        </p:nvSpPr>
        <p:spPr>
          <a:xfrm>
            <a:off x="6144581" y="3956013"/>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1899A1A-9094-47F1-950B-1EFA54659F99}"/>
              </a:ext>
            </a:extLst>
          </p:cNvPr>
          <p:cNvSpPr/>
          <p:nvPr/>
        </p:nvSpPr>
        <p:spPr>
          <a:xfrm>
            <a:off x="5857442" y="4432355"/>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A19C081-D45E-4285-9C33-C6CEA4B7902B}"/>
              </a:ext>
            </a:extLst>
          </p:cNvPr>
          <p:cNvSpPr/>
          <p:nvPr/>
        </p:nvSpPr>
        <p:spPr>
          <a:xfrm>
            <a:off x="5577444" y="3946740"/>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F9BAC2-ABD9-40FF-9E0E-D05AB50EA9B1}"/>
              </a:ext>
            </a:extLst>
          </p:cNvPr>
          <p:cNvSpPr/>
          <p:nvPr/>
        </p:nvSpPr>
        <p:spPr>
          <a:xfrm>
            <a:off x="5309858" y="3961270"/>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004F76E-D40D-461F-971D-B8A77D4B3390}"/>
              </a:ext>
            </a:extLst>
          </p:cNvPr>
          <p:cNvSpPr/>
          <p:nvPr/>
        </p:nvSpPr>
        <p:spPr>
          <a:xfrm>
            <a:off x="5032831" y="3678200"/>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DAAE2D6-9086-40D0-8CF8-BD38878E8841}"/>
              </a:ext>
            </a:extLst>
          </p:cNvPr>
          <p:cNvSpPr/>
          <p:nvPr/>
        </p:nvSpPr>
        <p:spPr>
          <a:xfrm>
            <a:off x="4755685" y="3789194"/>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BEE47FF-C52A-4911-8701-6A6F642F8D2A}"/>
              </a:ext>
            </a:extLst>
          </p:cNvPr>
          <p:cNvSpPr/>
          <p:nvPr/>
        </p:nvSpPr>
        <p:spPr>
          <a:xfrm>
            <a:off x="4487411" y="3811678"/>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DEE8AC5-3BA8-4962-9D98-881B3F712390}"/>
              </a:ext>
            </a:extLst>
          </p:cNvPr>
          <p:cNvSpPr/>
          <p:nvPr/>
        </p:nvSpPr>
        <p:spPr>
          <a:xfrm>
            <a:off x="4212988" y="4452676"/>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ABD0736-292B-48B9-BE56-2DA99A6C4362}"/>
              </a:ext>
            </a:extLst>
          </p:cNvPr>
          <p:cNvSpPr/>
          <p:nvPr/>
        </p:nvSpPr>
        <p:spPr>
          <a:xfrm>
            <a:off x="3944052" y="4418551"/>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D9602D1-40ED-42C7-8578-0E9DC125C05E}"/>
              </a:ext>
            </a:extLst>
          </p:cNvPr>
          <p:cNvSpPr/>
          <p:nvPr/>
        </p:nvSpPr>
        <p:spPr>
          <a:xfrm>
            <a:off x="3663597" y="3980258"/>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43FFD9C-E212-4C36-B89E-D1F79F5C5372}"/>
              </a:ext>
            </a:extLst>
          </p:cNvPr>
          <p:cNvSpPr/>
          <p:nvPr/>
        </p:nvSpPr>
        <p:spPr>
          <a:xfrm>
            <a:off x="3395323" y="3835226"/>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8F716E8-8553-41E2-8F53-91E0C9719F80}"/>
              </a:ext>
            </a:extLst>
          </p:cNvPr>
          <p:cNvSpPr/>
          <p:nvPr/>
        </p:nvSpPr>
        <p:spPr>
          <a:xfrm>
            <a:off x="3115206" y="3889929"/>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4069ADD-48F7-48B7-8E0C-59AD926AA763}"/>
              </a:ext>
            </a:extLst>
          </p:cNvPr>
          <p:cNvSpPr/>
          <p:nvPr/>
        </p:nvSpPr>
        <p:spPr>
          <a:xfrm>
            <a:off x="2846846" y="4392570"/>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A39CD36-6FEE-46C4-9432-1E98A5DC6D82}"/>
              </a:ext>
            </a:extLst>
          </p:cNvPr>
          <p:cNvSpPr/>
          <p:nvPr/>
        </p:nvSpPr>
        <p:spPr>
          <a:xfrm>
            <a:off x="2569162" y="3885460"/>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5DD2C869-87A7-4E23-A72F-70C688242D1B}"/>
              </a:ext>
            </a:extLst>
          </p:cNvPr>
          <p:cNvSpPr/>
          <p:nvPr/>
        </p:nvSpPr>
        <p:spPr>
          <a:xfrm>
            <a:off x="2285594" y="3867445"/>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B868540-986F-4C02-9197-CD86FFAD148D}"/>
              </a:ext>
            </a:extLst>
          </p:cNvPr>
          <p:cNvSpPr/>
          <p:nvPr/>
        </p:nvSpPr>
        <p:spPr>
          <a:xfrm>
            <a:off x="2029827" y="3330688"/>
            <a:ext cx="171218" cy="156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Slide Number Placeholder 54">
            <a:extLst>
              <a:ext uri="{FF2B5EF4-FFF2-40B4-BE49-F238E27FC236}">
                <a16:creationId xmlns:a16="http://schemas.microsoft.com/office/drawing/2014/main" id="{8DC05C60-2894-4125-98BB-36DBE0B6FB1E}"/>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6" name="TextBox 5">
            <a:extLst>
              <a:ext uri="{FF2B5EF4-FFF2-40B4-BE49-F238E27FC236}">
                <a16:creationId xmlns:a16="http://schemas.microsoft.com/office/drawing/2014/main" id="{2D917BC2-6163-4D06-A4CE-28F948A554B3}"/>
              </a:ext>
            </a:extLst>
          </p:cNvPr>
          <p:cNvSpPr txBox="1"/>
          <p:nvPr/>
        </p:nvSpPr>
        <p:spPr>
          <a:xfrm rot="16200000">
            <a:off x="2884" y="3754614"/>
            <a:ext cx="1659429" cy="646331"/>
          </a:xfrm>
          <a:prstGeom prst="rect">
            <a:avLst/>
          </a:prstGeom>
          <a:solidFill>
            <a:schemeClr val="bg1"/>
          </a:solidFill>
        </p:spPr>
        <p:txBody>
          <a:bodyPr wrap="none" rtlCol="0">
            <a:spAutoFit/>
          </a:bodyPr>
          <a:lstStyle/>
          <a:p>
            <a:pPr algn="ctr"/>
            <a:r>
              <a:rPr lang="en-US" dirty="0"/>
              <a:t>Measurement </a:t>
            </a:r>
          </a:p>
          <a:p>
            <a:pPr algn="ctr"/>
            <a:r>
              <a:rPr lang="en-US" dirty="0"/>
              <a:t>Strength</a:t>
            </a:r>
          </a:p>
        </p:txBody>
      </p:sp>
    </p:spTree>
    <p:extLst>
      <p:ext uri="{BB962C8B-B14F-4D97-AF65-F5344CB8AC3E}">
        <p14:creationId xmlns:p14="http://schemas.microsoft.com/office/powerpoint/2010/main" val="1346498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28CDA-ADE8-4A3B-8521-76471208FA12}"/>
              </a:ext>
            </a:extLst>
          </p:cNvPr>
          <p:cNvSpPr>
            <a:spLocks noGrp="1"/>
          </p:cNvSpPr>
          <p:nvPr>
            <p:ph type="title"/>
          </p:nvPr>
        </p:nvSpPr>
        <p:spPr>
          <a:xfrm>
            <a:off x="609599" y="196814"/>
            <a:ext cx="11158848" cy="1143000"/>
          </a:xfrm>
        </p:spPr>
        <p:txBody>
          <a:bodyPr/>
          <a:lstStyle/>
          <a:p>
            <a:r>
              <a:rPr lang="en-US" dirty="0"/>
              <a:t>Near-term Quantum Computers will be Noisy!</a:t>
            </a:r>
          </a:p>
        </p:txBody>
      </p:sp>
      <p:grpSp>
        <p:nvGrpSpPr>
          <p:cNvPr id="3" name="Group 2">
            <a:extLst>
              <a:ext uri="{FF2B5EF4-FFF2-40B4-BE49-F238E27FC236}">
                <a16:creationId xmlns:a16="http://schemas.microsoft.com/office/drawing/2014/main" id="{7F0A1D1C-CA5F-4683-BC44-75EAB7C284A0}"/>
              </a:ext>
            </a:extLst>
          </p:cNvPr>
          <p:cNvGrpSpPr/>
          <p:nvPr/>
        </p:nvGrpSpPr>
        <p:grpSpPr>
          <a:xfrm>
            <a:off x="365136" y="1776967"/>
            <a:ext cx="7474588" cy="3055079"/>
            <a:chOff x="3134004" y="2667399"/>
            <a:chExt cx="4831832" cy="2000313"/>
          </a:xfrm>
        </p:grpSpPr>
        <p:grpSp>
          <p:nvGrpSpPr>
            <p:cNvPr id="4" name="Group 3">
              <a:extLst>
                <a:ext uri="{FF2B5EF4-FFF2-40B4-BE49-F238E27FC236}">
                  <a16:creationId xmlns:a16="http://schemas.microsoft.com/office/drawing/2014/main" id="{2E9BD2BD-76F7-473E-B802-B3246C4B0141}"/>
                </a:ext>
              </a:extLst>
            </p:cNvPr>
            <p:cNvGrpSpPr/>
            <p:nvPr/>
          </p:nvGrpSpPr>
          <p:grpSpPr>
            <a:xfrm>
              <a:off x="3134004" y="2667399"/>
              <a:ext cx="2444690" cy="1997196"/>
              <a:chOff x="4406740" y="4492026"/>
              <a:chExt cx="2025548" cy="1471781"/>
            </a:xfrm>
          </p:grpSpPr>
          <p:pic>
            <p:nvPicPr>
              <p:cNvPr id="21" name="Picture 20">
                <a:extLst>
                  <a:ext uri="{FF2B5EF4-FFF2-40B4-BE49-F238E27FC236}">
                    <a16:creationId xmlns:a16="http://schemas.microsoft.com/office/drawing/2014/main" id="{4DB58F08-0649-4793-BAD3-8281853B4807}"/>
                  </a:ext>
                </a:extLst>
              </p:cNvPr>
              <p:cNvPicPr>
                <a:picLocks noChangeAspect="1"/>
              </p:cNvPicPr>
              <p:nvPr/>
            </p:nvPicPr>
            <p:blipFill>
              <a:blip r:embed="rId3"/>
              <a:stretch>
                <a:fillRect/>
              </a:stretch>
            </p:blipFill>
            <p:spPr>
              <a:xfrm>
                <a:off x="4859165" y="4492026"/>
                <a:ext cx="1120698" cy="1120698"/>
              </a:xfrm>
              <a:prstGeom prst="rect">
                <a:avLst/>
              </a:prstGeom>
            </p:spPr>
          </p:pic>
          <p:sp>
            <p:nvSpPr>
              <p:cNvPr id="22" name="TextBox 21">
                <a:extLst>
                  <a:ext uri="{FF2B5EF4-FFF2-40B4-BE49-F238E27FC236}">
                    <a16:creationId xmlns:a16="http://schemas.microsoft.com/office/drawing/2014/main" id="{BDCBD97B-2907-402A-B77C-3AA2307DB560}"/>
                  </a:ext>
                </a:extLst>
              </p:cNvPr>
              <p:cNvSpPr txBox="1"/>
              <p:nvPr/>
            </p:nvSpPr>
            <p:spPr>
              <a:xfrm>
                <a:off x="4406740" y="5681652"/>
                <a:ext cx="2025548" cy="282155"/>
              </a:xfrm>
              <a:prstGeom prst="rect">
                <a:avLst/>
              </a:prstGeom>
              <a:noFill/>
            </p:spPr>
            <p:txBody>
              <a:bodyPr wrap="none" rtlCol="0">
                <a:spAutoFit/>
              </a:bodyPr>
              <a:lstStyle/>
              <a:p>
                <a:pPr algn="ctr"/>
                <a:r>
                  <a:rPr lang="en-US" sz="3200" dirty="0"/>
                  <a:t>Quantum Computer</a:t>
                </a:r>
              </a:p>
            </p:txBody>
          </p:sp>
        </p:grpSp>
        <p:grpSp>
          <p:nvGrpSpPr>
            <p:cNvPr id="5" name="Group 4">
              <a:extLst>
                <a:ext uri="{FF2B5EF4-FFF2-40B4-BE49-F238E27FC236}">
                  <a16:creationId xmlns:a16="http://schemas.microsoft.com/office/drawing/2014/main" id="{A5F3552D-48D2-4377-A7BC-C4D5BC389BEC}"/>
                </a:ext>
              </a:extLst>
            </p:cNvPr>
            <p:cNvGrpSpPr/>
            <p:nvPr/>
          </p:nvGrpSpPr>
          <p:grpSpPr>
            <a:xfrm>
              <a:off x="6241331" y="2751507"/>
              <a:ext cx="1724505" cy="1916205"/>
              <a:chOff x="3581093" y="1949744"/>
              <a:chExt cx="1724505" cy="1916205"/>
            </a:xfrm>
          </p:grpSpPr>
          <p:grpSp>
            <p:nvGrpSpPr>
              <p:cNvPr id="7" name="Group 6">
                <a:extLst>
                  <a:ext uri="{FF2B5EF4-FFF2-40B4-BE49-F238E27FC236}">
                    <a16:creationId xmlns:a16="http://schemas.microsoft.com/office/drawing/2014/main" id="{50DE6F1A-79BB-49B6-8697-5CF76113A8A8}"/>
                  </a:ext>
                </a:extLst>
              </p:cNvPr>
              <p:cNvGrpSpPr/>
              <p:nvPr/>
            </p:nvGrpSpPr>
            <p:grpSpPr>
              <a:xfrm>
                <a:off x="3768994" y="1949744"/>
                <a:ext cx="1262376" cy="1334702"/>
                <a:chOff x="6808824" y="2059199"/>
                <a:chExt cx="1262376" cy="1334702"/>
              </a:xfrm>
            </p:grpSpPr>
            <p:grpSp>
              <p:nvGrpSpPr>
                <p:cNvPr id="9" name="Group 8">
                  <a:extLst>
                    <a:ext uri="{FF2B5EF4-FFF2-40B4-BE49-F238E27FC236}">
                      <a16:creationId xmlns:a16="http://schemas.microsoft.com/office/drawing/2014/main" id="{F315ED52-5EF1-43B3-88D9-274B0710EC5F}"/>
                    </a:ext>
                  </a:extLst>
                </p:cNvPr>
                <p:cNvGrpSpPr/>
                <p:nvPr/>
              </p:nvGrpSpPr>
              <p:grpSpPr>
                <a:xfrm>
                  <a:off x="6808824" y="2059199"/>
                  <a:ext cx="1262376" cy="373193"/>
                  <a:chOff x="6808824" y="1969865"/>
                  <a:chExt cx="1466818" cy="448128"/>
                </a:xfrm>
              </p:grpSpPr>
              <p:sp>
                <p:nvSpPr>
                  <p:cNvPr id="18" name="Oval 17">
                    <a:extLst>
                      <a:ext uri="{FF2B5EF4-FFF2-40B4-BE49-F238E27FC236}">
                        <a16:creationId xmlns:a16="http://schemas.microsoft.com/office/drawing/2014/main" id="{B05C12A9-078F-4351-BB3A-41185A2C34A9}"/>
                      </a:ext>
                    </a:extLst>
                  </p:cNvPr>
                  <p:cNvSpPr/>
                  <p:nvPr/>
                </p:nvSpPr>
                <p:spPr>
                  <a:xfrm>
                    <a:off x="6808824" y="1993193"/>
                    <a:ext cx="403200" cy="424800"/>
                  </a:xfrm>
                  <a:prstGeom prst="ellipse">
                    <a:avLst/>
                  </a:prstGeom>
                  <a:solidFill>
                    <a:srgbClr val="FEE5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B44097A-B471-44F7-A846-308EC90B6432}"/>
                      </a:ext>
                    </a:extLst>
                  </p:cNvPr>
                  <p:cNvSpPr/>
                  <p:nvPr/>
                </p:nvSpPr>
                <p:spPr>
                  <a:xfrm>
                    <a:off x="7340633" y="1993193"/>
                    <a:ext cx="403200" cy="424800"/>
                  </a:xfrm>
                  <a:prstGeom prst="ellipse">
                    <a:avLst/>
                  </a:prstGeom>
                  <a:solidFill>
                    <a:srgbClr val="FEE5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4B6D94A-0C04-4924-92B4-C6F856087BB5}"/>
                      </a:ext>
                    </a:extLst>
                  </p:cNvPr>
                  <p:cNvSpPr/>
                  <p:nvPr/>
                </p:nvSpPr>
                <p:spPr>
                  <a:xfrm>
                    <a:off x="7872442" y="1969865"/>
                    <a:ext cx="403200" cy="424800"/>
                  </a:xfrm>
                  <a:prstGeom prst="ellipse">
                    <a:avLst/>
                  </a:prstGeom>
                  <a:solidFill>
                    <a:srgbClr val="FEE5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4D0F591-D27C-4818-BFF9-59764C59386D}"/>
                    </a:ext>
                  </a:extLst>
                </p:cNvPr>
                <p:cNvGrpSpPr/>
                <p:nvPr/>
              </p:nvGrpSpPr>
              <p:grpSpPr>
                <a:xfrm>
                  <a:off x="6808824" y="2546870"/>
                  <a:ext cx="1262376" cy="373193"/>
                  <a:chOff x="6808824" y="1969865"/>
                  <a:chExt cx="1466818" cy="448128"/>
                </a:xfrm>
              </p:grpSpPr>
              <p:sp>
                <p:nvSpPr>
                  <p:cNvPr id="15" name="Oval 14">
                    <a:extLst>
                      <a:ext uri="{FF2B5EF4-FFF2-40B4-BE49-F238E27FC236}">
                        <a16:creationId xmlns:a16="http://schemas.microsoft.com/office/drawing/2014/main" id="{4A0B6361-771B-4375-84B4-BD2E7C64E581}"/>
                      </a:ext>
                    </a:extLst>
                  </p:cNvPr>
                  <p:cNvSpPr/>
                  <p:nvPr/>
                </p:nvSpPr>
                <p:spPr>
                  <a:xfrm>
                    <a:off x="6808824" y="1993193"/>
                    <a:ext cx="403200" cy="424800"/>
                  </a:xfrm>
                  <a:prstGeom prst="ellipse">
                    <a:avLst/>
                  </a:prstGeom>
                  <a:solidFill>
                    <a:srgbClr val="FEE5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E378140-C895-4C24-90E7-80A57EE9D043}"/>
                      </a:ext>
                    </a:extLst>
                  </p:cNvPr>
                  <p:cNvSpPr/>
                  <p:nvPr/>
                </p:nvSpPr>
                <p:spPr>
                  <a:xfrm>
                    <a:off x="7340633" y="1993193"/>
                    <a:ext cx="403200" cy="424800"/>
                  </a:xfrm>
                  <a:prstGeom prst="ellipse">
                    <a:avLst/>
                  </a:prstGeom>
                  <a:solidFill>
                    <a:srgbClr val="FEE5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D502070-7C4C-4478-B2A8-0063FFBAE40E}"/>
                      </a:ext>
                    </a:extLst>
                  </p:cNvPr>
                  <p:cNvSpPr/>
                  <p:nvPr/>
                </p:nvSpPr>
                <p:spPr>
                  <a:xfrm>
                    <a:off x="7872442" y="1969865"/>
                    <a:ext cx="403200" cy="424800"/>
                  </a:xfrm>
                  <a:prstGeom prst="ellipse">
                    <a:avLst/>
                  </a:prstGeom>
                  <a:solidFill>
                    <a:srgbClr val="FEE5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8497994-ADFD-4D01-A4C9-27477E35FEC1}"/>
                    </a:ext>
                  </a:extLst>
                </p:cNvPr>
                <p:cNvGrpSpPr/>
                <p:nvPr/>
              </p:nvGrpSpPr>
              <p:grpSpPr>
                <a:xfrm>
                  <a:off x="6808824" y="3020708"/>
                  <a:ext cx="1262376" cy="373193"/>
                  <a:chOff x="6808824" y="1969865"/>
                  <a:chExt cx="1466818" cy="448128"/>
                </a:xfrm>
              </p:grpSpPr>
              <p:sp>
                <p:nvSpPr>
                  <p:cNvPr id="12" name="Oval 11">
                    <a:extLst>
                      <a:ext uri="{FF2B5EF4-FFF2-40B4-BE49-F238E27FC236}">
                        <a16:creationId xmlns:a16="http://schemas.microsoft.com/office/drawing/2014/main" id="{BC042C27-A7AC-4B15-8851-0CBF2C77EE2F}"/>
                      </a:ext>
                    </a:extLst>
                  </p:cNvPr>
                  <p:cNvSpPr/>
                  <p:nvPr/>
                </p:nvSpPr>
                <p:spPr>
                  <a:xfrm>
                    <a:off x="6808824" y="1993193"/>
                    <a:ext cx="403200" cy="424800"/>
                  </a:xfrm>
                  <a:prstGeom prst="ellipse">
                    <a:avLst/>
                  </a:prstGeom>
                  <a:solidFill>
                    <a:srgbClr val="FEE5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BC508C0-37D7-4614-A4AD-3910AEF112BB}"/>
                      </a:ext>
                    </a:extLst>
                  </p:cNvPr>
                  <p:cNvSpPr/>
                  <p:nvPr/>
                </p:nvSpPr>
                <p:spPr>
                  <a:xfrm>
                    <a:off x="7340633" y="1993193"/>
                    <a:ext cx="403200" cy="424800"/>
                  </a:xfrm>
                  <a:prstGeom prst="ellipse">
                    <a:avLst/>
                  </a:prstGeom>
                  <a:solidFill>
                    <a:srgbClr val="FEE5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BDA071D-8E8E-4816-8D44-692B64261DF5}"/>
                      </a:ext>
                    </a:extLst>
                  </p:cNvPr>
                  <p:cNvSpPr/>
                  <p:nvPr/>
                </p:nvSpPr>
                <p:spPr>
                  <a:xfrm>
                    <a:off x="7872442" y="1969865"/>
                    <a:ext cx="403200" cy="424800"/>
                  </a:xfrm>
                  <a:prstGeom prst="ellipse">
                    <a:avLst/>
                  </a:prstGeom>
                  <a:solidFill>
                    <a:srgbClr val="FEE5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8" name="TextBox 7">
                <a:extLst>
                  <a:ext uri="{FF2B5EF4-FFF2-40B4-BE49-F238E27FC236}">
                    <a16:creationId xmlns:a16="http://schemas.microsoft.com/office/drawing/2014/main" id="{C7DEE030-ECAC-4128-941A-C547EA9BF2ED}"/>
                  </a:ext>
                </a:extLst>
              </p:cNvPr>
              <p:cNvSpPr txBox="1"/>
              <p:nvPr/>
            </p:nvSpPr>
            <p:spPr>
              <a:xfrm>
                <a:off x="3581093" y="3483067"/>
                <a:ext cx="1724505" cy="382882"/>
              </a:xfrm>
              <a:prstGeom prst="rect">
                <a:avLst/>
              </a:prstGeom>
              <a:noFill/>
              <a:ln>
                <a:noFill/>
              </a:ln>
            </p:spPr>
            <p:txBody>
              <a:bodyPr wrap="none" rtlCol="0">
                <a:spAutoFit/>
              </a:bodyPr>
              <a:lstStyle/>
              <a:p>
                <a:pPr algn="ctr"/>
                <a:r>
                  <a:rPr lang="en-US" sz="3200" dirty="0"/>
                  <a:t>Quantum Bits</a:t>
                </a:r>
              </a:p>
            </p:txBody>
          </p:sp>
        </p:grpSp>
        <p:cxnSp>
          <p:nvCxnSpPr>
            <p:cNvPr id="6" name="Straight Arrow Connector 5">
              <a:extLst>
                <a:ext uri="{FF2B5EF4-FFF2-40B4-BE49-F238E27FC236}">
                  <a16:creationId xmlns:a16="http://schemas.microsoft.com/office/drawing/2014/main" id="{EE01144E-5B6E-4019-8CB5-A098AC8749AF}"/>
                </a:ext>
              </a:extLst>
            </p:cNvPr>
            <p:cNvCxnSpPr>
              <a:cxnSpLocks/>
            </p:cNvCxnSpPr>
            <p:nvPr/>
          </p:nvCxnSpPr>
          <p:spPr>
            <a:xfrm>
              <a:off x="5312448" y="3427788"/>
              <a:ext cx="676320"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23" name="Oval 22">
            <a:extLst>
              <a:ext uri="{FF2B5EF4-FFF2-40B4-BE49-F238E27FC236}">
                <a16:creationId xmlns:a16="http://schemas.microsoft.com/office/drawing/2014/main" id="{921DAD25-6BFC-47FD-A639-3C4E2B27A0D9}"/>
              </a:ext>
            </a:extLst>
          </p:cNvPr>
          <p:cNvSpPr/>
          <p:nvPr/>
        </p:nvSpPr>
        <p:spPr>
          <a:xfrm>
            <a:off x="5454347" y="1938968"/>
            <a:ext cx="545127" cy="536435"/>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24" name="Straight Arrow Connector 23">
            <a:extLst>
              <a:ext uri="{FF2B5EF4-FFF2-40B4-BE49-F238E27FC236}">
                <a16:creationId xmlns:a16="http://schemas.microsoft.com/office/drawing/2014/main" id="{A73A667D-C82D-4692-B7F0-4E9B80E14581}"/>
              </a:ext>
            </a:extLst>
          </p:cNvPr>
          <p:cNvCxnSpPr>
            <a:cxnSpLocks/>
          </p:cNvCxnSpPr>
          <p:nvPr/>
        </p:nvCxnSpPr>
        <p:spPr>
          <a:xfrm>
            <a:off x="7704546" y="2982067"/>
            <a:ext cx="1046231"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28352345-56F7-4CC7-B527-4F3A9CAB3898}"/>
              </a:ext>
            </a:extLst>
          </p:cNvPr>
          <p:cNvGrpSpPr/>
          <p:nvPr/>
        </p:nvGrpSpPr>
        <p:grpSpPr>
          <a:xfrm>
            <a:off x="9253730" y="2478584"/>
            <a:ext cx="2697233" cy="1077218"/>
            <a:chOff x="6446796" y="1997289"/>
            <a:chExt cx="2697233" cy="1077218"/>
          </a:xfrm>
        </p:grpSpPr>
        <p:pic>
          <p:nvPicPr>
            <p:cNvPr id="26" name="Picture 4" descr="Image result for Error sign">
              <a:extLst>
                <a:ext uri="{FF2B5EF4-FFF2-40B4-BE49-F238E27FC236}">
                  <a16:creationId xmlns:a16="http://schemas.microsoft.com/office/drawing/2014/main" id="{A8A54606-E131-4D26-B7FB-E72712C7E4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6796" y="2064418"/>
              <a:ext cx="828225" cy="8282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3146D08-1FA2-451A-A5D3-E42E7DBEADEE}"/>
                </a:ext>
              </a:extLst>
            </p:cNvPr>
            <p:cNvSpPr txBox="1"/>
            <p:nvPr/>
          </p:nvSpPr>
          <p:spPr>
            <a:xfrm>
              <a:off x="7365978" y="1997289"/>
              <a:ext cx="1778051" cy="1077218"/>
            </a:xfrm>
            <a:prstGeom prst="rect">
              <a:avLst/>
            </a:prstGeom>
            <a:noFill/>
            <a:ln>
              <a:noFill/>
            </a:ln>
          </p:spPr>
          <p:txBody>
            <a:bodyPr wrap="none" rtlCol="0">
              <a:spAutoFit/>
            </a:bodyPr>
            <a:lstStyle/>
            <a:p>
              <a:pPr algn="ctr"/>
              <a:r>
                <a:rPr lang="en-US" sz="3200" dirty="0"/>
                <a:t>Incorrect</a:t>
              </a:r>
            </a:p>
            <a:p>
              <a:pPr algn="ctr"/>
              <a:r>
                <a:rPr lang="en-US" sz="3200" dirty="0"/>
                <a:t> Output</a:t>
              </a:r>
            </a:p>
          </p:txBody>
        </p:sp>
      </p:grpSp>
      <p:sp>
        <p:nvSpPr>
          <p:cNvPr id="28" name="Lightning Bolt 27">
            <a:extLst>
              <a:ext uri="{FF2B5EF4-FFF2-40B4-BE49-F238E27FC236}">
                <a16:creationId xmlns:a16="http://schemas.microsoft.com/office/drawing/2014/main" id="{7D54D1D4-FB46-40A7-B42F-961C64A33534}"/>
              </a:ext>
            </a:extLst>
          </p:cNvPr>
          <p:cNvSpPr/>
          <p:nvPr/>
        </p:nvSpPr>
        <p:spPr>
          <a:xfrm>
            <a:off x="4849258" y="1182304"/>
            <a:ext cx="1013988" cy="961682"/>
          </a:xfrm>
          <a:prstGeom prst="lightningBol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9" name="TextBox 28">
            <a:extLst>
              <a:ext uri="{FF2B5EF4-FFF2-40B4-BE49-F238E27FC236}">
                <a16:creationId xmlns:a16="http://schemas.microsoft.com/office/drawing/2014/main" id="{FC1A53F9-2D47-4182-89C6-C2E61CB1666A}"/>
              </a:ext>
            </a:extLst>
          </p:cNvPr>
          <p:cNvSpPr txBox="1"/>
          <p:nvPr/>
        </p:nvSpPr>
        <p:spPr>
          <a:xfrm>
            <a:off x="4345048" y="1443760"/>
            <a:ext cx="938077" cy="461665"/>
          </a:xfrm>
          <a:prstGeom prst="rect">
            <a:avLst/>
          </a:prstGeom>
          <a:noFill/>
        </p:spPr>
        <p:txBody>
          <a:bodyPr wrap="none" rtlCol="0">
            <a:spAutoFit/>
          </a:bodyPr>
          <a:lstStyle/>
          <a:p>
            <a:r>
              <a:rPr lang="en-US" sz="2400" b="1" dirty="0">
                <a:solidFill>
                  <a:srgbClr val="FF0000"/>
                </a:solidFill>
              </a:rPr>
              <a:t>Error</a:t>
            </a:r>
          </a:p>
        </p:txBody>
      </p:sp>
      <p:sp>
        <p:nvSpPr>
          <p:cNvPr id="30" name="Rectangle: Rounded Corners 29" descr=" 59">
            <a:extLst>
              <a:ext uri="{FF2B5EF4-FFF2-40B4-BE49-F238E27FC236}">
                <a16:creationId xmlns:a16="http://schemas.microsoft.com/office/drawing/2014/main" id="{41271745-7FE0-4763-9689-3DC32164CC73}"/>
              </a:ext>
            </a:extLst>
          </p:cNvPr>
          <p:cNvSpPr/>
          <p:nvPr/>
        </p:nvSpPr>
        <p:spPr>
          <a:xfrm>
            <a:off x="9236" y="5675696"/>
            <a:ext cx="12192000" cy="1173190"/>
          </a:xfrm>
          <a:prstGeom prst="roundRect">
            <a:avLst>
              <a:gd name="adj" fmla="val 0"/>
            </a:avLst>
          </a:prstGeom>
          <a:solidFill>
            <a:schemeClr val="tx1"/>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noProof="0" dirty="0">
                <a:solidFill>
                  <a:schemeClr val="bg1"/>
                </a:solidFill>
                <a:latin typeface="Calibri"/>
              </a:rPr>
              <a:t>Can’t enable fault-tolerance using quantum error correction</a:t>
            </a:r>
            <a:r>
              <a:rPr lang="en-US" sz="3200" b="1" noProof="0" dirty="0">
                <a:solidFill>
                  <a:schemeClr val="bg1"/>
                </a:solidFill>
                <a:latin typeface="Calibri"/>
                <a:sym typeface="Wingdings" panose="05000000000000000000" pitchFamily="2" charset="2"/>
              </a:rPr>
              <a:t></a:t>
            </a:r>
            <a:r>
              <a:rPr lang="en-US" sz="3200" b="1" noProof="0" dirty="0">
                <a:solidFill>
                  <a:schemeClr val="bg1"/>
                </a:solidFill>
                <a:latin typeface="Calibri"/>
              </a:rPr>
              <a:t> Noisy Intermediate Scale Quantum (NISQ) Computers</a:t>
            </a:r>
            <a:endParaRPr kumimoji="0" lang="en-US" sz="3200" b="1" i="0" u="none" strike="noStrike" kern="1200" cap="none" spc="0" normalizeH="0" baseline="0" noProof="0" dirty="0">
              <a:ln>
                <a:noFill/>
              </a:ln>
              <a:solidFill>
                <a:schemeClr val="bg1"/>
              </a:solidFill>
              <a:effectLst/>
              <a:uLnTx/>
              <a:uFillTx/>
              <a:latin typeface="Calibri"/>
            </a:endParaRPr>
          </a:p>
        </p:txBody>
      </p:sp>
      <p:sp>
        <p:nvSpPr>
          <p:cNvPr id="31" name="Slide Number Placeholder 30">
            <a:extLst>
              <a:ext uri="{FF2B5EF4-FFF2-40B4-BE49-F238E27FC236}">
                <a16:creationId xmlns:a16="http://schemas.microsoft.com/office/drawing/2014/main" id="{357474EB-FDD7-4FA0-85FE-D3BB4F8E5DA6}"/>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73446522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64B46-E55E-4AD0-80D1-EE3E65FAAEAC}"/>
              </a:ext>
            </a:extLst>
          </p:cNvPr>
          <p:cNvSpPr>
            <a:spLocks noGrp="1"/>
          </p:cNvSpPr>
          <p:nvPr>
            <p:ph type="title"/>
          </p:nvPr>
        </p:nvSpPr>
        <p:spPr>
          <a:xfrm>
            <a:off x="609600" y="196814"/>
            <a:ext cx="10688320" cy="1143000"/>
          </a:xfrm>
        </p:spPr>
        <p:txBody>
          <a:bodyPr/>
          <a:lstStyle/>
          <a:p>
            <a:r>
              <a:rPr lang="en-US" dirty="0"/>
              <a:t>Adaptive Invert and Measure (AIM): Design</a:t>
            </a:r>
          </a:p>
        </p:txBody>
      </p:sp>
      <p:sp>
        <p:nvSpPr>
          <p:cNvPr id="6" name="Rectangle: Rounded Corners 5">
            <a:extLst>
              <a:ext uri="{FF2B5EF4-FFF2-40B4-BE49-F238E27FC236}">
                <a16:creationId xmlns:a16="http://schemas.microsoft.com/office/drawing/2014/main" id="{D9BF73BE-A582-4405-A48F-789DA01216E0}"/>
              </a:ext>
            </a:extLst>
          </p:cNvPr>
          <p:cNvSpPr/>
          <p:nvPr/>
        </p:nvSpPr>
        <p:spPr>
          <a:xfrm>
            <a:off x="0" y="5680901"/>
            <a:ext cx="12192000" cy="1168264"/>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Measurement bias can be learned, and we use it to find inversions that will ensure strong to weak transformation    </a:t>
            </a:r>
          </a:p>
        </p:txBody>
      </p:sp>
      <p:sp>
        <p:nvSpPr>
          <p:cNvPr id="19" name="TextBox 18">
            <a:extLst>
              <a:ext uri="{FF2B5EF4-FFF2-40B4-BE49-F238E27FC236}">
                <a16:creationId xmlns:a16="http://schemas.microsoft.com/office/drawing/2014/main" id="{07673C37-5C2A-4A59-BFC5-84A259DE1754}"/>
              </a:ext>
            </a:extLst>
          </p:cNvPr>
          <p:cNvSpPr txBox="1"/>
          <p:nvPr/>
        </p:nvSpPr>
        <p:spPr>
          <a:xfrm>
            <a:off x="10352856" y="2635469"/>
            <a:ext cx="1752334" cy="1200329"/>
          </a:xfrm>
          <a:prstGeom prst="rect">
            <a:avLst/>
          </a:prstGeom>
          <a:solidFill>
            <a:schemeClr val="bg1">
              <a:lumMod val="85000"/>
            </a:schemeClr>
          </a:solidFill>
          <a:ln w="38100">
            <a:solidFill>
              <a:schemeClr val="tx1">
                <a:lumMod val="95000"/>
                <a:lumOff val="5000"/>
              </a:schemeClr>
            </a:solidFill>
            <a:prstDash val="dash"/>
          </a:ln>
        </p:spPr>
        <p:txBody>
          <a:bodyPr wrap="square" rtlCol="0">
            <a:spAutoFit/>
          </a:bodyPr>
          <a:lstStyle/>
          <a:p>
            <a:pPr algn="ctr"/>
            <a:r>
              <a:rPr lang="en-US" sz="2400" dirty="0"/>
              <a:t>Efficient</a:t>
            </a:r>
          </a:p>
          <a:p>
            <a:pPr algn="ctr"/>
            <a:r>
              <a:rPr lang="en-US" sz="2400" dirty="0"/>
              <a:t>Partial </a:t>
            </a:r>
          </a:p>
          <a:p>
            <a:pPr algn="ctr"/>
            <a:r>
              <a:rPr lang="en-US" sz="2400" dirty="0"/>
              <a:t>Inversions</a:t>
            </a:r>
            <a:endParaRPr lang="en-US" sz="2400" b="1" dirty="0"/>
          </a:p>
        </p:txBody>
      </p:sp>
      <p:sp>
        <p:nvSpPr>
          <p:cNvPr id="18" name="Rectangle 17">
            <a:extLst>
              <a:ext uri="{FF2B5EF4-FFF2-40B4-BE49-F238E27FC236}">
                <a16:creationId xmlns:a16="http://schemas.microsoft.com/office/drawing/2014/main" id="{EA95B769-41A2-4C44-A135-77EDE2B097BB}"/>
              </a:ext>
            </a:extLst>
          </p:cNvPr>
          <p:cNvSpPr/>
          <p:nvPr/>
        </p:nvSpPr>
        <p:spPr>
          <a:xfrm>
            <a:off x="7936557" y="2683033"/>
            <a:ext cx="1752334" cy="1152765"/>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t>Adaptive Algorithm</a:t>
            </a:r>
          </a:p>
        </p:txBody>
      </p:sp>
      <p:cxnSp>
        <p:nvCxnSpPr>
          <p:cNvPr id="17" name="Straight Arrow Connector 16">
            <a:extLst>
              <a:ext uri="{FF2B5EF4-FFF2-40B4-BE49-F238E27FC236}">
                <a16:creationId xmlns:a16="http://schemas.microsoft.com/office/drawing/2014/main" id="{20838328-B8DB-48CB-9AA2-08969520C80F}"/>
              </a:ext>
            </a:extLst>
          </p:cNvPr>
          <p:cNvCxnSpPr>
            <a:cxnSpLocks/>
          </p:cNvCxnSpPr>
          <p:nvPr/>
        </p:nvCxnSpPr>
        <p:spPr>
          <a:xfrm>
            <a:off x="3191084" y="2119673"/>
            <a:ext cx="620471" cy="0"/>
          </a:xfrm>
          <a:prstGeom prst="straightConnector1">
            <a:avLst/>
          </a:prstGeom>
          <a:solidFill>
            <a:schemeClr val="accent4">
              <a:lumMod val="75000"/>
            </a:schemeClr>
          </a:solidFill>
          <a:ln w="38100">
            <a:tailEnd type="triangle"/>
          </a:ln>
        </p:spPr>
        <p:style>
          <a:lnRef idx="2">
            <a:schemeClr val="dk1"/>
          </a:lnRef>
          <a:fillRef idx="0">
            <a:schemeClr val="dk1"/>
          </a:fillRef>
          <a:effectRef idx="1">
            <a:schemeClr val="dk1"/>
          </a:effectRef>
          <a:fontRef idx="minor">
            <a:schemeClr val="tx1"/>
          </a:fontRef>
        </p:style>
      </p:cxnSp>
      <p:sp>
        <p:nvSpPr>
          <p:cNvPr id="20" name="Rectangle 19">
            <a:extLst>
              <a:ext uri="{FF2B5EF4-FFF2-40B4-BE49-F238E27FC236}">
                <a16:creationId xmlns:a16="http://schemas.microsoft.com/office/drawing/2014/main" id="{64642162-E0A8-4804-BBEC-735677C63118}"/>
              </a:ext>
            </a:extLst>
          </p:cNvPr>
          <p:cNvSpPr/>
          <p:nvPr/>
        </p:nvSpPr>
        <p:spPr>
          <a:xfrm>
            <a:off x="3862355" y="1714389"/>
            <a:ext cx="1706215" cy="871487"/>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Bias</a:t>
            </a:r>
          </a:p>
          <a:p>
            <a:pPr algn="ctr"/>
            <a:r>
              <a:rPr lang="en-US" sz="2400" dirty="0"/>
              <a:t>Estimator</a:t>
            </a:r>
          </a:p>
        </p:txBody>
      </p:sp>
      <p:cxnSp>
        <p:nvCxnSpPr>
          <p:cNvPr id="22" name="Straight Arrow Connector 21">
            <a:extLst>
              <a:ext uri="{FF2B5EF4-FFF2-40B4-BE49-F238E27FC236}">
                <a16:creationId xmlns:a16="http://schemas.microsoft.com/office/drawing/2014/main" id="{967A130F-E9CE-4C7B-8E19-C4A26D0B6880}"/>
              </a:ext>
            </a:extLst>
          </p:cNvPr>
          <p:cNvCxnSpPr>
            <a:cxnSpLocks/>
          </p:cNvCxnSpPr>
          <p:nvPr/>
        </p:nvCxnSpPr>
        <p:spPr>
          <a:xfrm>
            <a:off x="5573410" y="2119673"/>
            <a:ext cx="522590" cy="0"/>
          </a:xfrm>
          <a:prstGeom prst="straightConnector1">
            <a:avLst/>
          </a:prstGeom>
          <a:solidFill>
            <a:schemeClr val="accent4">
              <a:lumMod val="75000"/>
            </a:schemeClr>
          </a:solidFill>
          <a:ln w="38100">
            <a:tailEnd type="triangle"/>
          </a:ln>
        </p:spPr>
        <p:style>
          <a:lnRef idx="2">
            <a:schemeClr val="dk1"/>
          </a:lnRef>
          <a:fillRef idx="0">
            <a:schemeClr val="dk1"/>
          </a:fillRef>
          <a:effectRef idx="1">
            <a:schemeClr val="dk1"/>
          </a:effectRef>
          <a:fontRef idx="minor">
            <a:schemeClr val="tx1"/>
          </a:fontRef>
        </p:style>
      </p:cxnSp>
      <p:sp>
        <p:nvSpPr>
          <p:cNvPr id="23" name="TextBox 22">
            <a:extLst>
              <a:ext uri="{FF2B5EF4-FFF2-40B4-BE49-F238E27FC236}">
                <a16:creationId xmlns:a16="http://schemas.microsoft.com/office/drawing/2014/main" id="{51395BBE-CC51-467A-9BFD-78E33864062A}"/>
              </a:ext>
            </a:extLst>
          </p:cNvPr>
          <p:cNvSpPr txBox="1"/>
          <p:nvPr/>
        </p:nvSpPr>
        <p:spPr>
          <a:xfrm>
            <a:off x="6293844" y="1753703"/>
            <a:ext cx="1901863" cy="769441"/>
          </a:xfrm>
          <a:prstGeom prst="rect">
            <a:avLst/>
          </a:prstGeom>
          <a:noFill/>
        </p:spPr>
        <p:txBody>
          <a:bodyPr wrap="square" rtlCol="0">
            <a:spAutoFit/>
          </a:bodyPr>
          <a:lstStyle/>
          <a:p>
            <a:pPr algn="ctr"/>
            <a:r>
              <a:rPr lang="en-US" sz="2200" dirty="0"/>
              <a:t>Measurement</a:t>
            </a:r>
          </a:p>
          <a:p>
            <a:pPr algn="ctr"/>
            <a:r>
              <a:rPr lang="en-US" sz="2200" dirty="0"/>
              <a:t> Strength</a:t>
            </a:r>
          </a:p>
        </p:txBody>
      </p:sp>
      <p:sp>
        <p:nvSpPr>
          <p:cNvPr id="9" name="TextBox 8">
            <a:extLst>
              <a:ext uri="{FF2B5EF4-FFF2-40B4-BE49-F238E27FC236}">
                <a16:creationId xmlns:a16="http://schemas.microsoft.com/office/drawing/2014/main" id="{2294B836-CEB6-47A6-9CA4-0CB828275B74}"/>
              </a:ext>
            </a:extLst>
          </p:cNvPr>
          <p:cNvSpPr txBox="1"/>
          <p:nvPr/>
        </p:nvSpPr>
        <p:spPr>
          <a:xfrm>
            <a:off x="1876758" y="2770492"/>
            <a:ext cx="1685077" cy="369332"/>
          </a:xfrm>
          <a:prstGeom prst="rect">
            <a:avLst/>
          </a:prstGeom>
          <a:noFill/>
        </p:spPr>
        <p:txBody>
          <a:bodyPr wrap="none" rtlCol="0">
            <a:spAutoFit/>
          </a:bodyPr>
          <a:lstStyle/>
          <a:p>
            <a:pPr algn="ctr"/>
            <a:r>
              <a:rPr lang="en-US" dirty="0"/>
              <a:t>NISQ machine</a:t>
            </a:r>
          </a:p>
        </p:txBody>
      </p:sp>
      <p:pic>
        <p:nvPicPr>
          <p:cNvPr id="24" name="Picture 23">
            <a:extLst>
              <a:ext uri="{FF2B5EF4-FFF2-40B4-BE49-F238E27FC236}">
                <a16:creationId xmlns:a16="http://schemas.microsoft.com/office/drawing/2014/main" id="{958FF347-4D77-4B56-AE62-66CD478660AF}"/>
              </a:ext>
            </a:extLst>
          </p:cNvPr>
          <p:cNvPicPr>
            <a:picLocks noChangeAspect="1"/>
          </p:cNvPicPr>
          <p:nvPr/>
        </p:nvPicPr>
        <p:blipFill>
          <a:blip r:embed="rId3"/>
          <a:stretch>
            <a:fillRect/>
          </a:stretch>
        </p:blipFill>
        <p:spPr>
          <a:xfrm>
            <a:off x="2166736" y="1543744"/>
            <a:ext cx="1105122" cy="1226748"/>
          </a:xfrm>
          <a:prstGeom prst="rect">
            <a:avLst/>
          </a:prstGeom>
        </p:spPr>
      </p:pic>
      <p:grpSp>
        <p:nvGrpSpPr>
          <p:cNvPr id="47" name="Group 46">
            <a:extLst>
              <a:ext uri="{FF2B5EF4-FFF2-40B4-BE49-F238E27FC236}">
                <a16:creationId xmlns:a16="http://schemas.microsoft.com/office/drawing/2014/main" id="{ABBA31F6-3340-4E56-BE52-97C66CB7AACD}"/>
              </a:ext>
            </a:extLst>
          </p:cNvPr>
          <p:cNvGrpSpPr/>
          <p:nvPr/>
        </p:nvGrpSpPr>
        <p:grpSpPr>
          <a:xfrm>
            <a:off x="202442" y="3651424"/>
            <a:ext cx="8958584" cy="1869588"/>
            <a:chOff x="360773" y="3528892"/>
            <a:chExt cx="8958584" cy="1869588"/>
          </a:xfrm>
        </p:grpSpPr>
        <p:sp>
          <p:nvSpPr>
            <p:cNvPr id="13" name="TextBox 12">
              <a:extLst>
                <a:ext uri="{FF2B5EF4-FFF2-40B4-BE49-F238E27FC236}">
                  <a16:creationId xmlns:a16="http://schemas.microsoft.com/office/drawing/2014/main" id="{3FB9B5FE-D1C8-437F-A626-8AF430D2821A}"/>
                </a:ext>
              </a:extLst>
            </p:cNvPr>
            <p:cNvSpPr txBox="1"/>
            <p:nvPr/>
          </p:nvSpPr>
          <p:spPr>
            <a:xfrm>
              <a:off x="5726901" y="3989260"/>
              <a:ext cx="3592456" cy="769441"/>
            </a:xfrm>
            <a:prstGeom prst="rect">
              <a:avLst/>
            </a:prstGeom>
            <a:noFill/>
          </p:spPr>
          <p:txBody>
            <a:bodyPr wrap="square" rtlCol="0">
              <a:spAutoFit/>
            </a:bodyPr>
            <a:lstStyle/>
            <a:p>
              <a:pPr algn="ctr"/>
              <a:r>
                <a:rPr lang="en-US" sz="2200" dirty="0"/>
                <a:t>Most Likely </a:t>
              </a:r>
            </a:p>
            <a:p>
              <a:pPr algn="ctr"/>
              <a:r>
                <a:rPr lang="en-US" sz="2200" dirty="0"/>
                <a:t>Output</a:t>
              </a:r>
            </a:p>
          </p:txBody>
        </p:sp>
        <p:sp>
          <p:nvSpPr>
            <p:cNvPr id="38" name="TextBox 37">
              <a:extLst>
                <a:ext uri="{FF2B5EF4-FFF2-40B4-BE49-F238E27FC236}">
                  <a16:creationId xmlns:a16="http://schemas.microsoft.com/office/drawing/2014/main" id="{7F1358D0-C172-483C-A1A0-BEC9527ADB33}"/>
                </a:ext>
              </a:extLst>
            </p:cNvPr>
            <p:cNvSpPr txBox="1"/>
            <p:nvPr/>
          </p:nvSpPr>
          <p:spPr>
            <a:xfrm>
              <a:off x="2206826" y="5029148"/>
              <a:ext cx="1685077" cy="369332"/>
            </a:xfrm>
            <a:prstGeom prst="rect">
              <a:avLst/>
            </a:prstGeom>
            <a:noFill/>
          </p:spPr>
          <p:txBody>
            <a:bodyPr wrap="none" rtlCol="0">
              <a:spAutoFit/>
            </a:bodyPr>
            <a:lstStyle/>
            <a:p>
              <a:pPr algn="ctr"/>
              <a:r>
                <a:rPr lang="en-US" dirty="0"/>
                <a:t>NISQ machine</a:t>
              </a:r>
            </a:p>
          </p:txBody>
        </p:sp>
        <p:pic>
          <p:nvPicPr>
            <p:cNvPr id="39" name="Picture 38">
              <a:extLst>
                <a:ext uri="{FF2B5EF4-FFF2-40B4-BE49-F238E27FC236}">
                  <a16:creationId xmlns:a16="http://schemas.microsoft.com/office/drawing/2014/main" id="{2D4705F0-9613-43FF-A0F3-FCDFE461A259}"/>
                </a:ext>
              </a:extLst>
            </p:cNvPr>
            <p:cNvPicPr>
              <a:picLocks noChangeAspect="1"/>
            </p:cNvPicPr>
            <p:nvPr/>
          </p:nvPicPr>
          <p:blipFill>
            <a:blip r:embed="rId3"/>
            <a:stretch>
              <a:fillRect/>
            </a:stretch>
          </p:blipFill>
          <p:spPr>
            <a:xfrm>
              <a:off x="2496804" y="3787186"/>
              <a:ext cx="1105122" cy="1226748"/>
            </a:xfrm>
            <a:prstGeom prst="rect">
              <a:avLst/>
            </a:prstGeom>
          </p:spPr>
        </p:pic>
        <p:sp>
          <p:nvSpPr>
            <p:cNvPr id="40" name="Rectangle 39">
              <a:extLst>
                <a:ext uri="{FF2B5EF4-FFF2-40B4-BE49-F238E27FC236}">
                  <a16:creationId xmlns:a16="http://schemas.microsoft.com/office/drawing/2014/main" id="{968265E4-1D21-4B57-ADF0-4BE2990F7A5C}"/>
                </a:ext>
              </a:extLst>
            </p:cNvPr>
            <p:cNvSpPr/>
            <p:nvPr/>
          </p:nvSpPr>
          <p:spPr>
            <a:xfrm>
              <a:off x="4218755" y="3904446"/>
              <a:ext cx="1901863" cy="871487"/>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Boost</a:t>
              </a:r>
            </a:p>
            <a:p>
              <a:pPr algn="ctr"/>
              <a:r>
                <a:rPr lang="en-US" sz="2400" dirty="0"/>
                <a:t>Weak-state</a:t>
              </a:r>
            </a:p>
          </p:txBody>
        </p:sp>
        <p:sp>
          <p:nvSpPr>
            <p:cNvPr id="42" name="TextBox 41">
              <a:extLst>
                <a:ext uri="{FF2B5EF4-FFF2-40B4-BE49-F238E27FC236}">
                  <a16:creationId xmlns:a16="http://schemas.microsoft.com/office/drawing/2014/main" id="{3993A774-B726-418E-9A7B-507154BE9532}"/>
                </a:ext>
              </a:extLst>
            </p:cNvPr>
            <p:cNvSpPr txBox="1"/>
            <p:nvPr/>
          </p:nvSpPr>
          <p:spPr>
            <a:xfrm>
              <a:off x="360773" y="3528892"/>
              <a:ext cx="1901863" cy="1200329"/>
            </a:xfrm>
            <a:prstGeom prst="rect">
              <a:avLst/>
            </a:prstGeom>
            <a:noFill/>
          </p:spPr>
          <p:txBody>
            <a:bodyPr wrap="square" rtlCol="0">
              <a:spAutoFit/>
            </a:bodyPr>
            <a:lstStyle/>
            <a:p>
              <a:pPr algn="ctr"/>
              <a:endParaRPr lang="en-US" sz="2400" b="1" dirty="0"/>
            </a:p>
            <a:p>
              <a:pPr algn="ctr"/>
              <a:r>
                <a:rPr lang="en-US" sz="2400" b="1" dirty="0"/>
                <a:t>Application Test Runs</a:t>
              </a:r>
            </a:p>
          </p:txBody>
        </p:sp>
        <p:cxnSp>
          <p:nvCxnSpPr>
            <p:cNvPr id="43" name="Straight Arrow Connector 42">
              <a:extLst>
                <a:ext uri="{FF2B5EF4-FFF2-40B4-BE49-F238E27FC236}">
                  <a16:creationId xmlns:a16="http://schemas.microsoft.com/office/drawing/2014/main" id="{2FA4F574-E909-4625-B90F-133D805F231D}"/>
                </a:ext>
              </a:extLst>
            </p:cNvPr>
            <p:cNvCxnSpPr>
              <a:cxnSpLocks/>
            </p:cNvCxnSpPr>
            <p:nvPr/>
          </p:nvCxnSpPr>
          <p:spPr>
            <a:xfrm>
              <a:off x="2187489" y="4331309"/>
              <a:ext cx="329572" cy="8880"/>
            </a:xfrm>
            <a:prstGeom prst="straightConnector1">
              <a:avLst/>
            </a:prstGeom>
            <a:solidFill>
              <a:schemeClr val="accent4">
                <a:lumMod val="75000"/>
              </a:schemeClr>
            </a:solidFill>
            <a:ln w="38100">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6A966AEB-A53B-4A9A-A21F-309DE3169678}"/>
                </a:ext>
              </a:extLst>
            </p:cNvPr>
            <p:cNvCxnSpPr>
              <a:cxnSpLocks/>
            </p:cNvCxnSpPr>
            <p:nvPr/>
          </p:nvCxnSpPr>
          <p:spPr>
            <a:xfrm>
              <a:off x="3601926" y="4331309"/>
              <a:ext cx="512874" cy="0"/>
            </a:xfrm>
            <a:prstGeom prst="straightConnector1">
              <a:avLst/>
            </a:prstGeom>
            <a:solidFill>
              <a:schemeClr val="accent4">
                <a:lumMod val="75000"/>
              </a:schemeClr>
            </a:solidFill>
            <a:ln w="38100">
              <a:tailEnd type="triangle"/>
            </a:ln>
          </p:spPr>
          <p:style>
            <a:lnRef idx="2">
              <a:schemeClr val="dk1"/>
            </a:lnRef>
            <a:fillRef idx="0">
              <a:schemeClr val="dk1"/>
            </a:fillRef>
            <a:effectRef idx="1">
              <a:schemeClr val="dk1"/>
            </a:effectRef>
            <a:fontRef idx="minor">
              <a:schemeClr val="tx1"/>
            </a:fontRef>
          </p:style>
        </p:cxnSp>
        <p:cxnSp>
          <p:nvCxnSpPr>
            <p:cNvPr id="46" name="Straight Arrow Connector 45">
              <a:extLst>
                <a:ext uri="{FF2B5EF4-FFF2-40B4-BE49-F238E27FC236}">
                  <a16:creationId xmlns:a16="http://schemas.microsoft.com/office/drawing/2014/main" id="{6C06DC7E-0053-4271-9CC7-9A8DB8E6DA4D}"/>
                </a:ext>
              </a:extLst>
            </p:cNvPr>
            <p:cNvCxnSpPr>
              <a:cxnSpLocks/>
            </p:cNvCxnSpPr>
            <p:nvPr/>
          </p:nvCxnSpPr>
          <p:spPr>
            <a:xfrm>
              <a:off x="6128423" y="4331309"/>
              <a:ext cx="512874" cy="0"/>
            </a:xfrm>
            <a:prstGeom prst="straightConnector1">
              <a:avLst/>
            </a:prstGeom>
            <a:solidFill>
              <a:schemeClr val="accent4">
                <a:lumMod val="75000"/>
              </a:schemeClr>
            </a:solidFill>
            <a:ln w="38100">
              <a:tailEnd type="triangle"/>
            </a:ln>
          </p:spPr>
          <p:style>
            <a:lnRef idx="2">
              <a:schemeClr val="dk1"/>
            </a:lnRef>
            <a:fillRef idx="0">
              <a:schemeClr val="dk1"/>
            </a:fillRef>
            <a:effectRef idx="1">
              <a:schemeClr val="dk1"/>
            </a:effectRef>
            <a:fontRef idx="minor">
              <a:schemeClr val="tx1"/>
            </a:fontRef>
          </p:style>
        </p:cxnSp>
      </p:grpSp>
      <p:cxnSp>
        <p:nvCxnSpPr>
          <p:cNvPr id="49" name="Straight Arrow Connector 48">
            <a:extLst>
              <a:ext uri="{FF2B5EF4-FFF2-40B4-BE49-F238E27FC236}">
                <a16:creationId xmlns:a16="http://schemas.microsoft.com/office/drawing/2014/main" id="{245A8207-41C9-41C9-B79A-CCA914BC1313}"/>
              </a:ext>
            </a:extLst>
          </p:cNvPr>
          <p:cNvCxnSpPr>
            <a:cxnSpLocks/>
          </p:cNvCxnSpPr>
          <p:nvPr/>
        </p:nvCxnSpPr>
        <p:spPr>
          <a:xfrm>
            <a:off x="9709210" y="3247644"/>
            <a:ext cx="521910" cy="0"/>
          </a:xfrm>
          <a:prstGeom prst="straightConnector1">
            <a:avLst/>
          </a:prstGeom>
          <a:ln w="38100">
            <a:solidFill>
              <a:schemeClr val="tx1"/>
            </a:solidFill>
            <a:tailEnd type="triangle"/>
          </a:ln>
        </p:spPr>
        <p:style>
          <a:lnRef idx="2">
            <a:schemeClr val="dk1"/>
          </a:lnRef>
          <a:fillRef idx="0">
            <a:schemeClr val="dk1"/>
          </a:fillRef>
          <a:effectRef idx="1">
            <a:schemeClr val="dk1"/>
          </a:effectRef>
          <a:fontRef idx="minor">
            <a:schemeClr val="tx1"/>
          </a:fontRef>
        </p:style>
      </p:cxnSp>
      <p:grpSp>
        <p:nvGrpSpPr>
          <p:cNvPr id="66" name="Group 65">
            <a:extLst>
              <a:ext uri="{FF2B5EF4-FFF2-40B4-BE49-F238E27FC236}">
                <a16:creationId xmlns:a16="http://schemas.microsoft.com/office/drawing/2014/main" id="{EFE7CC08-0E6F-4256-AC34-4130D6F824ED}"/>
              </a:ext>
            </a:extLst>
          </p:cNvPr>
          <p:cNvGrpSpPr/>
          <p:nvPr/>
        </p:nvGrpSpPr>
        <p:grpSpPr>
          <a:xfrm>
            <a:off x="7326055" y="2533304"/>
            <a:ext cx="619966" cy="394486"/>
            <a:chOff x="7244775" y="2523144"/>
            <a:chExt cx="619966" cy="394486"/>
          </a:xfrm>
        </p:grpSpPr>
        <p:cxnSp>
          <p:nvCxnSpPr>
            <p:cNvPr id="63" name="Straight Connector 62">
              <a:extLst>
                <a:ext uri="{FF2B5EF4-FFF2-40B4-BE49-F238E27FC236}">
                  <a16:creationId xmlns:a16="http://schemas.microsoft.com/office/drawing/2014/main" id="{0663A4E9-E8AE-4888-AC83-05F67B8300A1}"/>
                </a:ext>
              </a:extLst>
            </p:cNvPr>
            <p:cNvCxnSpPr>
              <a:stCxn id="23" idx="2"/>
            </p:cNvCxnSpPr>
            <p:nvPr/>
          </p:nvCxnSpPr>
          <p:spPr>
            <a:xfrm flipH="1">
              <a:off x="7244775" y="2523144"/>
              <a:ext cx="1" cy="394486"/>
            </a:xfrm>
            <a:prstGeom prst="line">
              <a:avLst/>
            </a:prstGeom>
            <a:ln w="28575">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9FD9DE0A-7905-463A-8F65-8D7ECE0552B8}"/>
                </a:ext>
              </a:extLst>
            </p:cNvPr>
            <p:cNvCxnSpPr>
              <a:cxnSpLocks/>
            </p:cNvCxnSpPr>
            <p:nvPr/>
          </p:nvCxnSpPr>
          <p:spPr>
            <a:xfrm>
              <a:off x="7244775" y="2909181"/>
              <a:ext cx="619966" cy="0"/>
            </a:xfrm>
            <a:prstGeom prst="line">
              <a:avLst/>
            </a:prstGeom>
            <a:ln w="28575">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grpSp>
      <p:grpSp>
        <p:nvGrpSpPr>
          <p:cNvPr id="67" name="Group 66">
            <a:extLst>
              <a:ext uri="{FF2B5EF4-FFF2-40B4-BE49-F238E27FC236}">
                <a16:creationId xmlns:a16="http://schemas.microsoft.com/office/drawing/2014/main" id="{51D2DD72-9C96-4041-8DF2-FC4D4778F4F2}"/>
              </a:ext>
            </a:extLst>
          </p:cNvPr>
          <p:cNvGrpSpPr/>
          <p:nvPr/>
        </p:nvGrpSpPr>
        <p:grpSpPr>
          <a:xfrm flipV="1">
            <a:off x="7316590" y="3618494"/>
            <a:ext cx="619966" cy="394486"/>
            <a:chOff x="7244775" y="2523144"/>
            <a:chExt cx="619966" cy="394486"/>
          </a:xfrm>
        </p:grpSpPr>
        <p:cxnSp>
          <p:nvCxnSpPr>
            <p:cNvPr id="68" name="Straight Connector 67">
              <a:extLst>
                <a:ext uri="{FF2B5EF4-FFF2-40B4-BE49-F238E27FC236}">
                  <a16:creationId xmlns:a16="http://schemas.microsoft.com/office/drawing/2014/main" id="{3985F41A-6BFD-4346-9B03-402BC390E111}"/>
                </a:ext>
              </a:extLst>
            </p:cNvPr>
            <p:cNvCxnSpPr/>
            <p:nvPr/>
          </p:nvCxnSpPr>
          <p:spPr>
            <a:xfrm flipH="1">
              <a:off x="7244775" y="2523144"/>
              <a:ext cx="1" cy="394486"/>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DAB1D39-04B7-4A07-91D2-2297ACBBA751}"/>
                </a:ext>
              </a:extLst>
            </p:cNvPr>
            <p:cNvCxnSpPr>
              <a:cxnSpLocks/>
            </p:cNvCxnSpPr>
            <p:nvPr/>
          </p:nvCxnSpPr>
          <p:spPr>
            <a:xfrm>
              <a:off x="7244775" y="2909181"/>
              <a:ext cx="619966" cy="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grpSp>
      <p:sp>
        <p:nvSpPr>
          <p:cNvPr id="3" name="Slide Number Placeholder 2">
            <a:extLst>
              <a:ext uri="{FF2B5EF4-FFF2-40B4-BE49-F238E27FC236}">
                <a16:creationId xmlns:a16="http://schemas.microsoft.com/office/drawing/2014/main" id="{CC4719B1-E393-4C0C-AC3D-08A42501E220}"/>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896326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18" grpId="0" animBg="1"/>
      <p:bldP spid="20" grpId="0" animBg="1"/>
      <p:bldP spid="23"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 4">
            <a:extLst>
              <a:ext uri="{FF2B5EF4-FFF2-40B4-BE49-F238E27FC236}">
                <a16:creationId xmlns:a16="http://schemas.microsoft.com/office/drawing/2014/main" id="{4BAF4D55-7C42-4AAE-98F8-0BAF233625F9}"/>
              </a:ext>
            </a:extLst>
          </p:cNvPr>
          <p:cNvSpPr/>
          <p:nvPr/>
        </p:nvSpPr>
        <p:spPr>
          <a:xfrm>
            <a:off x="0" y="0"/>
            <a:ext cx="12192000" cy="69428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7F6692-5EC7-4E19-8B72-43380147D5D5}"/>
              </a:ext>
            </a:extLst>
          </p:cNvPr>
          <p:cNvSpPr>
            <a:spLocks noGrp="1"/>
          </p:cNvSpPr>
          <p:nvPr>
            <p:ph type="title"/>
          </p:nvPr>
        </p:nvSpPr>
        <p:spPr>
          <a:xfrm>
            <a:off x="0" y="196814"/>
            <a:ext cx="12050828" cy="1143000"/>
          </a:xfrm>
          <a:solidFill>
            <a:srgbClr val="FFC000"/>
          </a:solidFill>
        </p:spPr>
        <p:txBody>
          <a:bodyPr/>
          <a:lstStyle/>
          <a:p>
            <a:r>
              <a:rPr lang="en-US" sz="4000" dirty="0"/>
              <a:t>Evaluations: Improvement in Inference Strength</a:t>
            </a:r>
          </a:p>
        </p:txBody>
      </p:sp>
      <p:grpSp>
        <p:nvGrpSpPr>
          <p:cNvPr id="24" name="Group 23">
            <a:extLst>
              <a:ext uri="{FF2B5EF4-FFF2-40B4-BE49-F238E27FC236}">
                <a16:creationId xmlns:a16="http://schemas.microsoft.com/office/drawing/2014/main" id="{9FCA4DF8-D6C1-4A82-9F7C-9D691CC9DCDF}"/>
              </a:ext>
            </a:extLst>
          </p:cNvPr>
          <p:cNvGrpSpPr/>
          <p:nvPr/>
        </p:nvGrpSpPr>
        <p:grpSpPr>
          <a:xfrm>
            <a:off x="97972" y="1474375"/>
            <a:ext cx="6226629" cy="5333904"/>
            <a:chOff x="2817939" y="1406074"/>
            <a:chExt cx="6330942" cy="5518186"/>
          </a:xfrm>
        </p:grpSpPr>
        <p:pic>
          <p:nvPicPr>
            <p:cNvPr id="3" name="Picture 2">
              <a:extLst>
                <a:ext uri="{FF2B5EF4-FFF2-40B4-BE49-F238E27FC236}">
                  <a16:creationId xmlns:a16="http://schemas.microsoft.com/office/drawing/2014/main" id="{C0AE63A2-6EF3-4BE2-993D-AE9546CBFBB2}"/>
                </a:ext>
              </a:extLst>
            </p:cNvPr>
            <p:cNvPicPr>
              <a:picLocks noChangeAspect="1"/>
            </p:cNvPicPr>
            <p:nvPr/>
          </p:nvPicPr>
          <p:blipFill>
            <a:blip r:embed="rId3"/>
            <a:stretch>
              <a:fillRect/>
            </a:stretch>
          </p:blipFill>
          <p:spPr>
            <a:xfrm>
              <a:off x="2817939" y="1406074"/>
              <a:ext cx="6330942" cy="5518186"/>
            </a:xfrm>
            <a:prstGeom prst="rect">
              <a:avLst/>
            </a:prstGeom>
          </p:spPr>
        </p:pic>
        <p:pic>
          <p:nvPicPr>
            <p:cNvPr id="6" name="Picture 2" descr="Image result for green tick">
              <a:extLst>
                <a:ext uri="{FF2B5EF4-FFF2-40B4-BE49-F238E27FC236}">
                  <a16:creationId xmlns:a16="http://schemas.microsoft.com/office/drawing/2014/main" id="{566EEB44-6FDC-4A3F-B381-B3E93E86C3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3271" y="1965296"/>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green tick">
              <a:extLst>
                <a:ext uri="{FF2B5EF4-FFF2-40B4-BE49-F238E27FC236}">
                  <a16:creationId xmlns:a16="http://schemas.microsoft.com/office/drawing/2014/main" id="{AD1BAD77-1A20-45E2-8C98-072B10E0E9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5209" y="4042458"/>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green tick">
              <a:extLst>
                <a:ext uri="{FF2B5EF4-FFF2-40B4-BE49-F238E27FC236}">
                  <a16:creationId xmlns:a16="http://schemas.microsoft.com/office/drawing/2014/main" id="{BC85DD5F-8051-4392-A878-2809F59658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9877" y="1971195"/>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green tick">
              <a:extLst>
                <a:ext uri="{FF2B5EF4-FFF2-40B4-BE49-F238E27FC236}">
                  <a16:creationId xmlns:a16="http://schemas.microsoft.com/office/drawing/2014/main" id="{ACDA35C4-9379-45C9-83AB-A224B76A5A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6750" y="2354010"/>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green tick">
              <a:extLst>
                <a:ext uri="{FF2B5EF4-FFF2-40B4-BE49-F238E27FC236}">
                  <a16:creationId xmlns:a16="http://schemas.microsoft.com/office/drawing/2014/main" id="{7F3205AE-9BA3-4F93-BBE1-6DB8D3BC6E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2993" y="3639712"/>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green tick">
              <a:extLst>
                <a:ext uri="{FF2B5EF4-FFF2-40B4-BE49-F238E27FC236}">
                  <a16:creationId xmlns:a16="http://schemas.microsoft.com/office/drawing/2014/main" id="{0BEE942A-4AF4-4586-B3F5-03B7023053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5705" y="4003581"/>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green tick">
              <a:extLst>
                <a:ext uri="{FF2B5EF4-FFF2-40B4-BE49-F238E27FC236}">
                  <a16:creationId xmlns:a16="http://schemas.microsoft.com/office/drawing/2014/main" id="{5550F48D-3330-4EA8-953F-C6EE61C4DE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5908" y="4430413"/>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green tick">
              <a:extLst>
                <a:ext uri="{FF2B5EF4-FFF2-40B4-BE49-F238E27FC236}">
                  <a16:creationId xmlns:a16="http://schemas.microsoft.com/office/drawing/2014/main" id="{E85859AE-7870-4FF1-ACE4-A32260AD90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1807" y="4817014"/>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green tick">
              <a:extLst>
                <a:ext uri="{FF2B5EF4-FFF2-40B4-BE49-F238E27FC236}">
                  <a16:creationId xmlns:a16="http://schemas.microsoft.com/office/drawing/2014/main" id="{75D63D31-B781-4247-80B1-927D1392B1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7600" y="1963452"/>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green tick">
              <a:extLst>
                <a:ext uri="{FF2B5EF4-FFF2-40B4-BE49-F238E27FC236}">
                  <a16:creationId xmlns:a16="http://schemas.microsoft.com/office/drawing/2014/main" id="{E2C9C74A-B092-48C1-BD1D-C6FE35E2E3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6487" y="2365807"/>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green tick">
              <a:extLst>
                <a:ext uri="{FF2B5EF4-FFF2-40B4-BE49-F238E27FC236}">
                  <a16:creationId xmlns:a16="http://schemas.microsoft.com/office/drawing/2014/main" id="{12B3A291-4386-42D9-8B8A-0F3EE28178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7599" y="2755259"/>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green tick">
              <a:extLst>
                <a:ext uri="{FF2B5EF4-FFF2-40B4-BE49-F238E27FC236}">
                  <a16:creationId xmlns:a16="http://schemas.microsoft.com/office/drawing/2014/main" id="{63A05F27-A938-44C9-A1C5-1FF1F56631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7598" y="3157898"/>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green tick">
              <a:extLst>
                <a:ext uri="{FF2B5EF4-FFF2-40B4-BE49-F238E27FC236}">
                  <a16:creationId xmlns:a16="http://schemas.microsoft.com/office/drawing/2014/main" id="{F115A0A9-A849-403A-B9B7-B7C82AC6EF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6688" y="3637397"/>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green tick">
              <a:extLst>
                <a:ext uri="{FF2B5EF4-FFF2-40B4-BE49-F238E27FC236}">
                  <a16:creationId xmlns:a16="http://schemas.microsoft.com/office/drawing/2014/main" id="{E8BB5E4C-D8B9-4B62-9193-C00D6216A1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7985" y="4050773"/>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green tick">
              <a:extLst>
                <a:ext uri="{FF2B5EF4-FFF2-40B4-BE49-F238E27FC236}">
                  <a16:creationId xmlns:a16="http://schemas.microsoft.com/office/drawing/2014/main" id="{BA609BDF-3FBE-4511-A15D-1266DAAA52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7597" y="4423305"/>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green tick">
              <a:extLst>
                <a:ext uri="{FF2B5EF4-FFF2-40B4-BE49-F238E27FC236}">
                  <a16:creationId xmlns:a16="http://schemas.microsoft.com/office/drawing/2014/main" id="{A7AD7512-5AF8-4E69-BC53-93D51EB905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7395" y="4824350"/>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green tick">
              <a:extLst>
                <a:ext uri="{FF2B5EF4-FFF2-40B4-BE49-F238E27FC236}">
                  <a16:creationId xmlns:a16="http://schemas.microsoft.com/office/drawing/2014/main" id="{4EFE6413-154C-4BF4-9288-0462E46C14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7394" y="5289615"/>
              <a:ext cx="277405" cy="2774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green tick">
              <a:extLst>
                <a:ext uri="{FF2B5EF4-FFF2-40B4-BE49-F238E27FC236}">
                  <a16:creationId xmlns:a16="http://schemas.microsoft.com/office/drawing/2014/main" id="{9CE1CACB-BF95-4E65-9D1B-4E6C2673EF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7393" y="5691642"/>
              <a:ext cx="277405" cy="277405"/>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Rounded Corners 24">
            <a:extLst>
              <a:ext uri="{FF2B5EF4-FFF2-40B4-BE49-F238E27FC236}">
                <a16:creationId xmlns:a16="http://schemas.microsoft.com/office/drawing/2014/main" id="{52755E17-FB18-41CA-BF89-55899CCF02F0}"/>
              </a:ext>
            </a:extLst>
          </p:cNvPr>
          <p:cNvSpPr/>
          <p:nvPr/>
        </p:nvSpPr>
        <p:spPr>
          <a:xfrm>
            <a:off x="6857477" y="2864002"/>
            <a:ext cx="4953227" cy="1952430"/>
          </a:xfrm>
          <a:prstGeom prst="roundRect">
            <a:avLst>
              <a:gd name="adj" fmla="val 0"/>
            </a:avLst>
          </a:prstGeom>
          <a:solidFill>
            <a:schemeClr val="tx1">
              <a:lumMod val="75000"/>
              <a:lumOff val="25000"/>
            </a:schemeClr>
          </a:solidFill>
          <a:ln w="539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Inference Strength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(IST) captures quality of inference. IST &gt; 1  ensures correct answer is most likely</a:t>
            </a:r>
          </a:p>
        </p:txBody>
      </p:sp>
      <p:sp>
        <p:nvSpPr>
          <p:cNvPr id="27" name="TextBox 26">
            <a:extLst>
              <a:ext uri="{FF2B5EF4-FFF2-40B4-BE49-F238E27FC236}">
                <a16:creationId xmlns:a16="http://schemas.microsoft.com/office/drawing/2014/main" id="{231A112D-59BA-4187-9DEC-5DC514A09EBB}"/>
              </a:ext>
            </a:extLst>
          </p:cNvPr>
          <p:cNvSpPr txBox="1"/>
          <p:nvPr/>
        </p:nvSpPr>
        <p:spPr>
          <a:xfrm>
            <a:off x="1550773" y="2023866"/>
            <a:ext cx="1883804" cy="1508105"/>
          </a:xfrm>
          <a:prstGeom prst="rect">
            <a:avLst/>
          </a:prstGeom>
          <a:solidFill>
            <a:schemeClr val="bg1"/>
          </a:solidFill>
        </p:spPr>
        <p:txBody>
          <a:bodyPr wrap="square" rtlCol="0">
            <a:spAutoFit/>
          </a:bodyPr>
          <a:lstStyle/>
          <a:p>
            <a:pPr algn="ctr"/>
            <a:endParaRPr lang="en-US" sz="1600" dirty="0">
              <a:latin typeface="+mj-lt"/>
            </a:endParaRPr>
          </a:p>
          <a:p>
            <a:pPr algn="ctr"/>
            <a:endParaRPr lang="en-US" sz="1600" dirty="0">
              <a:latin typeface="+mj-lt"/>
            </a:endParaRPr>
          </a:p>
          <a:p>
            <a:pPr algn="ctr"/>
            <a:r>
              <a:rPr lang="en-US" sz="1600" dirty="0">
                <a:latin typeface="+mj-lt"/>
              </a:rPr>
              <a:t>IBMQX4</a:t>
            </a:r>
          </a:p>
          <a:p>
            <a:pPr algn="ctr"/>
            <a:r>
              <a:rPr lang="en-US" sz="1600" dirty="0">
                <a:latin typeface="+mj-lt"/>
              </a:rPr>
              <a:t>(5 Qubits)</a:t>
            </a:r>
          </a:p>
          <a:p>
            <a:endParaRPr lang="en-US" sz="1600" dirty="0"/>
          </a:p>
          <a:p>
            <a:endParaRPr lang="en-US" sz="1200" dirty="0"/>
          </a:p>
        </p:txBody>
      </p:sp>
      <p:sp>
        <p:nvSpPr>
          <p:cNvPr id="28" name="TextBox 27">
            <a:extLst>
              <a:ext uri="{FF2B5EF4-FFF2-40B4-BE49-F238E27FC236}">
                <a16:creationId xmlns:a16="http://schemas.microsoft.com/office/drawing/2014/main" id="{DD727D14-D697-4A78-9FCB-55DA255BB4CE}"/>
              </a:ext>
            </a:extLst>
          </p:cNvPr>
          <p:cNvSpPr txBox="1"/>
          <p:nvPr/>
        </p:nvSpPr>
        <p:spPr>
          <a:xfrm>
            <a:off x="1549075" y="3631182"/>
            <a:ext cx="1883804" cy="1508105"/>
          </a:xfrm>
          <a:prstGeom prst="rect">
            <a:avLst/>
          </a:prstGeom>
          <a:solidFill>
            <a:schemeClr val="bg1"/>
          </a:solidFill>
        </p:spPr>
        <p:txBody>
          <a:bodyPr wrap="square" rtlCol="0">
            <a:spAutoFit/>
          </a:bodyPr>
          <a:lstStyle/>
          <a:p>
            <a:pPr algn="ctr"/>
            <a:endParaRPr lang="en-US" sz="1600" dirty="0">
              <a:latin typeface="+mj-lt"/>
            </a:endParaRPr>
          </a:p>
          <a:p>
            <a:pPr algn="ctr"/>
            <a:endParaRPr lang="en-US" sz="1600" dirty="0">
              <a:latin typeface="+mj-lt"/>
            </a:endParaRPr>
          </a:p>
          <a:p>
            <a:pPr algn="ctr"/>
            <a:r>
              <a:rPr lang="en-US" sz="1600" dirty="0">
                <a:latin typeface="+mj-lt"/>
              </a:rPr>
              <a:t>IBMQX4 </a:t>
            </a:r>
          </a:p>
          <a:p>
            <a:pPr algn="ctr"/>
            <a:r>
              <a:rPr lang="en-US" sz="1600" dirty="0">
                <a:latin typeface="+mj-lt"/>
              </a:rPr>
              <a:t>(5 Qubits)</a:t>
            </a:r>
          </a:p>
          <a:p>
            <a:endParaRPr lang="en-US" sz="1600" dirty="0"/>
          </a:p>
          <a:p>
            <a:endParaRPr lang="en-US" sz="1200" dirty="0"/>
          </a:p>
        </p:txBody>
      </p:sp>
      <p:sp>
        <p:nvSpPr>
          <p:cNvPr id="29" name="TextBox 28">
            <a:extLst>
              <a:ext uri="{FF2B5EF4-FFF2-40B4-BE49-F238E27FC236}">
                <a16:creationId xmlns:a16="http://schemas.microsoft.com/office/drawing/2014/main" id="{1FA134EA-13AB-4190-A2CA-BC7608E4439A}"/>
              </a:ext>
            </a:extLst>
          </p:cNvPr>
          <p:cNvSpPr txBox="1"/>
          <p:nvPr/>
        </p:nvSpPr>
        <p:spPr>
          <a:xfrm>
            <a:off x="1549075" y="5238498"/>
            <a:ext cx="1883804" cy="1508105"/>
          </a:xfrm>
          <a:prstGeom prst="rect">
            <a:avLst/>
          </a:prstGeom>
          <a:solidFill>
            <a:schemeClr val="bg1"/>
          </a:solidFill>
        </p:spPr>
        <p:txBody>
          <a:bodyPr wrap="square" rtlCol="0">
            <a:spAutoFit/>
          </a:bodyPr>
          <a:lstStyle/>
          <a:p>
            <a:pPr algn="ctr"/>
            <a:endParaRPr lang="en-US" sz="1600" dirty="0">
              <a:latin typeface="+mj-lt"/>
            </a:endParaRPr>
          </a:p>
          <a:p>
            <a:pPr algn="ctr"/>
            <a:endParaRPr lang="en-US" sz="1600" dirty="0">
              <a:latin typeface="+mj-lt"/>
            </a:endParaRPr>
          </a:p>
          <a:p>
            <a:pPr algn="ctr"/>
            <a:r>
              <a:rPr lang="en-US" sz="1600" dirty="0"/>
              <a:t>IBMQ-Melbourne</a:t>
            </a:r>
          </a:p>
          <a:p>
            <a:pPr algn="ctr"/>
            <a:r>
              <a:rPr lang="en-US" sz="1600" dirty="0"/>
              <a:t>(14 Qubits)</a:t>
            </a:r>
          </a:p>
          <a:p>
            <a:endParaRPr lang="en-US" sz="1600" dirty="0"/>
          </a:p>
          <a:p>
            <a:endParaRPr lang="en-US" sz="1200" dirty="0"/>
          </a:p>
        </p:txBody>
      </p:sp>
      <p:sp>
        <p:nvSpPr>
          <p:cNvPr id="5" name="Slide Number Placeholder 4">
            <a:extLst>
              <a:ext uri="{FF2B5EF4-FFF2-40B4-BE49-F238E27FC236}">
                <a16:creationId xmlns:a16="http://schemas.microsoft.com/office/drawing/2014/main" id="{EC19B4F3-51ED-4977-B0D9-F47A57FC543D}"/>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54959791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CB2FE-3735-49B9-A4FA-2268549C27F4}"/>
              </a:ext>
            </a:extLst>
          </p:cNvPr>
          <p:cNvSpPr>
            <a:spLocks noGrp="1"/>
          </p:cNvSpPr>
          <p:nvPr>
            <p:ph type="title"/>
          </p:nvPr>
        </p:nvSpPr>
        <p:spPr>
          <a:xfrm>
            <a:off x="430695" y="283209"/>
            <a:ext cx="11562521" cy="1143000"/>
          </a:xfrm>
        </p:spPr>
        <p:txBody>
          <a:bodyPr/>
          <a:lstStyle/>
          <a:p>
            <a:r>
              <a:rPr lang="en-US" dirty="0"/>
              <a:t>Impact of Bias on  Bernstein </a:t>
            </a:r>
            <a:r>
              <a:rPr lang="en-US" dirty="0" err="1"/>
              <a:t>Vazirani</a:t>
            </a:r>
            <a:r>
              <a:rPr lang="en-US" dirty="0"/>
              <a:t> (BV) Algorithm</a:t>
            </a:r>
          </a:p>
        </p:txBody>
      </p:sp>
      <p:sp>
        <p:nvSpPr>
          <p:cNvPr id="29" name="TextBox 28">
            <a:extLst>
              <a:ext uri="{FF2B5EF4-FFF2-40B4-BE49-F238E27FC236}">
                <a16:creationId xmlns:a16="http://schemas.microsoft.com/office/drawing/2014/main" id="{6DAFD225-BDCF-41FB-BB42-17E80231792B}"/>
              </a:ext>
            </a:extLst>
          </p:cNvPr>
          <p:cNvSpPr txBox="1"/>
          <p:nvPr/>
        </p:nvSpPr>
        <p:spPr>
          <a:xfrm>
            <a:off x="3239265" y="3303872"/>
            <a:ext cx="2384114" cy="369332"/>
          </a:xfrm>
          <a:prstGeom prst="rect">
            <a:avLst/>
          </a:prstGeom>
          <a:noFill/>
        </p:spPr>
        <p:txBody>
          <a:bodyPr wrap="square" rtlCol="0">
            <a:spAutoFit/>
          </a:bodyPr>
          <a:lstStyle/>
          <a:p>
            <a:r>
              <a:rPr lang="en-US" b="1" i="1" dirty="0"/>
              <a:t>Run BV Algorithm</a:t>
            </a:r>
          </a:p>
        </p:txBody>
      </p:sp>
      <p:pic>
        <p:nvPicPr>
          <p:cNvPr id="31" name="Picture 30">
            <a:extLst>
              <a:ext uri="{FF2B5EF4-FFF2-40B4-BE49-F238E27FC236}">
                <a16:creationId xmlns:a16="http://schemas.microsoft.com/office/drawing/2014/main" id="{775C8175-E159-4338-B451-7EAE1D22C613}"/>
              </a:ext>
            </a:extLst>
          </p:cNvPr>
          <p:cNvPicPr>
            <a:picLocks noChangeAspect="1"/>
          </p:cNvPicPr>
          <p:nvPr/>
        </p:nvPicPr>
        <p:blipFill>
          <a:blip r:embed="rId3"/>
          <a:stretch>
            <a:fillRect/>
          </a:stretch>
        </p:blipFill>
        <p:spPr>
          <a:xfrm>
            <a:off x="1671253" y="2043126"/>
            <a:ext cx="8590875" cy="2890824"/>
          </a:xfrm>
          <a:prstGeom prst="rect">
            <a:avLst/>
          </a:prstGeom>
        </p:spPr>
      </p:pic>
      <p:sp>
        <p:nvSpPr>
          <p:cNvPr id="32" name="Rectangle: Rounded Corners 31">
            <a:extLst>
              <a:ext uri="{FF2B5EF4-FFF2-40B4-BE49-F238E27FC236}">
                <a16:creationId xmlns:a16="http://schemas.microsoft.com/office/drawing/2014/main" id="{89938385-F010-4231-9EAF-FBE93FFF807A}"/>
              </a:ext>
            </a:extLst>
          </p:cNvPr>
          <p:cNvSpPr/>
          <p:nvPr/>
        </p:nvSpPr>
        <p:spPr>
          <a:xfrm>
            <a:off x="0" y="5403300"/>
            <a:ext cx="12192000" cy="1454700"/>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Adaptive Invert and Measure mitigate the measurement bias </a:t>
            </a:r>
            <a:r>
              <a:rPr lang="en-US" sz="3200" b="1" dirty="0">
                <a:solidFill>
                  <a:schemeClr val="bg1"/>
                </a:solidFill>
                <a:sym typeface="Wingdings" panose="05000000000000000000" pitchFamily="2" charset="2"/>
              </a:rPr>
              <a:t>such that all basis states have better than average measurement fidelity</a:t>
            </a:r>
            <a:endParaRPr lang="en-US" sz="3200" b="1" dirty="0">
              <a:solidFill>
                <a:schemeClr val="bg1"/>
              </a:solidFill>
            </a:endParaRPr>
          </a:p>
        </p:txBody>
      </p:sp>
      <p:pic>
        <p:nvPicPr>
          <p:cNvPr id="9" name="Picture 8">
            <a:extLst>
              <a:ext uri="{FF2B5EF4-FFF2-40B4-BE49-F238E27FC236}">
                <a16:creationId xmlns:a16="http://schemas.microsoft.com/office/drawing/2014/main" id="{7B5EF9CE-46F6-493B-9D73-9E92CE400C37}"/>
              </a:ext>
            </a:extLst>
          </p:cNvPr>
          <p:cNvPicPr>
            <a:picLocks noChangeAspect="1"/>
          </p:cNvPicPr>
          <p:nvPr/>
        </p:nvPicPr>
        <p:blipFill rotWithShape="1">
          <a:blip r:embed="rId4"/>
          <a:srcRect t="12108"/>
          <a:stretch/>
        </p:blipFill>
        <p:spPr>
          <a:xfrm>
            <a:off x="1671253" y="2009621"/>
            <a:ext cx="8534905" cy="2924329"/>
          </a:xfrm>
          <a:prstGeom prst="rect">
            <a:avLst/>
          </a:prstGeom>
        </p:spPr>
      </p:pic>
      <p:sp>
        <p:nvSpPr>
          <p:cNvPr id="10" name="Slide Number Placeholder 9">
            <a:extLst>
              <a:ext uri="{FF2B5EF4-FFF2-40B4-BE49-F238E27FC236}">
                <a16:creationId xmlns:a16="http://schemas.microsoft.com/office/drawing/2014/main" id="{DCDA92C4-274B-4BBE-B352-A33734AE06D4}"/>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46139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F427-BBD7-4DCB-B0EA-B8D7E53432A7}"/>
              </a:ext>
            </a:extLst>
          </p:cNvPr>
          <p:cNvSpPr>
            <a:spLocks noGrp="1"/>
          </p:cNvSpPr>
          <p:nvPr>
            <p:ph type="title"/>
          </p:nvPr>
        </p:nvSpPr>
        <p:spPr/>
        <p:txBody>
          <a:bodyPr/>
          <a:lstStyle/>
          <a:p>
            <a:r>
              <a:rPr lang="en-US" dirty="0"/>
              <a:t>OUTLINE</a:t>
            </a:r>
          </a:p>
        </p:txBody>
      </p:sp>
      <p:sp>
        <p:nvSpPr>
          <p:cNvPr id="3" name="TextBox 2">
            <a:extLst>
              <a:ext uri="{FF2B5EF4-FFF2-40B4-BE49-F238E27FC236}">
                <a16:creationId xmlns:a16="http://schemas.microsoft.com/office/drawing/2014/main" id="{DE0D2C1D-1F2E-4A5B-A43E-E716DC962315}"/>
              </a:ext>
            </a:extLst>
          </p:cNvPr>
          <p:cNvSpPr txBox="1"/>
          <p:nvPr/>
        </p:nvSpPr>
        <p:spPr>
          <a:xfrm>
            <a:off x="359005" y="1550965"/>
            <a:ext cx="11250386" cy="6555641"/>
          </a:xfrm>
          <a:prstGeom prst="rect">
            <a:avLst/>
          </a:prstGeom>
          <a:noFill/>
          <a:ln>
            <a:noFill/>
          </a:ln>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 Introduction</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p>
            <a:pPr marL="285750" lvl="0" indent="-285750">
              <a:buFont typeface="Wingdings" panose="05000000000000000000" pitchFamily="2" charset="2"/>
              <a:buChar char="v"/>
              <a:defRPr/>
            </a:pPr>
            <a:r>
              <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 </a:t>
            </a:r>
            <a:r>
              <a:rPr lang="en-US" sz="3000" dirty="0">
                <a:solidFill>
                  <a:schemeClr val="bg1">
                    <a:lumMod val="50000"/>
                  </a:schemeClr>
                </a:solidFill>
                <a:latin typeface="Calibri" panose="020F0502020204030204" pitchFamily="34" charset="0"/>
                <a:cs typeface="Calibri" panose="020F0502020204030204" pitchFamily="34" charset="0"/>
              </a:rPr>
              <a:t>Bias Characterization </a:t>
            </a:r>
            <a:endPar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 Static Invert and Measure (SIM)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rPr>
              <a:t> Adaptive Invert and Measure (AIM)</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lang="en-US" sz="3000" dirty="0">
              <a:solidFill>
                <a:schemeClr val="tx1">
                  <a:lumMod val="50000"/>
                  <a:lumOff val="50000"/>
                </a:schemeClr>
              </a:solidFill>
              <a:latin typeface="Calibri" panose="020F0502020204030204" pitchFamily="34" charset="0"/>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rPr>
              <a:t> Evaluations</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lang="en-US" sz="3000" dirty="0">
                <a:latin typeface="Calibri" panose="020F0502020204030204" pitchFamily="34" charset="0"/>
                <a:cs typeface="Calibri" panose="020F0502020204030204" pitchFamily="34" charset="0"/>
              </a:rPr>
              <a:t>Conclusion</a:t>
            </a:r>
            <a:endPar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a:extLst>
              <a:ext uri="{FF2B5EF4-FFF2-40B4-BE49-F238E27FC236}">
                <a16:creationId xmlns:a16="http://schemas.microsoft.com/office/drawing/2014/main" id="{7D6C08A1-500E-4331-8E40-8F0924E14CD1}"/>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55043062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00C77-8C08-40E9-99E8-CF9D85A65C0E}"/>
              </a:ext>
            </a:extLst>
          </p:cNvPr>
          <p:cNvSpPr>
            <a:spLocks noGrp="1"/>
          </p:cNvSpPr>
          <p:nvPr>
            <p:ph type="title"/>
          </p:nvPr>
        </p:nvSpPr>
        <p:spPr/>
        <p:txBody>
          <a:bodyPr/>
          <a:lstStyle/>
          <a:p>
            <a:r>
              <a:rPr lang="en-US" dirty="0"/>
              <a:t>Summary</a:t>
            </a:r>
          </a:p>
        </p:txBody>
      </p:sp>
      <p:sp>
        <p:nvSpPr>
          <p:cNvPr id="3" name="TextBox 2">
            <a:extLst>
              <a:ext uri="{FF2B5EF4-FFF2-40B4-BE49-F238E27FC236}">
                <a16:creationId xmlns:a16="http://schemas.microsoft.com/office/drawing/2014/main" id="{78EF4689-D6FE-42D6-8D52-D15D60132D63}"/>
              </a:ext>
            </a:extLst>
          </p:cNvPr>
          <p:cNvSpPr txBox="1"/>
          <p:nvPr/>
        </p:nvSpPr>
        <p:spPr>
          <a:xfrm>
            <a:off x="175591" y="1796570"/>
            <a:ext cx="11543969"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lang="en-US" sz="3200" dirty="0">
                <a:solidFill>
                  <a:prstClr val="black"/>
                </a:solidFill>
                <a:latin typeface="Calibri" panose="020F0502020204030204" pitchFamily="34" charset="0"/>
                <a:cs typeface="Calibri" panose="020F0502020204030204" pitchFamily="34" charset="0"/>
              </a:rPr>
              <a:t> Measurement is a dominant source of errors on NISQ</a:t>
            </a:r>
          </a:p>
          <a:p>
            <a:pPr marL="0" marR="0" lvl="0" indent="0" algn="l" defTabSz="914400" rtl="0" eaLnBrk="1" fontAlgn="auto" latinLnBrk="0" hangingPunct="1">
              <a:lnSpc>
                <a:spcPct val="100000"/>
              </a:lnSpc>
              <a:spcBef>
                <a:spcPct val="0"/>
              </a:spcBef>
              <a:spcAft>
                <a:spcPts val="0"/>
              </a:spcAft>
              <a:buClrTx/>
              <a:buSzTx/>
              <a:tabLst/>
              <a:defRPr/>
            </a:pPr>
            <a:endParaRPr lang="en-US" sz="3200" dirty="0">
              <a:solidFill>
                <a:prstClr val="black"/>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lang="en-US" sz="3200" dirty="0">
                <a:solidFill>
                  <a:prstClr val="black"/>
                </a:solidFill>
                <a:latin typeface="Calibri" panose="020F0502020204030204" pitchFamily="34" charset="0"/>
                <a:cs typeface="Calibri" panose="020F0502020204030204" pitchFamily="34" charset="0"/>
              </a:rPr>
              <a:t> Measurement errors have state dependent bias </a:t>
            </a:r>
          </a:p>
          <a:p>
            <a:pPr marL="0" marR="0" lvl="0" indent="0" algn="l" defTabSz="914400" rtl="0" eaLnBrk="1" fontAlgn="auto" latinLnBrk="0" hangingPunct="1">
              <a:lnSpc>
                <a:spcPct val="100000"/>
              </a:lnSpc>
              <a:spcBef>
                <a:spcPct val="0"/>
              </a:spcBef>
              <a:spcAft>
                <a:spcPts val="0"/>
              </a:spcAft>
              <a:buClrTx/>
              <a:buSzTx/>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lang="en-US" sz="3200" dirty="0">
                <a:solidFill>
                  <a:prstClr val="black"/>
                </a:solidFill>
                <a:latin typeface="Calibri" panose="020F0502020204030204" pitchFamily="34" charset="0"/>
                <a:cs typeface="Calibri" panose="020F0502020204030204" pitchFamily="34" charset="0"/>
              </a:rPr>
              <a:t>We mitigate the measurement bias using Static Invert and Measure (SIM) and Adaptive Invert and Measure (AIM)</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SIM and AIM improve</a:t>
            </a:r>
            <a:r>
              <a:rPr lang="en-US" sz="3200" dirty="0">
                <a:solidFill>
                  <a:prstClr val="black"/>
                </a:solidFill>
                <a:latin typeface="Calibri" panose="020F0502020204030204" pitchFamily="34" charset="0"/>
                <a:cs typeface="Calibri" panose="020F0502020204030204" pitchFamily="34" charset="0"/>
              </a:rPr>
              <a:t>s the reliability by up to 2x and 3x  on IBMQ and  significantly improve the ability to do correct inference.</a:t>
            </a:r>
          </a:p>
        </p:txBody>
      </p:sp>
      <p:sp>
        <p:nvSpPr>
          <p:cNvPr id="4" name="Slide Number Placeholder 3">
            <a:extLst>
              <a:ext uri="{FF2B5EF4-FFF2-40B4-BE49-F238E27FC236}">
                <a16:creationId xmlns:a16="http://schemas.microsoft.com/office/drawing/2014/main" id="{9D0EB9BC-68FD-4D56-9E2C-88C166AF38B5}"/>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9084159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4A67D0-1FC4-49F8-91C2-236C9433AF05}"/>
              </a:ext>
            </a:extLst>
          </p:cNvPr>
          <p:cNvSpPr/>
          <p:nvPr/>
        </p:nvSpPr>
        <p:spPr>
          <a:xfrm>
            <a:off x="0" y="1146221"/>
            <a:ext cx="12192000" cy="3052704"/>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4C449-0BBE-456B-9B44-38C3880C2B51}"/>
              </a:ext>
            </a:extLst>
          </p:cNvPr>
          <p:cNvSpPr>
            <a:spLocks noGrp="1"/>
          </p:cNvSpPr>
          <p:nvPr>
            <p:ph type="title"/>
          </p:nvPr>
        </p:nvSpPr>
        <p:spPr>
          <a:xfrm>
            <a:off x="4451081" y="2101073"/>
            <a:ext cx="3289837" cy="1143000"/>
          </a:xfrm>
          <a:solidFill>
            <a:schemeClr val="bg1"/>
          </a:solidFill>
        </p:spPr>
        <p:txBody>
          <a:bodyPr/>
          <a:lstStyle/>
          <a:p>
            <a:r>
              <a:rPr lang="en-US" sz="4800" dirty="0">
                <a:solidFill>
                  <a:schemeClr val="bg1"/>
                </a:solidFill>
              </a:rPr>
              <a:t>Thank you </a:t>
            </a:r>
          </a:p>
        </p:txBody>
      </p:sp>
      <p:sp>
        <p:nvSpPr>
          <p:cNvPr id="4" name="Slide Number Placeholder 3">
            <a:extLst>
              <a:ext uri="{FF2B5EF4-FFF2-40B4-BE49-F238E27FC236}">
                <a16:creationId xmlns:a16="http://schemas.microsoft.com/office/drawing/2014/main" id="{6F806F9C-C258-41F6-8B61-84F215DE2F74}"/>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43775645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82D40-7876-4A64-BCC2-D5EE098D76FD}"/>
              </a:ext>
            </a:extLst>
          </p:cNvPr>
          <p:cNvSpPr>
            <a:spLocks noGrp="1"/>
          </p:cNvSpPr>
          <p:nvPr>
            <p:ph type="title"/>
          </p:nvPr>
        </p:nvSpPr>
        <p:spPr>
          <a:xfrm>
            <a:off x="609599" y="216647"/>
            <a:ext cx="11296651" cy="1143000"/>
          </a:xfrm>
        </p:spPr>
        <p:txBody>
          <a:bodyPr/>
          <a:lstStyle/>
          <a:p>
            <a:r>
              <a:rPr lang="en-US" dirty="0"/>
              <a:t>IBM 20 Qubit Machine </a:t>
            </a:r>
            <a:r>
              <a:rPr lang="en-US" dirty="0">
                <a:sym typeface="Wingdings" panose="05000000000000000000" pitchFamily="2" charset="2"/>
              </a:rPr>
              <a:t> Measurement Bias</a:t>
            </a:r>
            <a:endParaRPr lang="en-US" dirty="0"/>
          </a:p>
        </p:txBody>
      </p:sp>
      <p:pic>
        <p:nvPicPr>
          <p:cNvPr id="4" name="Picture 3">
            <a:extLst>
              <a:ext uri="{FF2B5EF4-FFF2-40B4-BE49-F238E27FC236}">
                <a16:creationId xmlns:a16="http://schemas.microsoft.com/office/drawing/2014/main" id="{857CC332-6950-4465-A23F-3C72007F3562}"/>
              </a:ext>
            </a:extLst>
          </p:cNvPr>
          <p:cNvPicPr>
            <a:picLocks noChangeAspect="1"/>
          </p:cNvPicPr>
          <p:nvPr/>
        </p:nvPicPr>
        <p:blipFill>
          <a:blip r:embed="rId2"/>
          <a:stretch>
            <a:fillRect/>
          </a:stretch>
        </p:blipFill>
        <p:spPr>
          <a:xfrm>
            <a:off x="457200" y="1651819"/>
            <a:ext cx="11042283" cy="4329623"/>
          </a:xfrm>
          <a:prstGeom prst="rect">
            <a:avLst/>
          </a:prstGeom>
        </p:spPr>
      </p:pic>
      <p:sp>
        <p:nvSpPr>
          <p:cNvPr id="5" name="TextBox 4">
            <a:extLst>
              <a:ext uri="{FF2B5EF4-FFF2-40B4-BE49-F238E27FC236}">
                <a16:creationId xmlns:a16="http://schemas.microsoft.com/office/drawing/2014/main" id="{718DA5F1-97E4-4294-91C7-FEE6A5C0B9BA}"/>
              </a:ext>
            </a:extLst>
          </p:cNvPr>
          <p:cNvSpPr txBox="1"/>
          <p:nvPr/>
        </p:nvSpPr>
        <p:spPr>
          <a:xfrm>
            <a:off x="609599" y="5981442"/>
            <a:ext cx="10889884" cy="923330"/>
          </a:xfrm>
          <a:prstGeom prst="rect">
            <a:avLst/>
          </a:prstGeom>
          <a:noFill/>
        </p:spPr>
        <p:txBody>
          <a:bodyPr wrap="square" rtlCol="0">
            <a:spAutoFit/>
          </a:bodyPr>
          <a:lstStyle/>
          <a:p>
            <a:pPr algn="ctr"/>
            <a:r>
              <a:rPr lang="en-US" b="1" dirty="0"/>
              <a:t>Source: “Experimentally Characterizing IBM Quantum Processors” Megan Lily and Travis Humble (Oak Ridge) , at </a:t>
            </a:r>
            <a:r>
              <a:rPr lang="en-US" b="1" cap="all" dirty="0"/>
              <a:t>QRE2019</a:t>
            </a:r>
          </a:p>
          <a:p>
            <a:pPr algn="ctr"/>
            <a:endParaRPr lang="en-US" b="1" dirty="0"/>
          </a:p>
        </p:txBody>
      </p:sp>
      <p:sp>
        <p:nvSpPr>
          <p:cNvPr id="6" name="Slide Number Placeholder 5">
            <a:extLst>
              <a:ext uri="{FF2B5EF4-FFF2-40B4-BE49-F238E27FC236}">
                <a16:creationId xmlns:a16="http://schemas.microsoft.com/office/drawing/2014/main" id="{C5312D50-8F07-4809-A3DB-3830A1365CB0}"/>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07792150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82D40-7876-4A64-BCC2-D5EE098D76FD}"/>
              </a:ext>
            </a:extLst>
          </p:cNvPr>
          <p:cNvSpPr>
            <a:spLocks noGrp="1"/>
          </p:cNvSpPr>
          <p:nvPr>
            <p:ph type="title"/>
          </p:nvPr>
        </p:nvSpPr>
        <p:spPr>
          <a:xfrm>
            <a:off x="609599" y="216647"/>
            <a:ext cx="11296651" cy="1143000"/>
          </a:xfrm>
        </p:spPr>
        <p:txBody>
          <a:bodyPr/>
          <a:lstStyle/>
          <a:p>
            <a:r>
              <a:rPr lang="en-US" dirty="0"/>
              <a:t>Google’s 53 Qubit Machine </a:t>
            </a:r>
            <a:r>
              <a:rPr lang="en-US" dirty="0">
                <a:sym typeface="Wingdings" panose="05000000000000000000" pitchFamily="2" charset="2"/>
              </a:rPr>
              <a:t> Measurement Bias</a:t>
            </a:r>
            <a:endParaRPr lang="en-US" dirty="0"/>
          </a:p>
        </p:txBody>
      </p:sp>
      <p:sp>
        <p:nvSpPr>
          <p:cNvPr id="5" name="TextBox 4">
            <a:extLst>
              <a:ext uri="{FF2B5EF4-FFF2-40B4-BE49-F238E27FC236}">
                <a16:creationId xmlns:a16="http://schemas.microsoft.com/office/drawing/2014/main" id="{FA930428-6B93-4F44-A2F5-6C049EFBA5AE}"/>
              </a:ext>
            </a:extLst>
          </p:cNvPr>
          <p:cNvSpPr txBox="1"/>
          <p:nvPr/>
        </p:nvSpPr>
        <p:spPr>
          <a:xfrm>
            <a:off x="715617" y="6436472"/>
            <a:ext cx="10889884" cy="646331"/>
          </a:xfrm>
          <a:prstGeom prst="rect">
            <a:avLst/>
          </a:prstGeom>
          <a:noFill/>
        </p:spPr>
        <p:txBody>
          <a:bodyPr wrap="square" rtlCol="0">
            <a:spAutoFit/>
          </a:bodyPr>
          <a:lstStyle/>
          <a:p>
            <a:pPr algn="ctr"/>
            <a:r>
              <a:rPr lang="en-US" b="1" dirty="0"/>
              <a:t>Source: “Quantum supremacy using a programmable superconducting processor”</a:t>
            </a:r>
            <a:endParaRPr lang="en-US" b="1" cap="all" dirty="0"/>
          </a:p>
          <a:p>
            <a:pPr algn="ctr"/>
            <a:endParaRPr lang="en-US" b="1" dirty="0"/>
          </a:p>
        </p:txBody>
      </p:sp>
      <p:sp>
        <p:nvSpPr>
          <p:cNvPr id="9" name="Slide Number Placeholder 8">
            <a:extLst>
              <a:ext uri="{FF2B5EF4-FFF2-40B4-BE49-F238E27FC236}">
                <a16:creationId xmlns:a16="http://schemas.microsoft.com/office/drawing/2014/main" id="{586157EA-BBD7-45CB-9C8E-2B1E27773D27}"/>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grpSp>
        <p:nvGrpSpPr>
          <p:cNvPr id="16" name="Group 15">
            <a:extLst>
              <a:ext uri="{FF2B5EF4-FFF2-40B4-BE49-F238E27FC236}">
                <a16:creationId xmlns:a16="http://schemas.microsoft.com/office/drawing/2014/main" id="{5E2DB5FF-1CD8-4693-9907-26A044BFDF16}"/>
              </a:ext>
            </a:extLst>
          </p:cNvPr>
          <p:cNvGrpSpPr/>
          <p:nvPr/>
        </p:nvGrpSpPr>
        <p:grpSpPr>
          <a:xfrm>
            <a:off x="395256" y="1325256"/>
            <a:ext cx="11620500" cy="5111216"/>
            <a:chOff x="285750" y="1325256"/>
            <a:chExt cx="11620500" cy="5111216"/>
          </a:xfrm>
        </p:grpSpPr>
        <p:pic>
          <p:nvPicPr>
            <p:cNvPr id="3" name="Picture 2">
              <a:extLst>
                <a:ext uri="{FF2B5EF4-FFF2-40B4-BE49-F238E27FC236}">
                  <a16:creationId xmlns:a16="http://schemas.microsoft.com/office/drawing/2014/main" id="{51BDDD19-1129-4870-8199-6B250899CB6E}"/>
                </a:ext>
              </a:extLst>
            </p:cNvPr>
            <p:cNvPicPr>
              <a:picLocks noChangeAspect="1"/>
            </p:cNvPicPr>
            <p:nvPr/>
          </p:nvPicPr>
          <p:blipFill>
            <a:blip r:embed="rId3"/>
            <a:stretch>
              <a:fillRect/>
            </a:stretch>
          </p:blipFill>
          <p:spPr>
            <a:xfrm>
              <a:off x="285750" y="1359647"/>
              <a:ext cx="11620500" cy="5076825"/>
            </a:xfrm>
            <a:prstGeom prst="rect">
              <a:avLst/>
            </a:prstGeom>
          </p:spPr>
        </p:pic>
        <p:grpSp>
          <p:nvGrpSpPr>
            <p:cNvPr id="15" name="Group 14">
              <a:extLst>
                <a:ext uri="{FF2B5EF4-FFF2-40B4-BE49-F238E27FC236}">
                  <a16:creationId xmlns:a16="http://schemas.microsoft.com/office/drawing/2014/main" id="{1123F9EB-B5D6-4489-A1D1-D522A1ABCD6A}"/>
                </a:ext>
              </a:extLst>
            </p:cNvPr>
            <p:cNvGrpSpPr/>
            <p:nvPr/>
          </p:nvGrpSpPr>
          <p:grpSpPr>
            <a:xfrm>
              <a:off x="1215483" y="1325256"/>
              <a:ext cx="10025563" cy="3842930"/>
              <a:chOff x="1215483" y="1325256"/>
              <a:chExt cx="10025563" cy="3842930"/>
            </a:xfrm>
          </p:grpSpPr>
          <p:sp>
            <p:nvSpPr>
              <p:cNvPr id="4" name="Rectangle 3">
                <a:extLst>
                  <a:ext uri="{FF2B5EF4-FFF2-40B4-BE49-F238E27FC236}">
                    <a16:creationId xmlns:a16="http://schemas.microsoft.com/office/drawing/2014/main" id="{6C0CBA52-6E9E-45B6-A72A-44DF5C2D1B20}"/>
                  </a:ext>
                </a:extLst>
              </p:cNvPr>
              <p:cNvSpPr/>
              <p:nvPr/>
            </p:nvSpPr>
            <p:spPr>
              <a:xfrm>
                <a:off x="3622207" y="4750743"/>
                <a:ext cx="443947" cy="417443"/>
              </a:xfrm>
              <a:prstGeom prst="rect">
                <a:avLst/>
              </a:pr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FF00"/>
                  </a:highlight>
                </a:endParaRPr>
              </a:p>
            </p:txBody>
          </p:sp>
          <p:sp>
            <p:nvSpPr>
              <p:cNvPr id="6" name="Rectangle 5">
                <a:extLst>
                  <a:ext uri="{FF2B5EF4-FFF2-40B4-BE49-F238E27FC236}">
                    <a16:creationId xmlns:a16="http://schemas.microsoft.com/office/drawing/2014/main" id="{9A325B56-9C6C-43A0-A1E1-B0E3D2F8611A}"/>
                  </a:ext>
                </a:extLst>
              </p:cNvPr>
              <p:cNvSpPr/>
              <p:nvPr/>
            </p:nvSpPr>
            <p:spPr>
              <a:xfrm>
                <a:off x="8842836" y="4750743"/>
                <a:ext cx="443947" cy="417443"/>
              </a:xfrm>
              <a:prstGeom prst="rect">
                <a:avLst/>
              </a:pr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FF00"/>
                  </a:highlight>
                </a:endParaRPr>
              </a:p>
            </p:txBody>
          </p:sp>
          <p:sp>
            <p:nvSpPr>
              <p:cNvPr id="7" name="TextBox 6">
                <a:extLst>
                  <a:ext uri="{FF2B5EF4-FFF2-40B4-BE49-F238E27FC236}">
                    <a16:creationId xmlns:a16="http://schemas.microsoft.com/office/drawing/2014/main" id="{AA800852-B5B0-4AA2-B8F3-0D6B41FE8C47}"/>
                  </a:ext>
                </a:extLst>
              </p:cNvPr>
              <p:cNvSpPr txBox="1"/>
              <p:nvPr/>
            </p:nvSpPr>
            <p:spPr>
              <a:xfrm>
                <a:off x="1215483" y="1325256"/>
                <a:ext cx="4352474" cy="369332"/>
              </a:xfrm>
              <a:prstGeom prst="rect">
                <a:avLst/>
              </a:prstGeom>
              <a:noFill/>
            </p:spPr>
            <p:txBody>
              <a:bodyPr wrap="none" rtlCol="0">
                <a:spAutoFit/>
              </a:bodyPr>
              <a:lstStyle/>
              <a:p>
                <a:r>
                  <a:rPr lang="en-US" dirty="0"/>
                  <a:t>Measurement Error for reading State “0” </a:t>
                </a:r>
              </a:p>
            </p:txBody>
          </p:sp>
          <p:sp>
            <p:nvSpPr>
              <p:cNvPr id="8" name="TextBox 7">
                <a:extLst>
                  <a:ext uri="{FF2B5EF4-FFF2-40B4-BE49-F238E27FC236}">
                    <a16:creationId xmlns:a16="http://schemas.microsoft.com/office/drawing/2014/main" id="{51CD8BA4-D564-4F0B-AF38-87AE6B9E2F00}"/>
                  </a:ext>
                </a:extLst>
              </p:cNvPr>
              <p:cNvSpPr txBox="1"/>
              <p:nvPr/>
            </p:nvSpPr>
            <p:spPr>
              <a:xfrm>
                <a:off x="6888572" y="1359647"/>
                <a:ext cx="4352474" cy="369332"/>
              </a:xfrm>
              <a:prstGeom prst="rect">
                <a:avLst/>
              </a:prstGeom>
              <a:noFill/>
            </p:spPr>
            <p:txBody>
              <a:bodyPr wrap="none" rtlCol="0">
                <a:spAutoFit/>
              </a:bodyPr>
              <a:lstStyle/>
              <a:p>
                <a:r>
                  <a:rPr lang="en-US" dirty="0"/>
                  <a:t>Measurement Error for reading State “1” </a:t>
                </a:r>
              </a:p>
            </p:txBody>
          </p:sp>
          <p:sp>
            <p:nvSpPr>
              <p:cNvPr id="10" name="Rectangle 9">
                <a:extLst>
                  <a:ext uri="{FF2B5EF4-FFF2-40B4-BE49-F238E27FC236}">
                    <a16:creationId xmlns:a16="http://schemas.microsoft.com/office/drawing/2014/main" id="{05CB1A9F-0E51-4EFA-960E-9C2771C40AB5}"/>
                  </a:ext>
                </a:extLst>
              </p:cNvPr>
              <p:cNvSpPr/>
              <p:nvPr/>
            </p:nvSpPr>
            <p:spPr>
              <a:xfrm>
                <a:off x="1898138" y="1689814"/>
                <a:ext cx="2730199" cy="2169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984B94-17CF-420A-9BE0-9449FD851BA6}"/>
                  </a:ext>
                </a:extLst>
              </p:cNvPr>
              <p:cNvSpPr/>
              <p:nvPr/>
            </p:nvSpPr>
            <p:spPr>
              <a:xfrm>
                <a:off x="7952968" y="1689814"/>
                <a:ext cx="2730199" cy="2169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4224091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CEF4-BFD8-4AFE-B2EB-03D543F641A2}"/>
              </a:ext>
            </a:extLst>
          </p:cNvPr>
          <p:cNvSpPr>
            <a:spLocks noGrp="1"/>
          </p:cNvSpPr>
          <p:nvPr>
            <p:ph type="title"/>
          </p:nvPr>
        </p:nvSpPr>
        <p:spPr/>
        <p:txBody>
          <a:bodyPr/>
          <a:lstStyle/>
          <a:p>
            <a:r>
              <a:rPr lang="en-US" dirty="0"/>
              <a:t>Invert and Measure on IBMQ</a:t>
            </a:r>
          </a:p>
        </p:txBody>
      </p:sp>
      <p:pic>
        <p:nvPicPr>
          <p:cNvPr id="3" name="Picture 2">
            <a:extLst>
              <a:ext uri="{FF2B5EF4-FFF2-40B4-BE49-F238E27FC236}">
                <a16:creationId xmlns:a16="http://schemas.microsoft.com/office/drawing/2014/main" id="{78DA3EFD-DB9D-48CD-8E5F-B36987FD1506}"/>
              </a:ext>
            </a:extLst>
          </p:cNvPr>
          <p:cNvPicPr>
            <a:picLocks noChangeAspect="1"/>
          </p:cNvPicPr>
          <p:nvPr/>
        </p:nvPicPr>
        <p:blipFill rotWithShape="1">
          <a:blip r:embed="rId2"/>
          <a:srcRect b="51463"/>
          <a:stretch/>
        </p:blipFill>
        <p:spPr>
          <a:xfrm>
            <a:off x="0" y="1719349"/>
            <a:ext cx="12192000" cy="2198144"/>
          </a:xfrm>
          <a:prstGeom prst="rect">
            <a:avLst/>
          </a:prstGeom>
        </p:spPr>
      </p:pic>
      <p:pic>
        <p:nvPicPr>
          <p:cNvPr id="4" name="Picture 3">
            <a:extLst>
              <a:ext uri="{FF2B5EF4-FFF2-40B4-BE49-F238E27FC236}">
                <a16:creationId xmlns:a16="http://schemas.microsoft.com/office/drawing/2014/main" id="{4E5D4A70-03D9-4782-8D29-5509947D13FC}"/>
              </a:ext>
            </a:extLst>
          </p:cNvPr>
          <p:cNvPicPr>
            <a:picLocks noChangeAspect="1"/>
          </p:cNvPicPr>
          <p:nvPr/>
        </p:nvPicPr>
        <p:blipFill rotWithShape="1">
          <a:blip r:embed="rId2"/>
          <a:srcRect t="51463"/>
          <a:stretch/>
        </p:blipFill>
        <p:spPr>
          <a:xfrm>
            <a:off x="0" y="4552242"/>
            <a:ext cx="12192000" cy="2198144"/>
          </a:xfrm>
          <a:prstGeom prst="rect">
            <a:avLst/>
          </a:prstGeom>
        </p:spPr>
      </p:pic>
      <p:sp>
        <p:nvSpPr>
          <p:cNvPr id="5" name="TextBox 4">
            <a:extLst>
              <a:ext uri="{FF2B5EF4-FFF2-40B4-BE49-F238E27FC236}">
                <a16:creationId xmlns:a16="http://schemas.microsoft.com/office/drawing/2014/main" id="{1D8EB62E-1AB6-4418-950F-EDF9BF388997}"/>
              </a:ext>
            </a:extLst>
          </p:cNvPr>
          <p:cNvSpPr txBox="1"/>
          <p:nvPr/>
        </p:nvSpPr>
        <p:spPr>
          <a:xfrm>
            <a:off x="980902" y="4263125"/>
            <a:ext cx="2287806" cy="369332"/>
          </a:xfrm>
          <a:prstGeom prst="rect">
            <a:avLst/>
          </a:prstGeom>
          <a:noFill/>
        </p:spPr>
        <p:txBody>
          <a:bodyPr wrap="none" rtlCol="0">
            <a:spAutoFit/>
          </a:bodyPr>
          <a:lstStyle/>
          <a:p>
            <a:r>
              <a:rPr lang="en-US" b="1" dirty="0"/>
              <a:t>Invert and Measure</a:t>
            </a:r>
          </a:p>
        </p:txBody>
      </p:sp>
      <p:sp>
        <p:nvSpPr>
          <p:cNvPr id="6" name="TextBox 5">
            <a:extLst>
              <a:ext uri="{FF2B5EF4-FFF2-40B4-BE49-F238E27FC236}">
                <a16:creationId xmlns:a16="http://schemas.microsoft.com/office/drawing/2014/main" id="{C8C6206B-034F-411B-B878-6D8B1C5C6A93}"/>
              </a:ext>
            </a:extLst>
          </p:cNvPr>
          <p:cNvSpPr txBox="1"/>
          <p:nvPr/>
        </p:nvSpPr>
        <p:spPr>
          <a:xfrm>
            <a:off x="980902" y="1473004"/>
            <a:ext cx="1133644" cy="369332"/>
          </a:xfrm>
          <a:prstGeom prst="rect">
            <a:avLst/>
          </a:prstGeom>
          <a:noFill/>
        </p:spPr>
        <p:txBody>
          <a:bodyPr wrap="none" rtlCol="0">
            <a:spAutoFit/>
          </a:bodyPr>
          <a:lstStyle/>
          <a:p>
            <a:r>
              <a:rPr lang="en-US" b="1" dirty="0"/>
              <a:t>Baseline</a:t>
            </a:r>
          </a:p>
        </p:txBody>
      </p:sp>
    </p:spTree>
    <p:extLst>
      <p:ext uri="{BB962C8B-B14F-4D97-AF65-F5344CB8AC3E}">
        <p14:creationId xmlns:p14="http://schemas.microsoft.com/office/powerpoint/2010/main" val="478775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CB2FE-3735-49B9-A4FA-2268549C27F4}"/>
              </a:ext>
            </a:extLst>
          </p:cNvPr>
          <p:cNvSpPr>
            <a:spLocks noGrp="1"/>
          </p:cNvSpPr>
          <p:nvPr>
            <p:ph type="title"/>
          </p:nvPr>
        </p:nvSpPr>
        <p:spPr>
          <a:xfrm>
            <a:off x="430695" y="283209"/>
            <a:ext cx="11562521" cy="1143000"/>
          </a:xfrm>
        </p:spPr>
        <p:txBody>
          <a:bodyPr/>
          <a:lstStyle/>
          <a:p>
            <a:r>
              <a:rPr lang="en-US" dirty="0"/>
              <a:t>Impact of Bias on  Bernstein </a:t>
            </a:r>
            <a:r>
              <a:rPr lang="en-US" dirty="0" err="1"/>
              <a:t>Vazirani</a:t>
            </a:r>
            <a:r>
              <a:rPr lang="en-US" dirty="0"/>
              <a:t> (BV) Algorithm</a:t>
            </a:r>
          </a:p>
        </p:txBody>
      </p:sp>
      <p:grpSp>
        <p:nvGrpSpPr>
          <p:cNvPr id="16" name="Group 15">
            <a:extLst>
              <a:ext uri="{FF2B5EF4-FFF2-40B4-BE49-F238E27FC236}">
                <a16:creationId xmlns:a16="http://schemas.microsoft.com/office/drawing/2014/main" id="{AF87EBFC-AA03-4B17-8D07-A731C4AABFFA}"/>
              </a:ext>
            </a:extLst>
          </p:cNvPr>
          <p:cNvGrpSpPr/>
          <p:nvPr/>
        </p:nvGrpSpPr>
        <p:grpSpPr>
          <a:xfrm>
            <a:off x="502829" y="3647274"/>
            <a:ext cx="11042076" cy="3170050"/>
            <a:chOff x="574962" y="2986384"/>
            <a:chExt cx="11042076" cy="3170050"/>
          </a:xfrm>
        </p:grpSpPr>
        <p:grpSp>
          <p:nvGrpSpPr>
            <p:cNvPr id="5" name="Group 4">
              <a:extLst>
                <a:ext uri="{FF2B5EF4-FFF2-40B4-BE49-F238E27FC236}">
                  <a16:creationId xmlns:a16="http://schemas.microsoft.com/office/drawing/2014/main" id="{E893D278-EBD8-4BD0-88B1-D2FC9D38C43C}"/>
                </a:ext>
              </a:extLst>
            </p:cNvPr>
            <p:cNvGrpSpPr/>
            <p:nvPr/>
          </p:nvGrpSpPr>
          <p:grpSpPr>
            <a:xfrm>
              <a:off x="574962" y="2986384"/>
              <a:ext cx="11042076" cy="3170050"/>
              <a:chOff x="178926" y="2159121"/>
              <a:chExt cx="11042076" cy="3170050"/>
            </a:xfrm>
          </p:grpSpPr>
          <p:pic>
            <p:nvPicPr>
              <p:cNvPr id="3" name="Picture 2">
                <a:extLst>
                  <a:ext uri="{FF2B5EF4-FFF2-40B4-BE49-F238E27FC236}">
                    <a16:creationId xmlns:a16="http://schemas.microsoft.com/office/drawing/2014/main" id="{333BC807-D42A-4A7F-8C24-4D4AD49B3F97}"/>
                  </a:ext>
                </a:extLst>
              </p:cNvPr>
              <p:cNvPicPr>
                <a:picLocks noChangeAspect="1"/>
              </p:cNvPicPr>
              <p:nvPr/>
            </p:nvPicPr>
            <p:blipFill rotWithShape="1">
              <a:blip r:embed="rId3"/>
              <a:srcRect l="-1209" t="39804" r="1209" b="2875"/>
              <a:stretch/>
            </p:blipFill>
            <p:spPr>
              <a:xfrm>
                <a:off x="178926" y="2159121"/>
                <a:ext cx="11042076" cy="3082173"/>
              </a:xfrm>
              <a:prstGeom prst="rect">
                <a:avLst/>
              </a:prstGeom>
            </p:spPr>
          </p:pic>
          <p:sp>
            <p:nvSpPr>
              <p:cNvPr id="7" name="Rectangle 6">
                <a:extLst>
                  <a:ext uri="{FF2B5EF4-FFF2-40B4-BE49-F238E27FC236}">
                    <a16:creationId xmlns:a16="http://schemas.microsoft.com/office/drawing/2014/main" id="{03E98DF9-AA50-4B53-8814-C9F880E13BE2}"/>
                  </a:ext>
                </a:extLst>
              </p:cNvPr>
              <p:cNvSpPr/>
              <p:nvPr/>
            </p:nvSpPr>
            <p:spPr>
              <a:xfrm>
                <a:off x="1787896" y="4011011"/>
                <a:ext cx="8597735" cy="1318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C8720F70-1347-4F49-A58B-EA1B1005FC76}"/>
                  </a:ext>
                </a:extLst>
              </p:cNvPr>
              <p:cNvCxnSpPr>
                <a:cxnSpLocks/>
              </p:cNvCxnSpPr>
              <p:nvPr/>
            </p:nvCxnSpPr>
            <p:spPr>
              <a:xfrm>
                <a:off x="1746050" y="4463495"/>
                <a:ext cx="8597735" cy="1090"/>
              </a:xfrm>
              <a:prstGeom prst="straightConnector1">
                <a:avLst/>
              </a:prstGeom>
              <a:ln w="19050">
                <a:solidFill>
                  <a:schemeClr val="tx1"/>
                </a:solidFill>
                <a:tailEnd type="triangle"/>
              </a:ln>
            </p:spPr>
            <p:style>
              <a:lnRef idx="2">
                <a:schemeClr val="dk1"/>
              </a:lnRef>
              <a:fillRef idx="0">
                <a:schemeClr val="dk1"/>
              </a:fillRef>
              <a:effectRef idx="1">
                <a:schemeClr val="dk1"/>
              </a:effectRef>
              <a:fontRef idx="minor">
                <a:schemeClr val="tx1"/>
              </a:fontRef>
            </p:style>
          </p:cxnSp>
        </p:grpSp>
        <p:sp>
          <p:nvSpPr>
            <p:cNvPr id="11" name="TextBox 10">
              <a:extLst>
                <a:ext uri="{FF2B5EF4-FFF2-40B4-BE49-F238E27FC236}">
                  <a16:creationId xmlns:a16="http://schemas.microsoft.com/office/drawing/2014/main" id="{A8A2C19B-B12B-4F07-B48E-141D8E435D65}"/>
                </a:ext>
              </a:extLst>
            </p:cNvPr>
            <p:cNvSpPr txBox="1"/>
            <p:nvPr/>
          </p:nvSpPr>
          <p:spPr>
            <a:xfrm>
              <a:off x="3227600" y="4890648"/>
              <a:ext cx="6063070" cy="400110"/>
            </a:xfrm>
            <a:prstGeom prst="rect">
              <a:avLst/>
            </a:prstGeom>
            <a:noFill/>
          </p:spPr>
          <p:txBody>
            <a:bodyPr wrap="none" rtlCol="0">
              <a:spAutoFit/>
            </a:bodyPr>
            <a:lstStyle/>
            <a:p>
              <a:r>
                <a:rPr lang="en-US" sz="2000" dirty="0"/>
                <a:t>Basis States in Ascending order of Hamming Weight</a:t>
              </a:r>
            </a:p>
          </p:txBody>
        </p:sp>
      </p:grpSp>
      <p:cxnSp>
        <p:nvCxnSpPr>
          <p:cNvPr id="12" name="Straight Arrow Connector 11">
            <a:extLst>
              <a:ext uri="{FF2B5EF4-FFF2-40B4-BE49-F238E27FC236}">
                <a16:creationId xmlns:a16="http://schemas.microsoft.com/office/drawing/2014/main" id="{D221FDCE-2E2D-4B01-9DEB-A8D707110D79}"/>
              </a:ext>
            </a:extLst>
          </p:cNvPr>
          <p:cNvCxnSpPr>
            <a:cxnSpLocks/>
          </p:cNvCxnSpPr>
          <p:nvPr/>
        </p:nvCxnSpPr>
        <p:spPr>
          <a:xfrm>
            <a:off x="2907670" y="2725027"/>
            <a:ext cx="3006993" cy="18296"/>
          </a:xfrm>
          <a:prstGeom prst="straightConnector1">
            <a:avLst/>
          </a:prstGeom>
          <a:ln w="28575">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6" name="Rectangle 5">
            <a:extLst>
              <a:ext uri="{FF2B5EF4-FFF2-40B4-BE49-F238E27FC236}">
                <a16:creationId xmlns:a16="http://schemas.microsoft.com/office/drawing/2014/main" id="{7FA47578-D5C9-47BE-90BE-CDFB6E091C98}"/>
              </a:ext>
            </a:extLst>
          </p:cNvPr>
          <p:cNvSpPr/>
          <p:nvPr/>
        </p:nvSpPr>
        <p:spPr>
          <a:xfrm>
            <a:off x="3579271" y="2259516"/>
            <a:ext cx="1447322" cy="931021"/>
          </a:xfrm>
          <a:prstGeom prst="rect">
            <a:avLst/>
          </a:prstGeom>
          <a:solidFill>
            <a:srgbClr val="FEE599"/>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00000</a:t>
            </a:r>
          </a:p>
          <a:p>
            <a:pPr algn="ctr"/>
            <a:r>
              <a:rPr lang="en-US" sz="2400" dirty="0">
                <a:solidFill>
                  <a:schemeClr val="tx1"/>
                </a:solidFill>
                <a:latin typeface="Arial Rounded MT Bold" panose="020F0704030504030204" pitchFamily="34" charset="0"/>
              </a:rPr>
              <a:t>(key)</a:t>
            </a:r>
          </a:p>
        </p:txBody>
      </p:sp>
      <p:sp>
        <p:nvSpPr>
          <p:cNvPr id="17" name="Rectangle 16">
            <a:extLst>
              <a:ext uri="{FF2B5EF4-FFF2-40B4-BE49-F238E27FC236}">
                <a16:creationId xmlns:a16="http://schemas.microsoft.com/office/drawing/2014/main" id="{BE408BB7-C212-4A49-9670-56314EE77731}"/>
              </a:ext>
            </a:extLst>
          </p:cNvPr>
          <p:cNvSpPr/>
          <p:nvPr/>
        </p:nvSpPr>
        <p:spPr>
          <a:xfrm>
            <a:off x="5246160" y="2441089"/>
            <a:ext cx="417225" cy="651190"/>
          </a:xfrm>
          <a:prstGeom prst="rect">
            <a:avLst/>
          </a:prstGeom>
          <a:solidFill>
            <a:schemeClr val="bg2">
              <a:lumMod val="75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EBF66EE-4FAE-47D5-A3DB-1B63E818FFBD}"/>
              </a:ext>
            </a:extLst>
          </p:cNvPr>
          <p:cNvSpPr/>
          <p:nvPr/>
        </p:nvSpPr>
        <p:spPr>
          <a:xfrm>
            <a:off x="3052050" y="2410870"/>
            <a:ext cx="374430" cy="711588"/>
          </a:xfrm>
          <a:prstGeom prst="rect">
            <a:avLst/>
          </a:prstGeom>
          <a:solidFill>
            <a:schemeClr val="bg2">
              <a:lumMod val="75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5CB21CDE-7F06-43B0-ADAF-115FFCE3F130}"/>
              </a:ext>
            </a:extLst>
          </p:cNvPr>
          <p:cNvCxnSpPr>
            <a:cxnSpLocks/>
          </p:cNvCxnSpPr>
          <p:nvPr/>
        </p:nvCxnSpPr>
        <p:spPr>
          <a:xfrm>
            <a:off x="6393690" y="2707546"/>
            <a:ext cx="1951413" cy="26629"/>
          </a:xfrm>
          <a:prstGeom prst="straightConnector1">
            <a:avLst/>
          </a:prstGeom>
          <a:ln w="381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21" name="Rectangle 20">
            <a:extLst>
              <a:ext uri="{FF2B5EF4-FFF2-40B4-BE49-F238E27FC236}">
                <a16:creationId xmlns:a16="http://schemas.microsoft.com/office/drawing/2014/main" id="{397DE973-DCAD-40CB-8371-F70044756F8F}"/>
              </a:ext>
            </a:extLst>
          </p:cNvPr>
          <p:cNvSpPr/>
          <p:nvPr/>
        </p:nvSpPr>
        <p:spPr>
          <a:xfrm>
            <a:off x="5990911" y="2294251"/>
            <a:ext cx="1802386" cy="896286"/>
          </a:xfrm>
          <a:prstGeom prst="rect">
            <a:avLst/>
          </a:prstGeom>
          <a:solidFill>
            <a:srgbClr val="FEE599"/>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Measure </a:t>
            </a:r>
          </a:p>
          <a:p>
            <a:pPr algn="ctr"/>
            <a:r>
              <a:rPr lang="en-US" sz="2400" dirty="0">
                <a:solidFill>
                  <a:schemeClr val="tx1"/>
                </a:solidFill>
              </a:rPr>
              <a:t>Qubits</a:t>
            </a:r>
          </a:p>
        </p:txBody>
      </p:sp>
      <p:sp>
        <p:nvSpPr>
          <p:cNvPr id="24" name="Rectangle 23">
            <a:extLst>
              <a:ext uri="{FF2B5EF4-FFF2-40B4-BE49-F238E27FC236}">
                <a16:creationId xmlns:a16="http://schemas.microsoft.com/office/drawing/2014/main" id="{C2D64706-75CF-44B2-90AA-5B21324976FA}"/>
              </a:ext>
            </a:extLst>
          </p:cNvPr>
          <p:cNvSpPr/>
          <p:nvPr/>
        </p:nvSpPr>
        <p:spPr>
          <a:xfrm>
            <a:off x="7847638" y="2359428"/>
            <a:ext cx="4782338" cy="677108"/>
          </a:xfrm>
          <a:prstGeom prst="rect">
            <a:avLst/>
          </a:prstGeom>
        </p:spPr>
        <p:txBody>
          <a:bodyPr wrap="square">
            <a:spAutoFit/>
          </a:bodyPr>
          <a:lstStyle/>
          <a:p>
            <a:pPr algn="ctr"/>
            <a:r>
              <a:rPr lang="en-US" b="1" dirty="0"/>
              <a:t> Output = 00000</a:t>
            </a:r>
          </a:p>
          <a:p>
            <a:pPr algn="ctr"/>
            <a:r>
              <a:rPr lang="en-US" sz="2000" dirty="0">
                <a:solidFill>
                  <a:srgbClr val="00B050"/>
                </a:solidFill>
              </a:rPr>
              <a:t>(Probability of Success = 0.58)</a:t>
            </a:r>
            <a:endParaRPr lang="en-US" dirty="0">
              <a:solidFill>
                <a:srgbClr val="00B050"/>
              </a:solidFill>
            </a:endParaRPr>
          </a:p>
        </p:txBody>
      </p:sp>
      <p:sp>
        <p:nvSpPr>
          <p:cNvPr id="25" name="Rectangle 24">
            <a:extLst>
              <a:ext uri="{FF2B5EF4-FFF2-40B4-BE49-F238E27FC236}">
                <a16:creationId xmlns:a16="http://schemas.microsoft.com/office/drawing/2014/main" id="{16663F29-4B9A-4027-A5A8-524BF6EF164A}"/>
              </a:ext>
            </a:extLst>
          </p:cNvPr>
          <p:cNvSpPr/>
          <p:nvPr/>
        </p:nvSpPr>
        <p:spPr>
          <a:xfrm>
            <a:off x="3579271" y="2253874"/>
            <a:ext cx="1447322" cy="951555"/>
          </a:xfrm>
          <a:prstGeom prst="rect">
            <a:avLst/>
          </a:prstGeom>
          <a:solidFill>
            <a:srgbClr val="FEE599"/>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00100</a:t>
            </a:r>
          </a:p>
          <a:p>
            <a:pPr algn="ctr"/>
            <a:r>
              <a:rPr lang="en-US" sz="2400" dirty="0">
                <a:solidFill>
                  <a:schemeClr val="tx1"/>
                </a:solidFill>
                <a:latin typeface="Arial Rounded MT Bold" panose="020F0704030504030204" pitchFamily="34" charset="0"/>
              </a:rPr>
              <a:t>(key)</a:t>
            </a:r>
          </a:p>
        </p:txBody>
      </p:sp>
      <p:sp>
        <p:nvSpPr>
          <p:cNvPr id="26" name="Rectangle 25">
            <a:extLst>
              <a:ext uri="{FF2B5EF4-FFF2-40B4-BE49-F238E27FC236}">
                <a16:creationId xmlns:a16="http://schemas.microsoft.com/office/drawing/2014/main" id="{ED85CE6E-60AF-49F4-9F39-71AE742A0FF6}"/>
              </a:ext>
            </a:extLst>
          </p:cNvPr>
          <p:cNvSpPr/>
          <p:nvPr/>
        </p:nvSpPr>
        <p:spPr>
          <a:xfrm>
            <a:off x="8436364" y="2331409"/>
            <a:ext cx="3657081" cy="677108"/>
          </a:xfrm>
          <a:prstGeom prst="rect">
            <a:avLst/>
          </a:prstGeom>
          <a:solidFill>
            <a:schemeClr val="bg1"/>
          </a:solidFill>
        </p:spPr>
        <p:txBody>
          <a:bodyPr wrap="square">
            <a:spAutoFit/>
          </a:bodyPr>
          <a:lstStyle/>
          <a:p>
            <a:pPr algn="ctr"/>
            <a:r>
              <a:rPr lang="en-US" b="1" dirty="0"/>
              <a:t> Output =</a:t>
            </a:r>
            <a:r>
              <a:rPr lang="en-US" dirty="0">
                <a:solidFill>
                  <a:srgbClr val="00B050"/>
                </a:solidFill>
              </a:rPr>
              <a:t> </a:t>
            </a:r>
            <a:r>
              <a:rPr lang="en-US" b="1" dirty="0"/>
              <a:t>00100</a:t>
            </a:r>
          </a:p>
          <a:p>
            <a:pPr algn="ctr"/>
            <a:r>
              <a:rPr lang="en-US" sz="2000" dirty="0">
                <a:solidFill>
                  <a:srgbClr val="FF0000"/>
                </a:solidFill>
              </a:rPr>
              <a:t>(Probability of Success = 0.18)</a:t>
            </a:r>
            <a:endParaRPr lang="en-US" dirty="0">
              <a:solidFill>
                <a:srgbClr val="FF0000"/>
              </a:solidFill>
            </a:endParaRPr>
          </a:p>
        </p:txBody>
      </p:sp>
      <p:sp>
        <p:nvSpPr>
          <p:cNvPr id="27" name="TextBox 26">
            <a:extLst>
              <a:ext uri="{FF2B5EF4-FFF2-40B4-BE49-F238E27FC236}">
                <a16:creationId xmlns:a16="http://schemas.microsoft.com/office/drawing/2014/main" id="{A7CCE077-ABD6-4CD9-979B-8675B454E7CE}"/>
              </a:ext>
            </a:extLst>
          </p:cNvPr>
          <p:cNvSpPr txBox="1"/>
          <p:nvPr/>
        </p:nvSpPr>
        <p:spPr>
          <a:xfrm>
            <a:off x="430695" y="1362629"/>
            <a:ext cx="10535918" cy="1938992"/>
          </a:xfrm>
          <a:prstGeom prst="rect">
            <a:avLst/>
          </a:prstGeom>
          <a:noFill/>
          <a:ln>
            <a:noFill/>
          </a:ln>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Run BV algorithm  with all five bit keys on “ibmqx4” machine</a:t>
            </a:r>
            <a:endPar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 name="TextBox 28">
            <a:extLst>
              <a:ext uri="{FF2B5EF4-FFF2-40B4-BE49-F238E27FC236}">
                <a16:creationId xmlns:a16="http://schemas.microsoft.com/office/drawing/2014/main" id="{6DAFD225-BDCF-41FB-BB42-17E80231792B}"/>
              </a:ext>
            </a:extLst>
          </p:cNvPr>
          <p:cNvSpPr txBox="1"/>
          <p:nvPr/>
        </p:nvSpPr>
        <p:spPr>
          <a:xfrm>
            <a:off x="3239265" y="3303872"/>
            <a:ext cx="2384114" cy="369332"/>
          </a:xfrm>
          <a:prstGeom prst="rect">
            <a:avLst/>
          </a:prstGeom>
          <a:noFill/>
        </p:spPr>
        <p:txBody>
          <a:bodyPr wrap="square" rtlCol="0">
            <a:spAutoFit/>
          </a:bodyPr>
          <a:lstStyle/>
          <a:p>
            <a:r>
              <a:rPr lang="en-US" b="1" i="1" dirty="0"/>
              <a:t>Run BV Algorithm</a:t>
            </a:r>
          </a:p>
        </p:txBody>
      </p:sp>
      <p:sp>
        <p:nvSpPr>
          <p:cNvPr id="4" name="Rectangle: Rounded Corners 3">
            <a:extLst>
              <a:ext uri="{FF2B5EF4-FFF2-40B4-BE49-F238E27FC236}">
                <a16:creationId xmlns:a16="http://schemas.microsoft.com/office/drawing/2014/main" id="{A2CF50AC-E744-42B0-805B-50233F394C66}"/>
              </a:ext>
            </a:extLst>
          </p:cNvPr>
          <p:cNvSpPr/>
          <p:nvPr/>
        </p:nvSpPr>
        <p:spPr>
          <a:xfrm>
            <a:off x="0" y="6404132"/>
            <a:ext cx="12192000" cy="445032"/>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Bias can make some answers more vulnerable than others</a:t>
            </a:r>
          </a:p>
        </p:txBody>
      </p:sp>
      <p:sp>
        <p:nvSpPr>
          <p:cNvPr id="41" name="TextBox 40">
            <a:extLst>
              <a:ext uri="{FF2B5EF4-FFF2-40B4-BE49-F238E27FC236}">
                <a16:creationId xmlns:a16="http://schemas.microsoft.com/office/drawing/2014/main" id="{7A0D9367-DB04-44B8-A9C3-5C946825A34F}"/>
              </a:ext>
            </a:extLst>
          </p:cNvPr>
          <p:cNvSpPr txBox="1"/>
          <p:nvPr/>
        </p:nvSpPr>
        <p:spPr>
          <a:xfrm rot="16200000">
            <a:off x="1551605" y="5707428"/>
            <a:ext cx="825867" cy="369332"/>
          </a:xfrm>
          <a:prstGeom prst="rect">
            <a:avLst/>
          </a:prstGeom>
          <a:solidFill>
            <a:schemeClr val="tx1"/>
          </a:solidFill>
        </p:spPr>
        <p:txBody>
          <a:bodyPr wrap="none" rtlCol="0">
            <a:spAutoFit/>
          </a:bodyPr>
          <a:lstStyle/>
          <a:p>
            <a:r>
              <a:rPr lang="en-US" dirty="0">
                <a:solidFill>
                  <a:schemeClr val="bg1"/>
                </a:solidFill>
              </a:rPr>
              <a:t>00000</a:t>
            </a:r>
          </a:p>
        </p:txBody>
      </p:sp>
      <p:sp>
        <p:nvSpPr>
          <p:cNvPr id="42" name="TextBox 41">
            <a:extLst>
              <a:ext uri="{FF2B5EF4-FFF2-40B4-BE49-F238E27FC236}">
                <a16:creationId xmlns:a16="http://schemas.microsoft.com/office/drawing/2014/main" id="{2206922F-904B-45E9-B55D-6A1DDE046E63}"/>
              </a:ext>
            </a:extLst>
          </p:cNvPr>
          <p:cNvSpPr txBox="1"/>
          <p:nvPr/>
        </p:nvSpPr>
        <p:spPr>
          <a:xfrm rot="16200000">
            <a:off x="10561965" y="5766981"/>
            <a:ext cx="757387" cy="369332"/>
          </a:xfrm>
          <a:prstGeom prst="rect">
            <a:avLst/>
          </a:prstGeom>
          <a:solidFill>
            <a:schemeClr val="tx1"/>
          </a:solidFill>
        </p:spPr>
        <p:txBody>
          <a:bodyPr wrap="none" rtlCol="0">
            <a:spAutoFit/>
          </a:bodyPr>
          <a:lstStyle/>
          <a:p>
            <a:r>
              <a:rPr lang="en-US" dirty="0">
                <a:solidFill>
                  <a:schemeClr val="bg1"/>
                </a:solidFill>
              </a:rPr>
              <a:t>11111</a:t>
            </a:r>
          </a:p>
        </p:txBody>
      </p:sp>
      <p:sp>
        <p:nvSpPr>
          <p:cNvPr id="43" name="Rectangle 42">
            <a:extLst>
              <a:ext uri="{FF2B5EF4-FFF2-40B4-BE49-F238E27FC236}">
                <a16:creationId xmlns:a16="http://schemas.microsoft.com/office/drawing/2014/main" id="{E1F38C4C-EF35-4EE2-BD91-3B3D81AFA102}"/>
              </a:ext>
            </a:extLst>
          </p:cNvPr>
          <p:cNvSpPr/>
          <p:nvPr/>
        </p:nvSpPr>
        <p:spPr>
          <a:xfrm>
            <a:off x="2904414" y="2156108"/>
            <a:ext cx="2885107" cy="1143000"/>
          </a:xfrm>
          <a:prstGeom prst="rect">
            <a:avLst/>
          </a:prstGeom>
          <a:solidFill>
            <a:schemeClr val="accent1">
              <a:lumMod val="20000"/>
              <a:lumOff val="80000"/>
              <a:alpha val="17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427B1D1F-44AC-431B-87FF-1D121F497E0C}"/>
              </a:ext>
            </a:extLst>
          </p:cNvPr>
          <p:cNvSpPr/>
          <p:nvPr/>
        </p:nvSpPr>
        <p:spPr>
          <a:xfrm>
            <a:off x="1368881" y="2303517"/>
            <a:ext cx="1385998" cy="882789"/>
          </a:xfrm>
          <a:prstGeom prst="rect">
            <a:avLst/>
          </a:prstGeom>
          <a:solidFill>
            <a:srgbClr val="FEE599"/>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Initialize</a:t>
            </a:r>
          </a:p>
          <a:p>
            <a:pPr algn="ctr"/>
            <a:r>
              <a:rPr lang="en-US" sz="2400" dirty="0">
                <a:solidFill>
                  <a:schemeClr val="tx1"/>
                </a:solidFill>
              </a:rPr>
              <a:t>Qubits</a:t>
            </a:r>
          </a:p>
        </p:txBody>
      </p:sp>
      <p:grpSp>
        <p:nvGrpSpPr>
          <p:cNvPr id="57" name="Group 56">
            <a:extLst>
              <a:ext uri="{FF2B5EF4-FFF2-40B4-BE49-F238E27FC236}">
                <a16:creationId xmlns:a16="http://schemas.microsoft.com/office/drawing/2014/main" id="{8329F24A-424B-4B4E-9ACF-C821272349D2}"/>
              </a:ext>
            </a:extLst>
          </p:cNvPr>
          <p:cNvGrpSpPr/>
          <p:nvPr/>
        </p:nvGrpSpPr>
        <p:grpSpPr>
          <a:xfrm>
            <a:off x="2723004" y="5102441"/>
            <a:ext cx="369332" cy="1215506"/>
            <a:chOff x="2115119" y="4984259"/>
            <a:chExt cx="369332" cy="1215506"/>
          </a:xfrm>
        </p:grpSpPr>
        <p:sp>
          <p:nvSpPr>
            <p:cNvPr id="47" name="Oval 46">
              <a:extLst>
                <a:ext uri="{FF2B5EF4-FFF2-40B4-BE49-F238E27FC236}">
                  <a16:creationId xmlns:a16="http://schemas.microsoft.com/office/drawing/2014/main" id="{1E94D1BA-B4D4-4C83-A17F-05A5C14D7DFF}"/>
                </a:ext>
              </a:extLst>
            </p:cNvPr>
            <p:cNvSpPr/>
            <p:nvPr/>
          </p:nvSpPr>
          <p:spPr>
            <a:xfrm>
              <a:off x="2222292" y="4984259"/>
              <a:ext cx="154983" cy="17048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EDECB669-E3B4-4751-9E5B-304D62796B81}"/>
                </a:ext>
              </a:extLst>
            </p:cNvPr>
            <p:cNvSpPr txBox="1"/>
            <p:nvPr/>
          </p:nvSpPr>
          <p:spPr>
            <a:xfrm rot="16200000">
              <a:off x="1886851" y="5602166"/>
              <a:ext cx="825867" cy="369332"/>
            </a:xfrm>
            <a:prstGeom prst="rect">
              <a:avLst/>
            </a:prstGeom>
            <a:solidFill>
              <a:srgbClr val="FF0000"/>
            </a:solidFill>
          </p:spPr>
          <p:txBody>
            <a:bodyPr wrap="none" rtlCol="0">
              <a:spAutoFit/>
            </a:bodyPr>
            <a:lstStyle/>
            <a:p>
              <a:r>
                <a:rPr lang="en-US" dirty="0">
                  <a:solidFill>
                    <a:schemeClr val="bg1"/>
                  </a:solidFill>
                </a:rPr>
                <a:t>00100</a:t>
              </a:r>
            </a:p>
          </p:txBody>
        </p:sp>
      </p:grpSp>
      <p:grpSp>
        <p:nvGrpSpPr>
          <p:cNvPr id="58" name="Group 57">
            <a:extLst>
              <a:ext uri="{FF2B5EF4-FFF2-40B4-BE49-F238E27FC236}">
                <a16:creationId xmlns:a16="http://schemas.microsoft.com/office/drawing/2014/main" id="{C59D2624-8CF9-4704-97AE-658BC028E985}"/>
              </a:ext>
            </a:extLst>
          </p:cNvPr>
          <p:cNvGrpSpPr/>
          <p:nvPr/>
        </p:nvGrpSpPr>
        <p:grpSpPr>
          <a:xfrm>
            <a:off x="1779872" y="4417067"/>
            <a:ext cx="369333" cy="1913550"/>
            <a:chOff x="1779873" y="4231267"/>
            <a:chExt cx="369333" cy="1913550"/>
          </a:xfrm>
        </p:grpSpPr>
        <p:sp>
          <p:nvSpPr>
            <p:cNvPr id="52" name="TextBox 51">
              <a:extLst>
                <a:ext uri="{FF2B5EF4-FFF2-40B4-BE49-F238E27FC236}">
                  <a16:creationId xmlns:a16="http://schemas.microsoft.com/office/drawing/2014/main" id="{10399929-45EB-49CC-9279-4FED7727C04E}"/>
                </a:ext>
              </a:extLst>
            </p:cNvPr>
            <p:cNvSpPr txBox="1"/>
            <p:nvPr/>
          </p:nvSpPr>
          <p:spPr>
            <a:xfrm rot="16200000">
              <a:off x="1537016" y="5532626"/>
              <a:ext cx="855048" cy="369333"/>
            </a:xfrm>
            <a:prstGeom prst="rect">
              <a:avLst/>
            </a:prstGeom>
            <a:solidFill>
              <a:srgbClr val="00B050"/>
            </a:solidFill>
          </p:spPr>
          <p:txBody>
            <a:bodyPr wrap="square" rtlCol="0">
              <a:spAutoFit/>
            </a:bodyPr>
            <a:lstStyle/>
            <a:p>
              <a:r>
                <a:rPr lang="en-US" dirty="0">
                  <a:solidFill>
                    <a:schemeClr val="bg1"/>
                  </a:solidFill>
                </a:rPr>
                <a:t>00000</a:t>
              </a:r>
            </a:p>
          </p:txBody>
        </p:sp>
        <p:sp>
          <p:nvSpPr>
            <p:cNvPr id="48" name="Oval 47">
              <a:extLst>
                <a:ext uri="{FF2B5EF4-FFF2-40B4-BE49-F238E27FC236}">
                  <a16:creationId xmlns:a16="http://schemas.microsoft.com/office/drawing/2014/main" id="{42ED03EE-4331-4E73-87FA-2E729F7BCA9A}"/>
                </a:ext>
              </a:extLst>
            </p:cNvPr>
            <p:cNvSpPr/>
            <p:nvPr/>
          </p:nvSpPr>
          <p:spPr>
            <a:xfrm>
              <a:off x="1956817" y="4231267"/>
              <a:ext cx="154983" cy="170481"/>
            </a:xfrm>
            <a:prstGeom prst="ellipse">
              <a:avLst/>
            </a:prstGeom>
            <a:solidFill>
              <a:srgbClr val="07FD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Slide Number Placeholder 8">
            <a:extLst>
              <a:ext uri="{FF2B5EF4-FFF2-40B4-BE49-F238E27FC236}">
                <a16:creationId xmlns:a16="http://schemas.microsoft.com/office/drawing/2014/main" id="{FC1160E4-9E90-4FB7-AEE3-B29EC6A11FE2}"/>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43637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4" grpId="0" animBg="1"/>
      <p:bldP spid="41"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EB62E-B560-4EE0-BDDD-2AE35FBFB8AA}"/>
              </a:ext>
            </a:extLst>
          </p:cNvPr>
          <p:cNvSpPr>
            <a:spLocks noGrp="1"/>
          </p:cNvSpPr>
          <p:nvPr>
            <p:ph type="title"/>
          </p:nvPr>
        </p:nvSpPr>
        <p:spPr/>
        <p:txBody>
          <a:bodyPr/>
          <a:lstStyle/>
          <a:p>
            <a:r>
              <a:rPr lang="en-US" dirty="0"/>
              <a:t>Execution Model for NISQ</a:t>
            </a:r>
          </a:p>
        </p:txBody>
      </p:sp>
      <p:sp>
        <p:nvSpPr>
          <p:cNvPr id="7" name="TextBox 6">
            <a:extLst>
              <a:ext uri="{FF2B5EF4-FFF2-40B4-BE49-F238E27FC236}">
                <a16:creationId xmlns:a16="http://schemas.microsoft.com/office/drawing/2014/main" id="{87D1D739-692F-4699-A235-67C559E74429}"/>
              </a:ext>
            </a:extLst>
          </p:cNvPr>
          <p:cNvSpPr txBox="1"/>
          <p:nvPr/>
        </p:nvSpPr>
        <p:spPr>
          <a:xfrm>
            <a:off x="-203111" y="2893111"/>
            <a:ext cx="2668123" cy="1483692"/>
          </a:xfrm>
          <a:prstGeom prst="rect">
            <a:avLst/>
          </a:prstGeom>
          <a:noFill/>
          <a:effectLst/>
        </p:spPr>
        <p:txBody>
          <a:bodyPr wrap="square" rtlCol="0">
            <a:spAutoFit/>
          </a:bodyPr>
          <a:lstStyle/>
          <a:p>
            <a:pPr algn="ctr"/>
            <a:r>
              <a:rPr lang="en-US" sz="2800" b="1" dirty="0">
                <a:latin typeface="Arial Rounded MT Bold" panose="020F0704030504030204" pitchFamily="34" charset="0"/>
              </a:rPr>
              <a:t>Quantum </a:t>
            </a:r>
          </a:p>
          <a:p>
            <a:pPr algn="ctr"/>
            <a:r>
              <a:rPr lang="en-US" sz="2800" b="1" dirty="0">
                <a:latin typeface="Arial Rounded MT Bold" panose="020F0704030504030204" pitchFamily="34" charset="0"/>
              </a:rPr>
              <a:t>Program</a:t>
            </a:r>
          </a:p>
        </p:txBody>
      </p:sp>
      <p:cxnSp>
        <p:nvCxnSpPr>
          <p:cNvPr id="9" name="Straight Arrow Connector 8">
            <a:extLst>
              <a:ext uri="{FF2B5EF4-FFF2-40B4-BE49-F238E27FC236}">
                <a16:creationId xmlns:a16="http://schemas.microsoft.com/office/drawing/2014/main" id="{4E9E996A-341E-4B41-AC10-D979FABF7992}"/>
              </a:ext>
            </a:extLst>
          </p:cNvPr>
          <p:cNvCxnSpPr>
            <a:cxnSpLocks/>
          </p:cNvCxnSpPr>
          <p:nvPr/>
        </p:nvCxnSpPr>
        <p:spPr>
          <a:xfrm>
            <a:off x="2072074" y="3430314"/>
            <a:ext cx="392938" cy="0"/>
          </a:xfrm>
          <a:prstGeom prst="straightConnector1">
            <a:avLst/>
          </a:prstGeom>
          <a:ln w="57150">
            <a:solidFill>
              <a:schemeClr val="accent1"/>
            </a:solidFill>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162BC065-9F99-4003-AD9C-A54293224D94}"/>
              </a:ext>
            </a:extLst>
          </p:cNvPr>
          <p:cNvCxnSpPr>
            <a:cxnSpLocks/>
          </p:cNvCxnSpPr>
          <p:nvPr/>
        </p:nvCxnSpPr>
        <p:spPr>
          <a:xfrm>
            <a:off x="5677262" y="3493954"/>
            <a:ext cx="792293" cy="0"/>
          </a:xfrm>
          <a:prstGeom prst="straightConnector1">
            <a:avLst/>
          </a:prstGeom>
          <a:ln w="57150">
            <a:solidFill>
              <a:schemeClr val="accent1"/>
            </a:solidFill>
            <a:tailEnd type="triangle"/>
          </a:ln>
          <a:effectLst/>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5D7426CE-D561-4E35-83D4-ECF5B14D97DB}"/>
              </a:ext>
            </a:extLst>
          </p:cNvPr>
          <p:cNvCxnSpPr>
            <a:cxnSpLocks/>
          </p:cNvCxnSpPr>
          <p:nvPr/>
        </p:nvCxnSpPr>
        <p:spPr>
          <a:xfrm flipV="1">
            <a:off x="1233183" y="4068995"/>
            <a:ext cx="0" cy="852798"/>
          </a:xfrm>
          <a:prstGeom prst="straightConnector1">
            <a:avLst/>
          </a:prstGeom>
          <a:ln w="571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6431A46-A1BF-4B03-9F3B-3E04A8D01B2F}"/>
              </a:ext>
            </a:extLst>
          </p:cNvPr>
          <p:cNvCxnSpPr>
            <a:cxnSpLocks/>
          </p:cNvCxnSpPr>
          <p:nvPr/>
        </p:nvCxnSpPr>
        <p:spPr>
          <a:xfrm>
            <a:off x="1221965" y="4919303"/>
            <a:ext cx="6025655" cy="24653"/>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432A697-C550-457D-9EC3-C211FB234C62}"/>
              </a:ext>
            </a:extLst>
          </p:cNvPr>
          <p:cNvCxnSpPr>
            <a:cxnSpLocks/>
          </p:cNvCxnSpPr>
          <p:nvPr/>
        </p:nvCxnSpPr>
        <p:spPr>
          <a:xfrm flipV="1">
            <a:off x="7223971" y="3379342"/>
            <a:ext cx="0" cy="1533545"/>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58F86FF-5D07-42C7-A30C-E2CA21144640}"/>
              </a:ext>
            </a:extLst>
          </p:cNvPr>
          <p:cNvSpPr txBox="1"/>
          <p:nvPr/>
        </p:nvSpPr>
        <p:spPr>
          <a:xfrm>
            <a:off x="2957738" y="5022358"/>
            <a:ext cx="3419823" cy="698466"/>
          </a:xfrm>
          <a:prstGeom prst="rect">
            <a:avLst/>
          </a:prstGeom>
          <a:noFill/>
          <a:effectLst/>
        </p:spPr>
        <p:txBody>
          <a:bodyPr wrap="none" rtlCol="0">
            <a:spAutoFit/>
          </a:bodyPr>
          <a:lstStyle/>
          <a:p>
            <a:r>
              <a:rPr lang="en-US" sz="2400" b="1" dirty="0"/>
              <a:t>Repeat for N Trials</a:t>
            </a:r>
          </a:p>
        </p:txBody>
      </p:sp>
      <p:grpSp>
        <p:nvGrpSpPr>
          <p:cNvPr id="35" name="Group 34">
            <a:extLst>
              <a:ext uri="{FF2B5EF4-FFF2-40B4-BE49-F238E27FC236}">
                <a16:creationId xmlns:a16="http://schemas.microsoft.com/office/drawing/2014/main" id="{9291067E-C0B4-4A23-82DF-8DDD452A5A3F}"/>
              </a:ext>
            </a:extLst>
          </p:cNvPr>
          <p:cNvGrpSpPr/>
          <p:nvPr/>
        </p:nvGrpSpPr>
        <p:grpSpPr>
          <a:xfrm>
            <a:off x="8298432" y="2434117"/>
            <a:ext cx="3498584" cy="2225825"/>
            <a:chOff x="7806675" y="2429184"/>
            <a:chExt cx="3804070" cy="2847280"/>
          </a:xfrm>
        </p:grpSpPr>
        <p:grpSp>
          <p:nvGrpSpPr>
            <p:cNvPr id="16" name="Group 15">
              <a:extLst>
                <a:ext uri="{FF2B5EF4-FFF2-40B4-BE49-F238E27FC236}">
                  <a16:creationId xmlns:a16="http://schemas.microsoft.com/office/drawing/2014/main" id="{F7671460-9677-48B2-8808-DD1D9249F9DD}"/>
                </a:ext>
              </a:extLst>
            </p:cNvPr>
            <p:cNvGrpSpPr/>
            <p:nvPr/>
          </p:nvGrpSpPr>
          <p:grpSpPr>
            <a:xfrm>
              <a:off x="7806675" y="2759237"/>
              <a:ext cx="3804070" cy="2058058"/>
              <a:chOff x="9547123" y="2053355"/>
              <a:chExt cx="2556387" cy="1764409"/>
            </a:xfrm>
          </p:grpSpPr>
          <p:cxnSp>
            <p:nvCxnSpPr>
              <p:cNvPr id="33" name="Straight Arrow Connector 32">
                <a:extLst>
                  <a:ext uri="{FF2B5EF4-FFF2-40B4-BE49-F238E27FC236}">
                    <a16:creationId xmlns:a16="http://schemas.microsoft.com/office/drawing/2014/main" id="{21323F3D-1391-47E0-ACDF-32DEE36C479A}"/>
                  </a:ext>
                </a:extLst>
              </p:cNvPr>
              <p:cNvCxnSpPr>
                <a:cxnSpLocks/>
              </p:cNvCxnSpPr>
              <p:nvPr/>
            </p:nvCxnSpPr>
            <p:spPr>
              <a:xfrm flipV="1">
                <a:off x="9559995" y="2053355"/>
                <a:ext cx="0" cy="1764409"/>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DA5220E2-7E69-4351-98B9-704E501CC240}"/>
                  </a:ext>
                </a:extLst>
              </p:cNvPr>
              <p:cNvCxnSpPr/>
              <p:nvPr/>
            </p:nvCxnSpPr>
            <p:spPr>
              <a:xfrm>
                <a:off x="9547123" y="3801969"/>
                <a:ext cx="2556387"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1AEDA05B-571A-47AE-AAC8-3276140C3481}"/>
                </a:ext>
              </a:extLst>
            </p:cNvPr>
            <p:cNvGrpSpPr/>
            <p:nvPr/>
          </p:nvGrpSpPr>
          <p:grpSpPr>
            <a:xfrm>
              <a:off x="8262795" y="2429184"/>
              <a:ext cx="2593685" cy="804879"/>
              <a:chOff x="9541518" y="2839724"/>
              <a:chExt cx="2412403" cy="804879"/>
            </a:xfrm>
          </p:grpSpPr>
          <p:grpSp>
            <p:nvGrpSpPr>
              <p:cNvPr id="25" name="Group 24">
                <a:extLst>
                  <a:ext uri="{FF2B5EF4-FFF2-40B4-BE49-F238E27FC236}">
                    <a16:creationId xmlns:a16="http://schemas.microsoft.com/office/drawing/2014/main" id="{8448605E-FAD3-4B77-80E7-28DAA065C1C1}"/>
                  </a:ext>
                </a:extLst>
              </p:cNvPr>
              <p:cNvGrpSpPr/>
              <p:nvPr/>
            </p:nvGrpSpPr>
            <p:grpSpPr>
              <a:xfrm>
                <a:off x="9541518" y="2839724"/>
                <a:ext cx="2328908" cy="369332"/>
                <a:chOff x="8527432" y="3059668"/>
                <a:chExt cx="2328908" cy="369332"/>
              </a:xfrm>
            </p:grpSpPr>
            <p:sp>
              <p:nvSpPr>
                <p:cNvPr id="29" name="TextBox 28">
                  <a:extLst>
                    <a:ext uri="{FF2B5EF4-FFF2-40B4-BE49-F238E27FC236}">
                      <a16:creationId xmlns:a16="http://schemas.microsoft.com/office/drawing/2014/main" id="{0E3F34A8-590B-43F4-841C-C84666F1E904}"/>
                    </a:ext>
                  </a:extLst>
                </p:cNvPr>
                <p:cNvSpPr txBox="1"/>
                <p:nvPr/>
              </p:nvSpPr>
              <p:spPr>
                <a:xfrm>
                  <a:off x="8895425" y="3059668"/>
                  <a:ext cx="1960915" cy="369332"/>
                </a:xfrm>
                <a:prstGeom prst="rect">
                  <a:avLst/>
                </a:prstGeom>
                <a:noFill/>
              </p:spPr>
              <p:txBody>
                <a:bodyPr wrap="none" rtlCol="0">
                  <a:spAutoFit/>
                </a:bodyPr>
                <a:lstStyle/>
                <a:p>
                  <a:r>
                    <a:rPr lang="en-US" dirty="0"/>
                    <a:t>Error free outcome</a:t>
                  </a:r>
                </a:p>
              </p:txBody>
            </p:sp>
            <p:sp>
              <p:nvSpPr>
                <p:cNvPr id="30" name="Rectangle 29">
                  <a:extLst>
                    <a:ext uri="{FF2B5EF4-FFF2-40B4-BE49-F238E27FC236}">
                      <a16:creationId xmlns:a16="http://schemas.microsoft.com/office/drawing/2014/main" id="{9C91539D-ADDC-4692-8F53-FEF06E125F42}"/>
                    </a:ext>
                  </a:extLst>
                </p:cNvPr>
                <p:cNvSpPr/>
                <p:nvPr/>
              </p:nvSpPr>
              <p:spPr>
                <a:xfrm>
                  <a:off x="8527432" y="3133955"/>
                  <a:ext cx="366570" cy="172478"/>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a:extLst>
                  <a:ext uri="{FF2B5EF4-FFF2-40B4-BE49-F238E27FC236}">
                    <a16:creationId xmlns:a16="http://schemas.microsoft.com/office/drawing/2014/main" id="{E588AF8E-1DCB-4207-8A10-67F603F0A71D}"/>
                  </a:ext>
                </a:extLst>
              </p:cNvPr>
              <p:cNvGrpSpPr/>
              <p:nvPr/>
            </p:nvGrpSpPr>
            <p:grpSpPr>
              <a:xfrm>
                <a:off x="9541527" y="3275271"/>
                <a:ext cx="2412394" cy="369332"/>
                <a:chOff x="8527441" y="3059668"/>
                <a:chExt cx="2412394" cy="369332"/>
              </a:xfrm>
            </p:grpSpPr>
            <p:sp>
              <p:nvSpPr>
                <p:cNvPr id="27" name="TextBox 26">
                  <a:extLst>
                    <a:ext uri="{FF2B5EF4-FFF2-40B4-BE49-F238E27FC236}">
                      <a16:creationId xmlns:a16="http://schemas.microsoft.com/office/drawing/2014/main" id="{CEA90C55-6F54-4FD4-831D-317A021EE4DA}"/>
                    </a:ext>
                  </a:extLst>
                </p:cNvPr>
                <p:cNvSpPr txBox="1"/>
                <p:nvPr/>
              </p:nvSpPr>
              <p:spPr>
                <a:xfrm>
                  <a:off x="8895425" y="3059668"/>
                  <a:ext cx="2044410" cy="369332"/>
                </a:xfrm>
                <a:prstGeom prst="rect">
                  <a:avLst/>
                </a:prstGeom>
                <a:noFill/>
              </p:spPr>
              <p:txBody>
                <a:bodyPr wrap="none" rtlCol="0">
                  <a:spAutoFit/>
                </a:bodyPr>
                <a:lstStyle/>
                <a:p>
                  <a:r>
                    <a:rPr lang="en-US" dirty="0"/>
                    <a:t>Erroneous outcome</a:t>
                  </a:r>
                </a:p>
              </p:txBody>
            </p:sp>
            <p:sp>
              <p:nvSpPr>
                <p:cNvPr id="28" name="Rectangle 27">
                  <a:extLst>
                    <a:ext uri="{FF2B5EF4-FFF2-40B4-BE49-F238E27FC236}">
                      <a16:creationId xmlns:a16="http://schemas.microsoft.com/office/drawing/2014/main" id="{A64B24F9-86DD-48F8-A520-70B3EF11D4C7}"/>
                    </a:ext>
                  </a:extLst>
                </p:cNvPr>
                <p:cNvSpPr/>
                <p:nvPr/>
              </p:nvSpPr>
              <p:spPr>
                <a:xfrm>
                  <a:off x="8527441" y="3127852"/>
                  <a:ext cx="366561" cy="192381"/>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grpSp>
          <p:nvGrpSpPr>
            <p:cNvPr id="18" name="Group 17">
              <a:extLst>
                <a:ext uri="{FF2B5EF4-FFF2-40B4-BE49-F238E27FC236}">
                  <a16:creationId xmlns:a16="http://schemas.microsoft.com/office/drawing/2014/main" id="{527BD7FF-4CE5-4A81-BA60-A961A9D3B541}"/>
                </a:ext>
              </a:extLst>
            </p:cNvPr>
            <p:cNvGrpSpPr/>
            <p:nvPr/>
          </p:nvGrpSpPr>
          <p:grpSpPr>
            <a:xfrm>
              <a:off x="7931329" y="3356644"/>
              <a:ext cx="2888432" cy="1423804"/>
              <a:chOff x="7743892" y="4262724"/>
              <a:chExt cx="2686549" cy="1423804"/>
            </a:xfrm>
          </p:grpSpPr>
          <p:sp>
            <p:nvSpPr>
              <p:cNvPr id="20" name="Rectangle 19">
                <a:extLst>
                  <a:ext uri="{FF2B5EF4-FFF2-40B4-BE49-F238E27FC236}">
                    <a16:creationId xmlns:a16="http://schemas.microsoft.com/office/drawing/2014/main" id="{7DDAACE9-1387-46C8-9C8A-DB985D4E7FB5}"/>
                  </a:ext>
                </a:extLst>
              </p:cNvPr>
              <p:cNvSpPr/>
              <p:nvPr/>
            </p:nvSpPr>
            <p:spPr>
              <a:xfrm>
                <a:off x="8825016" y="4262724"/>
                <a:ext cx="524302" cy="1416482"/>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DAB3C4D1-8651-4585-881C-6D5D63A61E9C}"/>
                  </a:ext>
                </a:extLst>
              </p:cNvPr>
              <p:cNvSpPr/>
              <p:nvPr/>
            </p:nvSpPr>
            <p:spPr>
              <a:xfrm>
                <a:off x="8284454" y="4712335"/>
                <a:ext cx="530120" cy="97419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35EB570D-222B-4659-B4D8-8CCE4602F731}"/>
                  </a:ext>
                </a:extLst>
              </p:cNvPr>
              <p:cNvSpPr/>
              <p:nvPr/>
            </p:nvSpPr>
            <p:spPr>
              <a:xfrm>
                <a:off x="7743892" y="5229514"/>
                <a:ext cx="530120" cy="457014"/>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a:extLst>
                  <a:ext uri="{FF2B5EF4-FFF2-40B4-BE49-F238E27FC236}">
                    <a16:creationId xmlns:a16="http://schemas.microsoft.com/office/drawing/2014/main" id="{2241402B-15B1-45EE-9064-D0A74D8B27B1}"/>
                  </a:ext>
                </a:extLst>
              </p:cNvPr>
              <p:cNvSpPr/>
              <p:nvPr/>
            </p:nvSpPr>
            <p:spPr>
              <a:xfrm>
                <a:off x="9359760" y="4712335"/>
                <a:ext cx="530120" cy="97419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a:extLst>
                  <a:ext uri="{FF2B5EF4-FFF2-40B4-BE49-F238E27FC236}">
                    <a16:creationId xmlns:a16="http://schemas.microsoft.com/office/drawing/2014/main" id="{461B8525-76B3-4F00-B001-24A80594E344}"/>
                  </a:ext>
                </a:extLst>
              </p:cNvPr>
              <p:cNvSpPr/>
              <p:nvPr/>
            </p:nvSpPr>
            <p:spPr>
              <a:xfrm>
                <a:off x="9900321" y="4908902"/>
                <a:ext cx="530120" cy="76965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34" name="TextBox 33">
              <a:extLst>
                <a:ext uri="{FF2B5EF4-FFF2-40B4-BE49-F238E27FC236}">
                  <a16:creationId xmlns:a16="http://schemas.microsoft.com/office/drawing/2014/main" id="{27DF5DF2-E4C6-48DD-B2EA-EF982F5240A8}"/>
                </a:ext>
              </a:extLst>
            </p:cNvPr>
            <p:cNvSpPr txBox="1"/>
            <p:nvPr/>
          </p:nvSpPr>
          <p:spPr>
            <a:xfrm>
              <a:off x="8911328" y="4876354"/>
              <a:ext cx="1042273" cy="400110"/>
            </a:xfrm>
            <a:prstGeom prst="rect">
              <a:avLst/>
            </a:prstGeom>
            <a:noFill/>
          </p:spPr>
          <p:txBody>
            <a:bodyPr wrap="none" rtlCol="0">
              <a:spAutoFit/>
            </a:bodyPr>
            <a:lstStyle/>
            <a:p>
              <a:pPr algn="ctr"/>
              <a:r>
                <a:rPr lang="en-US" sz="2000" dirty="0">
                  <a:latin typeface="Arial Rounded MT Bold" panose="020F0704030504030204" pitchFamily="34" charset="0"/>
                </a:rPr>
                <a:t>Output</a:t>
              </a:r>
            </a:p>
          </p:txBody>
        </p:sp>
      </p:grpSp>
      <p:sp>
        <p:nvSpPr>
          <p:cNvPr id="38" name="Rectangle 37">
            <a:extLst>
              <a:ext uri="{FF2B5EF4-FFF2-40B4-BE49-F238E27FC236}">
                <a16:creationId xmlns:a16="http://schemas.microsoft.com/office/drawing/2014/main" id="{FC665B2D-8A12-4899-9EEE-27551640D873}"/>
              </a:ext>
            </a:extLst>
          </p:cNvPr>
          <p:cNvSpPr/>
          <p:nvPr/>
        </p:nvSpPr>
        <p:spPr>
          <a:xfrm>
            <a:off x="2458369" y="2675540"/>
            <a:ext cx="2012812" cy="1537889"/>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3200" dirty="0">
                <a:solidFill>
                  <a:schemeClr val="tx1"/>
                </a:solidFill>
              </a:rPr>
              <a:t>Compute</a:t>
            </a:r>
          </a:p>
          <a:p>
            <a:pPr algn="ctr"/>
            <a:r>
              <a:rPr lang="en-US" sz="2000" dirty="0">
                <a:solidFill>
                  <a:schemeClr val="tx1"/>
                </a:solidFill>
              </a:rPr>
              <a:t>(perform gates)</a:t>
            </a:r>
          </a:p>
        </p:txBody>
      </p:sp>
      <p:sp>
        <p:nvSpPr>
          <p:cNvPr id="40" name="Rectangle 39">
            <a:extLst>
              <a:ext uri="{FF2B5EF4-FFF2-40B4-BE49-F238E27FC236}">
                <a16:creationId xmlns:a16="http://schemas.microsoft.com/office/drawing/2014/main" id="{51D4DF3F-E2A2-4C85-8D81-9FBF484A91EF}"/>
              </a:ext>
            </a:extLst>
          </p:cNvPr>
          <p:cNvSpPr/>
          <p:nvPr/>
        </p:nvSpPr>
        <p:spPr>
          <a:xfrm>
            <a:off x="4818221" y="2684597"/>
            <a:ext cx="2012812" cy="1537889"/>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3200" dirty="0">
                <a:solidFill>
                  <a:schemeClr val="tx1"/>
                </a:solidFill>
              </a:rPr>
              <a:t>Measure</a:t>
            </a:r>
          </a:p>
          <a:p>
            <a:pPr algn="ctr"/>
            <a:r>
              <a:rPr lang="en-US" sz="2000" dirty="0">
                <a:solidFill>
                  <a:schemeClr val="tx1"/>
                </a:solidFill>
              </a:rPr>
              <a:t>(read qubits)</a:t>
            </a:r>
          </a:p>
        </p:txBody>
      </p:sp>
      <p:cxnSp>
        <p:nvCxnSpPr>
          <p:cNvPr id="41" name="Straight Arrow Connector 40">
            <a:extLst>
              <a:ext uri="{FF2B5EF4-FFF2-40B4-BE49-F238E27FC236}">
                <a16:creationId xmlns:a16="http://schemas.microsoft.com/office/drawing/2014/main" id="{16F5ED44-1BF5-4164-A4EA-820E83C2D0FD}"/>
              </a:ext>
            </a:extLst>
          </p:cNvPr>
          <p:cNvCxnSpPr>
            <a:cxnSpLocks/>
          </p:cNvCxnSpPr>
          <p:nvPr/>
        </p:nvCxnSpPr>
        <p:spPr>
          <a:xfrm>
            <a:off x="4471181" y="3444484"/>
            <a:ext cx="392938" cy="0"/>
          </a:xfrm>
          <a:prstGeom prst="straightConnector1">
            <a:avLst/>
          </a:prstGeom>
          <a:ln w="57150">
            <a:solidFill>
              <a:schemeClr val="accent1"/>
            </a:solidFill>
            <a:tailEnd type="triangle"/>
          </a:ln>
          <a:effectLst/>
        </p:spPr>
        <p:style>
          <a:lnRef idx="2">
            <a:schemeClr val="dk1"/>
          </a:lnRef>
          <a:fillRef idx="0">
            <a:schemeClr val="dk1"/>
          </a:fillRef>
          <a:effectRef idx="1">
            <a:schemeClr val="dk1"/>
          </a:effectRef>
          <a:fontRef idx="minor">
            <a:schemeClr val="tx1"/>
          </a:fontRef>
        </p:style>
      </p:cxnSp>
      <p:cxnSp>
        <p:nvCxnSpPr>
          <p:cNvPr id="42" name="Straight Arrow Connector 41">
            <a:extLst>
              <a:ext uri="{FF2B5EF4-FFF2-40B4-BE49-F238E27FC236}">
                <a16:creationId xmlns:a16="http://schemas.microsoft.com/office/drawing/2014/main" id="{722FDC03-C64E-4B8E-B727-7571B88ADCBF}"/>
              </a:ext>
            </a:extLst>
          </p:cNvPr>
          <p:cNvCxnSpPr>
            <a:cxnSpLocks/>
          </p:cNvCxnSpPr>
          <p:nvPr/>
        </p:nvCxnSpPr>
        <p:spPr>
          <a:xfrm>
            <a:off x="6831033" y="3402765"/>
            <a:ext cx="864381" cy="0"/>
          </a:xfrm>
          <a:prstGeom prst="straightConnector1">
            <a:avLst/>
          </a:prstGeom>
          <a:ln w="57150">
            <a:solidFill>
              <a:schemeClr val="accent1"/>
            </a:solidFill>
            <a:tailEnd type="triangle"/>
          </a:ln>
          <a:effectLst/>
        </p:spPr>
        <p:style>
          <a:lnRef idx="2">
            <a:schemeClr val="dk1"/>
          </a:lnRef>
          <a:fillRef idx="0">
            <a:schemeClr val="dk1"/>
          </a:fillRef>
          <a:effectRef idx="1">
            <a:schemeClr val="dk1"/>
          </a:effectRef>
          <a:fontRef idx="minor">
            <a:schemeClr val="tx1"/>
          </a:fontRef>
        </p:style>
      </p:cxnSp>
      <p:sp>
        <p:nvSpPr>
          <p:cNvPr id="8" name="Rectangle 7">
            <a:extLst>
              <a:ext uri="{FF2B5EF4-FFF2-40B4-BE49-F238E27FC236}">
                <a16:creationId xmlns:a16="http://schemas.microsoft.com/office/drawing/2014/main" id="{727DC723-945A-4232-A9C5-D9F4F437A82F}"/>
              </a:ext>
            </a:extLst>
          </p:cNvPr>
          <p:cNvSpPr/>
          <p:nvPr/>
        </p:nvSpPr>
        <p:spPr>
          <a:xfrm>
            <a:off x="2399233" y="2627024"/>
            <a:ext cx="4500023" cy="1614280"/>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4000" dirty="0">
                <a:solidFill>
                  <a:schemeClr val="tx1"/>
                </a:solidFill>
              </a:rPr>
              <a:t>Execute</a:t>
            </a:r>
          </a:p>
        </p:txBody>
      </p:sp>
      <p:sp>
        <p:nvSpPr>
          <p:cNvPr id="51" name="Rectangle: Rounded Corners 50" descr=" 59">
            <a:extLst>
              <a:ext uri="{FF2B5EF4-FFF2-40B4-BE49-F238E27FC236}">
                <a16:creationId xmlns:a16="http://schemas.microsoft.com/office/drawing/2014/main" id="{78D88107-622D-471F-A280-87B0BE8DA513}"/>
              </a:ext>
            </a:extLst>
          </p:cNvPr>
          <p:cNvSpPr/>
          <p:nvPr/>
        </p:nvSpPr>
        <p:spPr>
          <a:xfrm>
            <a:off x="9236" y="6134090"/>
            <a:ext cx="12192000" cy="714796"/>
          </a:xfrm>
          <a:prstGeom prst="roundRect">
            <a:avLst>
              <a:gd name="adj" fmla="val 0"/>
            </a:avLst>
          </a:prstGeom>
          <a:solidFill>
            <a:schemeClr val="tx1"/>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noProof="0" dirty="0">
                <a:solidFill>
                  <a:schemeClr val="bg1"/>
                </a:solidFill>
                <a:latin typeface="Calibri"/>
              </a:rPr>
              <a:t>Quantum gates and measurements introduce errors</a:t>
            </a:r>
            <a:endParaRPr kumimoji="0" lang="en-US" sz="4000" b="1" i="0" u="none" strike="noStrike" kern="1200" cap="none" spc="0" normalizeH="0" baseline="0" noProof="0" dirty="0">
              <a:ln>
                <a:noFill/>
              </a:ln>
              <a:solidFill>
                <a:schemeClr val="bg1"/>
              </a:solidFill>
              <a:effectLst/>
              <a:uLnTx/>
              <a:uFillTx/>
              <a:latin typeface="Calibri"/>
            </a:endParaRPr>
          </a:p>
        </p:txBody>
      </p:sp>
      <p:sp>
        <p:nvSpPr>
          <p:cNvPr id="53" name="Lightning Bolt 52">
            <a:extLst>
              <a:ext uri="{FF2B5EF4-FFF2-40B4-BE49-F238E27FC236}">
                <a16:creationId xmlns:a16="http://schemas.microsoft.com/office/drawing/2014/main" id="{2C768414-A3B5-4EA6-9983-435CCFCD709F}"/>
              </a:ext>
            </a:extLst>
          </p:cNvPr>
          <p:cNvSpPr/>
          <p:nvPr/>
        </p:nvSpPr>
        <p:spPr>
          <a:xfrm>
            <a:off x="2881555" y="1905023"/>
            <a:ext cx="1013988" cy="961682"/>
          </a:xfrm>
          <a:prstGeom prst="lightningBol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4" name="TextBox 53">
            <a:extLst>
              <a:ext uri="{FF2B5EF4-FFF2-40B4-BE49-F238E27FC236}">
                <a16:creationId xmlns:a16="http://schemas.microsoft.com/office/drawing/2014/main" id="{79EBBFA2-A6F7-4B53-A7C1-A35BCD6E7770}"/>
              </a:ext>
            </a:extLst>
          </p:cNvPr>
          <p:cNvSpPr txBox="1"/>
          <p:nvPr/>
        </p:nvSpPr>
        <p:spPr>
          <a:xfrm>
            <a:off x="2377345" y="2166479"/>
            <a:ext cx="938077" cy="461665"/>
          </a:xfrm>
          <a:prstGeom prst="rect">
            <a:avLst/>
          </a:prstGeom>
          <a:noFill/>
        </p:spPr>
        <p:txBody>
          <a:bodyPr wrap="none" rtlCol="0">
            <a:spAutoFit/>
          </a:bodyPr>
          <a:lstStyle/>
          <a:p>
            <a:r>
              <a:rPr lang="en-US" sz="2400" b="1" dirty="0">
                <a:solidFill>
                  <a:srgbClr val="FF0000"/>
                </a:solidFill>
              </a:rPr>
              <a:t>Error</a:t>
            </a:r>
          </a:p>
        </p:txBody>
      </p:sp>
      <p:sp>
        <p:nvSpPr>
          <p:cNvPr id="55" name="Lightning Bolt 54">
            <a:extLst>
              <a:ext uri="{FF2B5EF4-FFF2-40B4-BE49-F238E27FC236}">
                <a16:creationId xmlns:a16="http://schemas.microsoft.com/office/drawing/2014/main" id="{45FCDEF2-A9E1-408F-A372-FFC968D1D411}"/>
              </a:ext>
            </a:extLst>
          </p:cNvPr>
          <p:cNvSpPr/>
          <p:nvPr/>
        </p:nvSpPr>
        <p:spPr>
          <a:xfrm>
            <a:off x="5254208" y="1871103"/>
            <a:ext cx="1013988" cy="961682"/>
          </a:xfrm>
          <a:prstGeom prst="lightningBol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6" name="TextBox 55">
            <a:extLst>
              <a:ext uri="{FF2B5EF4-FFF2-40B4-BE49-F238E27FC236}">
                <a16:creationId xmlns:a16="http://schemas.microsoft.com/office/drawing/2014/main" id="{DF381697-B3A9-43F6-BA07-B8AF4F374423}"/>
              </a:ext>
            </a:extLst>
          </p:cNvPr>
          <p:cNvSpPr txBox="1"/>
          <p:nvPr/>
        </p:nvSpPr>
        <p:spPr>
          <a:xfrm>
            <a:off x="4749998" y="2132559"/>
            <a:ext cx="938077" cy="461665"/>
          </a:xfrm>
          <a:prstGeom prst="rect">
            <a:avLst/>
          </a:prstGeom>
          <a:noFill/>
        </p:spPr>
        <p:txBody>
          <a:bodyPr wrap="none" rtlCol="0">
            <a:spAutoFit/>
          </a:bodyPr>
          <a:lstStyle/>
          <a:p>
            <a:r>
              <a:rPr lang="en-US" sz="2400" b="1" dirty="0">
                <a:solidFill>
                  <a:srgbClr val="FF0000"/>
                </a:solidFill>
              </a:rPr>
              <a:t>Error</a:t>
            </a:r>
          </a:p>
        </p:txBody>
      </p:sp>
      <p:sp>
        <p:nvSpPr>
          <p:cNvPr id="3" name="Slide Number Placeholder 2">
            <a:extLst>
              <a:ext uri="{FF2B5EF4-FFF2-40B4-BE49-F238E27FC236}">
                <a16:creationId xmlns:a16="http://schemas.microsoft.com/office/drawing/2014/main" id="{40B04AD9-50CE-4C29-9519-A7422D223FE9}"/>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68054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3" grpId="0" animBg="1"/>
      <p:bldP spid="54" grpId="0"/>
      <p:bldP spid="55" grpId="0" animBg="1"/>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9B257326-8015-4D5F-ABED-62F64C695FBB}"/>
              </a:ext>
            </a:extLst>
          </p:cNvPr>
          <p:cNvSpPr>
            <a:spLocks noGrp="1"/>
          </p:cNvSpPr>
          <p:nvPr>
            <p:ph type="title"/>
          </p:nvPr>
        </p:nvSpPr>
        <p:spPr>
          <a:xfrm>
            <a:off x="166254" y="251846"/>
            <a:ext cx="12192000" cy="1143000"/>
          </a:xfrm>
        </p:spPr>
        <p:txBody>
          <a:bodyPr/>
          <a:lstStyle/>
          <a:p>
            <a:r>
              <a:rPr lang="en-US" sz="3800" dirty="0"/>
              <a:t>Error on IBMQ14 Quantum Computer</a:t>
            </a:r>
          </a:p>
        </p:txBody>
      </p:sp>
      <p:graphicFrame>
        <p:nvGraphicFramePr>
          <p:cNvPr id="31" name="Chart 30">
            <a:extLst>
              <a:ext uri="{FF2B5EF4-FFF2-40B4-BE49-F238E27FC236}">
                <a16:creationId xmlns:a16="http://schemas.microsoft.com/office/drawing/2014/main" id="{BE40FF1C-4672-46D9-A7C9-4F4C3E91FD6E}"/>
              </a:ext>
            </a:extLst>
          </p:cNvPr>
          <p:cNvGraphicFramePr/>
          <p:nvPr>
            <p:extLst>
              <p:ext uri="{D42A27DB-BD31-4B8C-83A1-F6EECF244321}">
                <p14:modId xmlns:p14="http://schemas.microsoft.com/office/powerpoint/2010/main" val="558185598"/>
              </p:ext>
            </p:extLst>
          </p:nvPr>
        </p:nvGraphicFramePr>
        <p:xfrm>
          <a:off x="1434531" y="1527521"/>
          <a:ext cx="9353783" cy="4470438"/>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descr=" 5">
            <a:extLst>
              <a:ext uri="{FF2B5EF4-FFF2-40B4-BE49-F238E27FC236}">
                <a16:creationId xmlns:a16="http://schemas.microsoft.com/office/drawing/2014/main" id="{FE2F5B47-6BB6-4CA0-AE92-DC711A60230F}"/>
              </a:ext>
            </a:extLst>
          </p:cNvPr>
          <p:cNvSpPr txBox="1"/>
          <p:nvPr/>
        </p:nvSpPr>
        <p:spPr>
          <a:xfrm flipH="1">
            <a:off x="15422" y="6273225"/>
            <a:ext cx="12192000" cy="584775"/>
          </a:xfrm>
          <a:prstGeom prst="rect">
            <a:avLst/>
          </a:prstGeom>
          <a:solidFill>
            <a:schemeClr val="tx1"/>
          </a:solidFill>
          <a:ln w="57150">
            <a:solidFill>
              <a:schemeClr val="tx1"/>
            </a:solidFill>
          </a:ln>
        </p:spPr>
        <p:txBody>
          <a:bodyPr wrap="square" rtlCol="0">
            <a:spAutoFit/>
          </a:bodyPr>
          <a:lstStyle/>
          <a:p>
            <a:pPr algn="ctr"/>
            <a:r>
              <a:rPr lang="en-US" sz="3200" b="1" dirty="0">
                <a:solidFill>
                  <a:schemeClr val="bg1"/>
                </a:solidFill>
                <a:latin typeface="+mn-lt"/>
              </a:rPr>
              <a:t>Qubit measurement error </a:t>
            </a:r>
            <a:r>
              <a:rPr lang="en-US" sz="3200" b="1" dirty="0">
                <a:solidFill>
                  <a:schemeClr val="bg1"/>
                </a:solidFill>
                <a:latin typeface="+mn-lt"/>
                <a:sym typeface="Wingdings" panose="05000000000000000000" pitchFamily="2" charset="2"/>
              </a:rPr>
              <a:t></a:t>
            </a:r>
            <a:r>
              <a:rPr lang="en-US" sz="3200" b="1" dirty="0">
                <a:solidFill>
                  <a:schemeClr val="bg1"/>
                </a:solidFill>
                <a:latin typeface="+mn-lt"/>
              </a:rPr>
              <a:t> dominant error</a:t>
            </a:r>
          </a:p>
        </p:txBody>
      </p:sp>
      <p:sp>
        <p:nvSpPr>
          <p:cNvPr id="3" name="TextBox 2">
            <a:extLst>
              <a:ext uri="{FF2B5EF4-FFF2-40B4-BE49-F238E27FC236}">
                <a16:creationId xmlns:a16="http://schemas.microsoft.com/office/drawing/2014/main" id="{AEB52FDB-6320-471B-8ACA-7A5FF9EDB27A}"/>
              </a:ext>
            </a:extLst>
          </p:cNvPr>
          <p:cNvSpPr txBox="1"/>
          <p:nvPr/>
        </p:nvSpPr>
        <p:spPr>
          <a:xfrm rot="16200000">
            <a:off x="-18634" y="3013853"/>
            <a:ext cx="2074607" cy="584775"/>
          </a:xfrm>
          <a:prstGeom prst="rect">
            <a:avLst/>
          </a:prstGeom>
          <a:noFill/>
        </p:spPr>
        <p:txBody>
          <a:bodyPr wrap="none" rtlCol="0">
            <a:spAutoFit/>
          </a:bodyPr>
          <a:lstStyle/>
          <a:p>
            <a:r>
              <a:rPr lang="en-US" sz="3200" dirty="0"/>
              <a:t>Error Rate</a:t>
            </a:r>
          </a:p>
        </p:txBody>
      </p:sp>
      <p:sp>
        <p:nvSpPr>
          <p:cNvPr id="4" name="Slide Number Placeholder 3">
            <a:extLst>
              <a:ext uri="{FF2B5EF4-FFF2-40B4-BE49-F238E27FC236}">
                <a16:creationId xmlns:a16="http://schemas.microsoft.com/office/drawing/2014/main" id="{AE37098E-D4E2-46A7-9800-94CA34232A11}"/>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309009172"/>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E793-D64E-4672-8588-D80DD630F824}"/>
              </a:ext>
            </a:extLst>
          </p:cNvPr>
          <p:cNvSpPr>
            <a:spLocks noGrp="1"/>
          </p:cNvSpPr>
          <p:nvPr>
            <p:ph type="title"/>
          </p:nvPr>
        </p:nvSpPr>
        <p:spPr>
          <a:xfrm>
            <a:off x="609599" y="196814"/>
            <a:ext cx="10055252" cy="1143000"/>
          </a:xfrm>
        </p:spPr>
        <p:txBody>
          <a:bodyPr/>
          <a:lstStyle/>
          <a:p>
            <a:r>
              <a:rPr lang="en-US" dirty="0"/>
              <a:t> Experiments on IBM Quantum Computer</a:t>
            </a:r>
          </a:p>
        </p:txBody>
      </p:sp>
      <p:grpSp>
        <p:nvGrpSpPr>
          <p:cNvPr id="68" name="Group 67">
            <a:extLst>
              <a:ext uri="{FF2B5EF4-FFF2-40B4-BE49-F238E27FC236}">
                <a16:creationId xmlns:a16="http://schemas.microsoft.com/office/drawing/2014/main" id="{E9E13AE3-479D-4B8B-8CC0-12E88E46B636}"/>
              </a:ext>
            </a:extLst>
          </p:cNvPr>
          <p:cNvGrpSpPr/>
          <p:nvPr/>
        </p:nvGrpSpPr>
        <p:grpSpPr>
          <a:xfrm>
            <a:off x="8192042" y="4707054"/>
            <a:ext cx="2577995" cy="1453228"/>
            <a:chOff x="7031994" y="4411049"/>
            <a:chExt cx="1461905" cy="1727059"/>
          </a:xfrm>
        </p:grpSpPr>
        <p:grpSp>
          <p:nvGrpSpPr>
            <p:cNvPr id="69" name="Group 68">
              <a:extLst>
                <a:ext uri="{FF2B5EF4-FFF2-40B4-BE49-F238E27FC236}">
                  <a16:creationId xmlns:a16="http://schemas.microsoft.com/office/drawing/2014/main" id="{69F60E73-7840-4D38-A6FA-E4B57A17180D}"/>
                </a:ext>
              </a:extLst>
            </p:cNvPr>
            <p:cNvGrpSpPr/>
            <p:nvPr/>
          </p:nvGrpSpPr>
          <p:grpSpPr>
            <a:xfrm>
              <a:off x="7283998" y="4624874"/>
              <a:ext cx="1209901" cy="1299410"/>
              <a:chOff x="5635270" y="4528621"/>
              <a:chExt cx="1209901" cy="1299410"/>
            </a:xfrm>
          </p:grpSpPr>
          <p:cxnSp>
            <p:nvCxnSpPr>
              <p:cNvPr id="71" name="Straight Arrow Connector 70">
                <a:extLst>
                  <a:ext uri="{FF2B5EF4-FFF2-40B4-BE49-F238E27FC236}">
                    <a16:creationId xmlns:a16="http://schemas.microsoft.com/office/drawing/2014/main" id="{78968CF8-CDCC-4CE1-B9B5-47F0A9D47CF9}"/>
                  </a:ext>
                </a:extLst>
              </p:cNvPr>
              <p:cNvCxnSpPr>
                <a:cxnSpLocks/>
              </p:cNvCxnSpPr>
              <p:nvPr/>
            </p:nvCxnSpPr>
            <p:spPr>
              <a:xfrm flipV="1">
                <a:off x="5642543" y="4528621"/>
                <a:ext cx="0" cy="12994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2" name="Straight Arrow Connector 71">
                <a:extLst>
                  <a:ext uri="{FF2B5EF4-FFF2-40B4-BE49-F238E27FC236}">
                    <a16:creationId xmlns:a16="http://schemas.microsoft.com/office/drawing/2014/main" id="{AEB51FE0-C8A9-4D5C-A0F5-E9F63B83A81C}"/>
                  </a:ext>
                </a:extLst>
              </p:cNvPr>
              <p:cNvCxnSpPr>
                <a:cxnSpLocks/>
              </p:cNvCxnSpPr>
              <p:nvPr/>
            </p:nvCxnSpPr>
            <p:spPr>
              <a:xfrm>
                <a:off x="5635270" y="5825666"/>
                <a:ext cx="120990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3" name="Rectangle 72">
                <a:extLst>
                  <a:ext uri="{FF2B5EF4-FFF2-40B4-BE49-F238E27FC236}">
                    <a16:creationId xmlns:a16="http://schemas.microsoft.com/office/drawing/2014/main" id="{CBD952A1-8A6E-444E-AE9A-CCD272EE1B2F}"/>
                  </a:ext>
                </a:extLst>
              </p:cNvPr>
              <p:cNvSpPr/>
              <p:nvPr/>
            </p:nvSpPr>
            <p:spPr>
              <a:xfrm>
                <a:off x="6276748" y="5403109"/>
                <a:ext cx="374476" cy="42255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22%</a:t>
                </a:r>
              </a:p>
            </p:txBody>
          </p:sp>
          <p:sp>
            <p:nvSpPr>
              <p:cNvPr id="74" name="Rectangle 73">
                <a:extLst>
                  <a:ext uri="{FF2B5EF4-FFF2-40B4-BE49-F238E27FC236}">
                    <a16:creationId xmlns:a16="http://schemas.microsoft.com/office/drawing/2014/main" id="{9EFD53C0-2DB7-4E02-A3DD-85897EAC41AC}"/>
                  </a:ext>
                </a:extLst>
              </p:cNvPr>
              <p:cNvSpPr/>
              <p:nvPr/>
            </p:nvSpPr>
            <p:spPr>
              <a:xfrm>
                <a:off x="5755726" y="4916770"/>
                <a:ext cx="369333" cy="894204"/>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78%</a:t>
                </a:r>
              </a:p>
            </p:txBody>
          </p:sp>
        </p:grpSp>
        <p:sp>
          <p:nvSpPr>
            <p:cNvPr id="70" name="TextBox 69">
              <a:extLst>
                <a:ext uri="{FF2B5EF4-FFF2-40B4-BE49-F238E27FC236}">
                  <a16:creationId xmlns:a16="http://schemas.microsoft.com/office/drawing/2014/main" id="{C62445FD-549C-4B11-8663-70DE84DB586D}"/>
                </a:ext>
              </a:extLst>
            </p:cNvPr>
            <p:cNvSpPr txBox="1"/>
            <p:nvPr/>
          </p:nvSpPr>
          <p:spPr>
            <a:xfrm rot="16200000">
              <a:off x="6273183" y="5169860"/>
              <a:ext cx="1727059" cy="209437"/>
            </a:xfrm>
            <a:prstGeom prst="rect">
              <a:avLst/>
            </a:prstGeom>
            <a:noFill/>
          </p:spPr>
          <p:txBody>
            <a:bodyPr wrap="square" rtlCol="0">
              <a:spAutoFit/>
            </a:bodyPr>
            <a:lstStyle/>
            <a:p>
              <a:r>
                <a:rPr lang="en-US" dirty="0">
                  <a:latin typeface="Arial Rounded MT Bold" panose="020F0704030504030204" pitchFamily="34" charset="0"/>
                </a:rPr>
                <a:t>Probability</a:t>
              </a:r>
            </a:p>
          </p:txBody>
        </p:sp>
      </p:grpSp>
      <p:grpSp>
        <p:nvGrpSpPr>
          <p:cNvPr id="26" name="Group 25">
            <a:extLst>
              <a:ext uri="{FF2B5EF4-FFF2-40B4-BE49-F238E27FC236}">
                <a16:creationId xmlns:a16="http://schemas.microsoft.com/office/drawing/2014/main" id="{9EBFEC6A-E1C7-49FD-872D-E592F539CE58}"/>
              </a:ext>
            </a:extLst>
          </p:cNvPr>
          <p:cNvGrpSpPr/>
          <p:nvPr/>
        </p:nvGrpSpPr>
        <p:grpSpPr>
          <a:xfrm>
            <a:off x="354196" y="1708855"/>
            <a:ext cx="1419685" cy="2099962"/>
            <a:chOff x="354196" y="1708855"/>
            <a:chExt cx="1419685" cy="2099962"/>
          </a:xfrm>
        </p:grpSpPr>
        <p:sp>
          <p:nvSpPr>
            <p:cNvPr id="22" name="TextBox 21">
              <a:extLst>
                <a:ext uri="{FF2B5EF4-FFF2-40B4-BE49-F238E27FC236}">
                  <a16:creationId xmlns:a16="http://schemas.microsoft.com/office/drawing/2014/main" id="{BCEF404C-F5D6-4281-B044-444DDE0E9B27}"/>
                </a:ext>
              </a:extLst>
            </p:cNvPr>
            <p:cNvSpPr txBox="1"/>
            <p:nvPr/>
          </p:nvSpPr>
          <p:spPr>
            <a:xfrm>
              <a:off x="425038" y="3285597"/>
              <a:ext cx="1345240" cy="523220"/>
            </a:xfrm>
            <a:prstGeom prst="rect">
              <a:avLst/>
            </a:prstGeom>
            <a:noFill/>
          </p:spPr>
          <p:txBody>
            <a:bodyPr wrap="none" rtlCol="0">
              <a:spAutoFit/>
            </a:bodyPr>
            <a:lstStyle/>
            <a:p>
              <a:r>
                <a:rPr lang="en-US" sz="2800" dirty="0"/>
                <a:t>ibmqx4</a:t>
              </a:r>
            </a:p>
          </p:txBody>
        </p:sp>
        <p:grpSp>
          <p:nvGrpSpPr>
            <p:cNvPr id="23" name="Group 22">
              <a:extLst>
                <a:ext uri="{FF2B5EF4-FFF2-40B4-BE49-F238E27FC236}">
                  <a16:creationId xmlns:a16="http://schemas.microsoft.com/office/drawing/2014/main" id="{39B0B2EC-EDFF-45E0-B33F-AFDA380B2093}"/>
                </a:ext>
              </a:extLst>
            </p:cNvPr>
            <p:cNvGrpSpPr/>
            <p:nvPr/>
          </p:nvGrpSpPr>
          <p:grpSpPr>
            <a:xfrm>
              <a:off x="354196" y="1708855"/>
              <a:ext cx="1419685" cy="1406064"/>
              <a:chOff x="528765" y="2108178"/>
              <a:chExt cx="1419685" cy="1406064"/>
            </a:xfrm>
          </p:grpSpPr>
          <p:grpSp>
            <p:nvGrpSpPr>
              <p:cNvPr id="21" name="Group 20">
                <a:extLst>
                  <a:ext uri="{FF2B5EF4-FFF2-40B4-BE49-F238E27FC236}">
                    <a16:creationId xmlns:a16="http://schemas.microsoft.com/office/drawing/2014/main" id="{3C75BA2D-8E54-4529-9B05-12AAFB345A71}"/>
                  </a:ext>
                </a:extLst>
              </p:cNvPr>
              <p:cNvGrpSpPr/>
              <p:nvPr/>
            </p:nvGrpSpPr>
            <p:grpSpPr>
              <a:xfrm>
                <a:off x="528765" y="2108178"/>
                <a:ext cx="1286628" cy="1075354"/>
                <a:chOff x="821001" y="2235146"/>
                <a:chExt cx="1133109" cy="1022261"/>
              </a:xfrm>
            </p:grpSpPr>
            <p:cxnSp>
              <p:nvCxnSpPr>
                <p:cNvPr id="95" name="Straight Connector 94">
                  <a:extLst>
                    <a:ext uri="{FF2B5EF4-FFF2-40B4-BE49-F238E27FC236}">
                      <a16:creationId xmlns:a16="http://schemas.microsoft.com/office/drawing/2014/main" id="{89144D96-18C6-4120-B7E2-192F4242DAAB}"/>
                    </a:ext>
                  </a:extLst>
                </p:cNvPr>
                <p:cNvCxnSpPr>
                  <a:cxnSpLocks/>
                </p:cNvCxnSpPr>
                <p:nvPr/>
              </p:nvCxnSpPr>
              <p:spPr>
                <a:xfrm flipH="1" flipV="1">
                  <a:off x="1141385" y="2565313"/>
                  <a:ext cx="587746" cy="6920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8" name="Oval 87">
                  <a:extLst>
                    <a:ext uri="{FF2B5EF4-FFF2-40B4-BE49-F238E27FC236}">
                      <a16:creationId xmlns:a16="http://schemas.microsoft.com/office/drawing/2014/main" id="{8C4E51F6-3AD5-489F-8456-ACBC6F4EE0B7}"/>
                    </a:ext>
                  </a:extLst>
                </p:cNvPr>
                <p:cNvSpPr/>
                <p:nvPr/>
              </p:nvSpPr>
              <p:spPr>
                <a:xfrm>
                  <a:off x="821001" y="2235146"/>
                  <a:ext cx="337981" cy="399975"/>
                </a:xfrm>
                <a:prstGeom prst="ellipse">
                  <a:avLst/>
                </a:prstGeom>
                <a:solidFill>
                  <a:srgbClr val="FEE599"/>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0</a:t>
                  </a:r>
                </a:p>
              </p:txBody>
            </p:sp>
            <p:cxnSp>
              <p:nvCxnSpPr>
                <p:cNvPr id="17" name="Straight Connector 16">
                  <a:extLst>
                    <a:ext uri="{FF2B5EF4-FFF2-40B4-BE49-F238E27FC236}">
                      <a16:creationId xmlns:a16="http://schemas.microsoft.com/office/drawing/2014/main" id="{C0A01583-6375-483E-951E-90DBA4F81AD4}"/>
                    </a:ext>
                  </a:extLst>
                </p:cNvPr>
                <p:cNvCxnSpPr>
                  <a:cxnSpLocks/>
                </p:cNvCxnSpPr>
                <p:nvPr/>
              </p:nvCxnSpPr>
              <p:spPr>
                <a:xfrm flipH="1">
                  <a:off x="1176578" y="2564336"/>
                  <a:ext cx="587746" cy="6920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7962C7FC-D5A3-450F-9218-2E8DDE0B9CBE}"/>
                    </a:ext>
                  </a:extLst>
                </p:cNvPr>
                <p:cNvCxnSpPr>
                  <a:cxnSpLocks/>
                </p:cNvCxnSpPr>
                <p:nvPr/>
              </p:nvCxnSpPr>
              <p:spPr>
                <a:xfrm flipH="1">
                  <a:off x="1953193" y="2643462"/>
                  <a:ext cx="917" cy="546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F3CD6234-E4B8-46C6-942C-6B17E81888AD}"/>
                    </a:ext>
                  </a:extLst>
                </p:cNvPr>
                <p:cNvCxnSpPr>
                  <a:cxnSpLocks/>
                </p:cNvCxnSpPr>
                <p:nvPr/>
              </p:nvCxnSpPr>
              <p:spPr>
                <a:xfrm flipH="1">
                  <a:off x="986333" y="2619823"/>
                  <a:ext cx="917" cy="546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97" name="Oval 96">
                <a:extLst>
                  <a:ext uri="{FF2B5EF4-FFF2-40B4-BE49-F238E27FC236}">
                    <a16:creationId xmlns:a16="http://schemas.microsoft.com/office/drawing/2014/main" id="{4D65638A-7517-4D5E-8CA0-68087339D0C7}"/>
                  </a:ext>
                </a:extLst>
              </p:cNvPr>
              <p:cNvSpPr/>
              <p:nvPr/>
            </p:nvSpPr>
            <p:spPr>
              <a:xfrm>
                <a:off x="1564678" y="2108178"/>
                <a:ext cx="383772" cy="420748"/>
              </a:xfrm>
              <a:prstGeom prst="ellipse">
                <a:avLst/>
              </a:prstGeom>
              <a:solidFill>
                <a:srgbClr val="FEE599"/>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1</a:t>
                </a:r>
              </a:p>
            </p:txBody>
          </p:sp>
          <p:sp>
            <p:nvSpPr>
              <p:cNvPr id="98" name="Oval 97">
                <a:extLst>
                  <a:ext uri="{FF2B5EF4-FFF2-40B4-BE49-F238E27FC236}">
                    <a16:creationId xmlns:a16="http://schemas.microsoft.com/office/drawing/2014/main" id="{BB1CBB53-CBAF-4BC3-94F5-DB3595F116F4}"/>
                  </a:ext>
                </a:extLst>
              </p:cNvPr>
              <p:cNvSpPr/>
              <p:nvPr/>
            </p:nvSpPr>
            <p:spPr>
              <a:xfrm>
                <a:off x="1047755" y="2615990"/>
                <a:ext cx="383772" cy="420748"/>
              </a:xfrm>
              <a:prstGeom prst="ellipse">
                <a:avLst/>
              </a:prstGeom>
              <a:solidFill>
                <a:srgbClr val="FEE599"/>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2</a:t>
                </a:r>
              </a:p>
            </p:txBody>
          </p:sp>
          <p:sp>
            <p:nvSpPr>
              <p:cNvPr id="99" name="Oval 98">
                <a:extLst>
                  <a:ext uri="{FF2B5EF4-FFF2-40B4-BE49-F238E27FC236}">
                    <a16:creationId xmlns:a16="http://schemas.microsoft.com/office/drawing/2014/main" id="{C8F20992-4546-4C7A-9F3B-631185677E3F}"/>
                  </a:ext>
                </a:extLst>
              </p:cNvPr>
              <p:cNvSpPr/>
              <p:nvPr/>
            </p:nvSpPr>
            <p:spPr>
              <a:xfrm>
                <a:off x="1523246" y="3060456"/>
                <a:ext cx="383772" cy="420748"/>
              </a:xfrm>
              <a:prstGeom prst="ellipse">
                <a:avLst/>
              </a:prstGeom>
              <a:solidFill>
                <a:srgbClr val="FEE599"/>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4</a:t>
                </a:r>
              </a:p>
            </p:txBody>
          </p:sp>
          <p:sp>
            <p:nvSpPr>
              <p:cNvPr id="100" name="Oval 99">
                <a:extLst>
                  <a:ext uri="{FF2B5EF4-FFF2-40B4-BE49-F238E27FC236}">
                    <a16:creationId xmlns:a16="http://schemas.microsoft.com/office/drawing/2014/main" id="{473BDFD6-E9BD-4C99-B091-CCA1D0FF8B30}"/>
                  </a:ext>
                </a:extLst>
              </p:cNvPr>
              <p:cNvSpPr/>
              <p:nvPr/>
            </p:nvSpPr>
            <p:spPr>
              <a:xfrm>
                <a:off x="593441" y="3093494"/>
                <a:ext cx="383772" cy="420748"/>
              </a:xfrm>
              <a:prstGeom prst="ellipse">
                <a:avLst/>
              </a:prstGeom>
              <a:solidFill>
                <a:srgbClr val="FEE599"/>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3</a:t>
                </a:r>
              </a:p>
            </p:txBody>
          </p:sp>
        </p:grpSp>
      </p:grpSp>
      <p:grpSp>
        <p:nvGrpSpPr>
          <p:cNvPr id="6" name="Group 5">
            <a:extLst>
              <a:ext uri="{FF2B5EF4-FFF2-40B4-BE49-F238E27FC236}">
                <a16:creationId xmlns:a16="http://schemas.microsoft.com/office/drawing/2014/main" id="{C522BFEC-1E50-492D-99A3-D22AA554EBB0}"/>
              </a:ext>
            </a:extLst>
          </p:cNvPr>
          <p:cNvGrpSpPr/>
          <p:nvPr/>
        </p:nvGrpSpPr>
        <p:grpSpPr>
          <a:xfrm>
            <a:off x="3261739" y="955792"/>
            <a:ext cx="7926587" cy="1814314"/>
            <a:chOff x="3261739" y="955792"/>
            <a:chExt cx="7926587" cy="1814314"/>
          </a:xfrm>
        </p:grpSpPr>
        <p:grpSp>
          <p:nvGrpSpPr>
            <p:cNvPr id="3" name="Group 2">
              <a:extLst>
                <a:ext uri="{FF2B5EF4-FFF2-40B4-BE49-F238E27FC236}">
                  <a16:creationId xmlns:a16="http://schemas.microsoft.com/office/drawing/2014/main" id="{56944091-4CF5-4891-9A84-C840E24A31EA}"/>
                </a:ext>
              </a:extLst>
            </p:cNvPr>
            <p:cNvGrpSpPr/>
            <p:nvPr/>
          </p:nvGrpSpPr>
          <p:grpSpPr>
            <a:xfrm>
              <a:off x="3261739" y="1322673"/>
              <a:ext cx="7403113" cy="1383757"/>
              <a:chOff x="1280935" y="1192457"/>
              <a:chExt cx="7403113" cy="1383757"/>
            </a:xfrm>
          </p:grpSpPr>
          <p:grpSp>
            <p:nvGrpSpPr>
              <p:cNvPr id="4" name="Group 3">
                <a:extLst>
                  <a:ext uri="{FF2B5EF4-FFF2-40B4-BE49-F238E27FC236}">
                    <a16:creationId xmlns:a16="http://schemas.microsoft.com/office/drawing/2014/main" id="{7689CE62-B2F3-4C00-A8B9-67B459311D6E}"/>
                  </a:ext>
                </a:extLst>
              </p:cNvPr>
              <p:cNvGrpSpPr/>
              <p:nvPr/>
            </p:nvGrpSpPr>
            <p:grpSpPr>
              <a:xfrm>
                <a:off x="3733164" y="1192457"/>
                <a:ext cx="4950884" cy="1383757"/>
                <a:chOff x="5335266" y="1422807"/>
                <a:chExt cx="4950884" cy="2180779"/>
              </a:xfrm>
            </p:grpSpPr>
            <p:grpSp>
              <p:nvGrpSpPr>
                <p:cNvPr id="13" name="Group 12">
                  <a:extLst>
                    <a:ext uri="{FF2B5EF4-FFF2-40B4-BE49-F238E27FC236}">
                      <a16:creationId xmlns:a16="http://schemas.microsoft.com/office/drawing/2014/main" id="{5FCF72F0-EB7D-4E80-B06D-C579683EFB2A}"/>
                    </a:ext>
                  </a:extLst>
                </p:cNvPr>
                <p:cNvGrpSpPr/>
                <p:nvPr/>
              </p:nvGrpSpPr>
              <p:grpSpPr>
                <a:xfrm>
                  <a:off x="5335266" y="2345987"/>
                  <a:ext cx="2115138" cy="793404"/>
                  <a:chOff x="9294064" y="4736526"/>
                  <a:chExt cx="1591033" cy="492559"/>
                </a:xfrm>
              </p:grpSpPr>
              <p:cxnSp>
                <p:nvCxnSpPr>
                  <p:cNvPr id="14" name="Straight Arrow Connector 13">
                    <a:extLst>
                      <a:ext uri="{FF2B5EF4-FFF2-40B4-BE49-F238E27FC236}">
                        <a16:creationId xmlns:a16="http://schemas.microsoft.com/office/drawing/2014/main" id="{D31ADA75-1FD4-4C7D-B97B-1E3104D12AEF}"/>
                      </a:ext>
                    </a:extLst>
                  </p:cNvPr>
                  <p:cNvCxnSpPr>
                    <a:cxnSpLocks/>
                  </p:cNvCxnSpPr>
                  <p:nvPr/>
                </p:nvCxnSpPr>
                <p:spPr>
                  <a:xfrm>
                    <a:off x="9294064" y="4979448"/>
                    <a:ext cx="274050"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6BB99243-1858-4992-8B96-F2E6DD9B6092}"/>
                      </a:ext>
                    </a:extLst>
                  </p:cNvPr>
                  <p:cNvCxnSpPr>
                    <a:cxnSpLocks/>
                  </p:cNvCxnSpPr>
                  <p:nvPr/>
                </p:nvCxnSpPr>
                <p:spPr>
                  <a:xfrm>
                    <a:off x="10469836" y="5003661"/>
                    <a:ext cx="415261"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sp>
                <p:nvSpPr>
                  <p:cNvPr id="16" name="Rectangle 15">
                    <a:extLst>
                      <a:ext uri="{FF2B5EF4-FFF2-40B4-BE49-F238E27FC236}">
                        <a16:creationId xmlns:a16="http://schemas.microsoft.com/office/drawing/2014/main" id="{477F04DD-DA6B-4C80-85A3-578A85B98F29}"/>
                      </a:ext>
                    </a:extLst>
                  </p:cNvPr>
                  <p:cNvSpPr/>
                  <p:nvPr/>
                </p:nvSpPr>
                <p:spPr>
                  <a:xfrm>
                    <a:off x="9435181" y="4736526"/>
                    <a:ext cx="1182899" cy="492559"/>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Measure</a:t>
                    </a:r>
                  </a:p>
                </p:txBody>
              </p:sp>
            </p:grpSp>
            <p:grpSp>
              <p:nvGrpSpPr>
                <p:cNvPr id="5" name="Group 4">
                  <a:extLst>
                    <a:ext uri="{FF2B5EF4-FFF2-40B4-BE49-F238E27FC236}">
                      <a16:creationId xmlns:a16="http://schemas.microsoft.com/office/drawing/2014/main" id="{7CAB8AEA-E376-45E8-88F7-F48728E181D6}"/>
                    </a:ext>
                  </a:extLst>
                </p:cNvPr>
                <p:cNvGrpSpPr/>
                <p:nvPr/>
              </p:nvGrpSpPr>
              <p:grpSpPr>
                <a:xfrm>
                  <a:off x="7699863" y="1422807"/>
                  <a:ext cx="2586287" cy="2180779"/>
                  <a:chOff x="7027292" y="4422442"/>
                  <a:chExt cx="1466607" cy="1501842"/>
                </a:xfrm>
              </p:grpSpPr>
              <p:grpSp>
                <p:nvGrpSpPr>
                  <p:cNvPr id="7" name="Group 6">
                    <a:extLst>
                      <a:ext uri="{FF2B5EF4-FFF2-40B4-BE49-F238E27FC236}">
                        <a16:creationId xmlns:a16="http://schemas.microsoft.com/office/drawing/2014/main" id="{6A33ACE2-B1B0-4C63-8B97-3C27C43B2275}"/>
                      </a:ext>
                    </a:extLst>
                  </p:cNvPr>
                  <p:cNvGrpSpPr/>
                  <p:nvPr/>
                </p:nvGrpSpPr>
                <p:grpSpPr>
                  <a:xfrm>
                    <a:off x="7283998" y="4624874"/>
                    <a:ext cx="1209901" cy="1299410"/>
                    <a:chOff x="5635270" y="4528621"/>
                    <a:chExt cx="1209901" cy="1299410"/>
                  </a:xfrm>
                </p:grpSpPr>
                <p:cxnSp>
                  <p:nvCxnSpPr>
                    <p:cNvPr id="9" name="Straight Arrow Connector 8">
                      <a:extLst>
                        <a:ext uri="{FF2B5EF4-FFF2-40B4-BE49-F238E27FC236}">
                          <a16:creationId xmlns:a16="http://schemas.microsoft.com/office/drawing/2014/main" id="{A93AF2F0-6AB4-42F0-90A3-80C6C8485D38}"/>
                        </a:ext>
                      </a:extLst>
                    </p:cNvPr>
                    <p:cNvCxnSpPr>
                      <a:cxnSpLocks/>
                    </p:cNvCxnSpPr>
                    <p:nvPr/>
                  </p:nvCxnSpPr>
                  <p:spPr>
                    <a:xfrm flipV="1">
                      <a:off x="5642543" y="4528621"/>
                      <a:ext cx="0" cy="12994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9C160E24-A93B-467F-9E0A-115C8DBD4955}"/>
                        </a:ext>
                      </a:extLst>
                    </p:cNvPr>
                    <p:cNvCxnSpPr>
                      <a:cxnSpLocks/>
                    </p:cNvCxnSpPr>
                    <p:nvPr/>
                  </p:nvCxnSpPr>
                  <p:spPr>
                    <a:xfrm>
                      <a:off x="5635270" y="5825666"/>
                      <a:ext cx="120990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Rectangle 10">
                      <a:extLst>
                        <a:ext uri="{FF2B5EF4-FFF2-40B4-BE49-F238E27FC236}">
                          <a16:creationId xmlns:a16="http://schemas.microsoft.com/office/drawing/2014/main" id="{028CCF78-DE5F-459C-B7AD-6541716A3CCF}"/>
                        </a:ext>
                      </a:extLst>
                    </p:cNvPr>
                    <p:cNvSpPr/>
                    <p:nvPr/>
                  </p:nvSpPr>
                  <p:spPr>
                    <a:xfrm>
                      <a:off x="6281894" y="5590091"/>
                      <a:ext cx="369331" cy="235575"/>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16%</a:t>
                      </a:r>
                    </a:p>
                  </p:txBody>
                </p:sp>
                <p:sp>
                  <p:nvSpPr>
                    <p:cNvPr id="12" name="Rectangle 11">
                      <a:extLst>
                        <a:ext uri="{FF2B5EF4-FFF2-40B4-BE49-F238E27FC236}">
                          <a16:creationId xmlns:a16="http://schemas.microsoft.com/office/drawing/2014/main" id="{947A6B8C-3ECD-429B-A73B-39BC87400F46}"/>
                        </a:ext>
                      </a:extLst>
                    </p:cNvPr>
                    <p:cNvSpPr/>
                    <p:nvPr/>
                  </p:nvSpPr>
                  <p:spPr>
                    <a:xfrm>
                      <a:off x="5755726" y="4728137"/>
                      <a:ext cx="369333" cy="1082837"/>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84%</a:t>
                      </a:r>
                    </a:p>
                  </p:txBody>
                </p:sp>
              </p:grpSp>
              <p:sp>
                <p:nvSpPr>
                  <p:cNvPr id="8" name="TextBox 7">
                    <a:extLst>
                      <a:ext uri="{FF2B5EF4-FFF2-40B4-BE49-F238E27FC236}">
                        <a16:creationId xmlns:a16="http://schemas.microsoft.com/office/drawing/2014/main" id="{BBD3F164-A90D-4605-90E4-289BA29DBD16}"/>
                      </a:ext>
                    </a:extLst>
                  </p:cNvPr>
                  <p:cNvSpPr txBox="1"/>
                  <p:nvPr/>
                </p:nvSpPr>
                <p:spPr>
                  <a:xfrm rot="16200000">
                    <a:off x="6421442" y="5028292"/>
                    <a:ext cx="1403684" cy="191984"/>
                  </a:xfrm>
                  <a:prstGeom prst="rect">
                    <a:avLst/>
                  </a:prstGeom>
                  <a:noFill/>
                </p:spPr>
                <p:txBody>
                  <a:bodyPr wrap="square" rtlCol="0">
                    <a:spAutoFit/>
                  </a:bodyPr>
                  <a:lstStyle/>
                  <a:p>
                    <a:r>
                      <a:rPr lang="en-US" sz="1600" dirty="0">
                        <a:latin typeface="Arial Rounded MT Bold" panose="020F0704030504030204" pitchFamily="34" charset="0"/>
                      </a:rPr>
                      <a:t>Probability</a:t>
                    </a:r>
                  </a:p>
                </p:txBody>
              </p:sp>
            </p:grpSp>
          </p:grpSp>
          <p:sp>
            <p:nvSpPr>
              <p:cNvPr id="81" name="Oval 80">
                <a:extLst>
                  <a:ext uri="{FF2B5EF4-FFF2-40B4-BE49-F238E27FC236}">
                    <a16:creationId xmlns:a16="http://schemas.microsoft.com/office/drawing/2014/main" id="{3A4A17E4-A14D-4192-B085-57810F2DFC86}"/>
                  </a:ext>
                </a:extLst>
              </p:cNvPr>
              <p:cNvSpPr/>
              <p:nvPr/>
            </p:nvSpPr>
            <p:spPr>
              <a:xfrm>
                <a:off x="1769283" y="1899233"/>
                <a:ext cx="331457" cy="304072"/>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82" name="Oval 81">
                <a:extLst>
                  <a:ext uri="{FF2B5EF4-FFF2-40B4-BE49-F238E27FC236}">
                    <a16:creationId xmlns:a16="http://schemas.microsoft.com/office/drawing/2014/main" id="{75D71DB4-5C9B-4E84-BDA2-221A340A11CC}"/>
                  </a:ext>
                </a:extLst>
              </p:cNvPr>
              <p:cNvSpPr/>
              <p:nvPr/>
            </p:nvSpPr>
            <p:spPr>
              <a:xfrm>
                <a:off x="2254111" y="1892971"/>
                <a:ext cx="331457" cy="304073"/>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83" name="Oval 82">
                <a:extLst>
                  <a:ext uri="{FF2B5EF4-FFF2-40B4-BE49-F238E27FC236}">
                    <a16:creationId xmlns:a16="http://schemas.microsoft.com/office/drawing/2014/main" id="{16B5EA0B-96B1-448D-B75F-E2991AC683BD}"/>
                  </a:ext>
                </a:extLst>
              </p:cNvPr>
              <p:cNvSpPr/>
              <p:nvPr/>
            </p:nvSpPr>
            <p:spPr>
              <a:xfrm>
                <a:off x="2715578" y="1899233"/>
                <a:ext cx="331457" cy="304073"/>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84" name="Oval 83">
                <a:extLst>
                  <a:ext uri="{FF2B5EF4-FFF2-40B4-BE49-F238E27FC236}">
                    <a16:creationId xmlns:a16="http://schemas.microsoft.com/office/drawing/2014/main" id="{E484AED9-AC46-4276-ADB5-6CF912D06CD6}"/>
                  </a:ext>
                </a:extLst>
              </p:cNvPr>
              <p:cNvSpPr/>
              <p:nvPr/>
            </p:nvSpPr>
            <p:spPr>
              <a:xfrm>
                <a:off x="1280935" y="1899233"/>
                <a:ext cx="331457" cy="304073"/>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85" name="Oval 84">
                <a:extLst>
                  <a:ext uri="{FF2B5EF4-FFF2-40B4-BE49-F238E27FC236}">
                    <a16:creationId xmlns:a16="http://schemas.microsoft.com/office/drawing/2014/main" id="{2C4BE46B-A950-42A5-B3B5-17D4EDC9375E}"/>
                  </a:ext>
                </a:extLst>
              </p:cNvPr>
              <p:cNvSpPr/>
              <p:nvPr/>
            </p:nvSpPr>
            <p:spPr>
              <a:xfrm>
                <a:off x="3181537" y="1899233"/>
                <a:ext cx="331457" cy="304073"/>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grpSp>
        <p:sp>
          <p:nvSpPr>
            <p:cNvPr id="86" name="TextBox 85">
              <a:extLst>
                <a:ext uri="{FF2B5EF4-FFF2-40B4-BE49-F238E27FC236}">
                  <a16:creationId xmlns:a16="http://schemas.microsoft.com/office/drawing/2014/main" id="{513FB691-FF63-4054-859E-32385E42DB90}"/>
                </a:ext>
              </a:extLst>
            </p:cNvPr>
            <p:cNvSpPr txBox="1"/>
            <p:nvPr/>
          </p:nvSpPr>
          <p:spPr>
            <a:xfrm>
              <a:off x="9975027" y="1419803"/>
              <a:ext cx="1213299" cy="646331"/>
            </a:xfrm>
            <a:prstGeom prst="rect">
              <a:avLst/>
            </a:prstGeom>
            <a:noFill/>
          </p:spPr>
          <p:txBody>
            <a:bodyPr wrap="square" rtlCol="0">
              <a:spAutoFit/>
            </a:bodyPr>
            <a:lstStyle/>
            <a:p>
              <a:pPr algn="ctr"/>
              <a:r>
                <a:rPr lang="en-US" dirty="0">
                  <a:latin typeface="Arial Rounded MT Bold" panose="020F0704030504030204" pitchFamily="34" charset="0"/>
                </a:rPr>
                <a:t>Correct Answer</a:t>
              </a:r>
            </a:p>
          </p:txBody>
        </p:sp>
        <p:sp>
          <p:nvSpPr>
            <p:cNvPr id="87" name="Arc 86">
              <a:extLst>
                <a:ext uri="{FF2B5EF4-FFF2-40B4-BE49-F238E27FC236}">
                  <a16:creationId xmlns:a16="http://schemas.microsoft.com/office/drawing/2014/main" id="{9EFA891B-08AD-4C97-AF5B-606BD8BAFB5A}"/>
                </a:ext>
              </a:extLst>
            </p:cNvPr>
            <p:cNvSpPr/>
            <p:nvPr/>
          </p:nvSpPr>
          <p:spPr>
            <a:xfrm rot="6191673">
              <a:off x="9045313" y="1233496"/>
              <a:ext cx="1320629" cy="765222"/>
            </a:xfrm>
            <a:prstGeom prst="arc">
              <a:avLst>
                <a:gd name="adj1" fmla="val 18107279"/>
                <a:gd name="adj2" fmla="val 52623"/>
              </a:avLst>
            </a:prstGeom>
            <a:ln>
              <a:headEnd type="none"/>
              <a:tailEnd type="triangle" w="lg" len="lg"/>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34C9A67E-680F-4E93-AE5D-F45E394D3E61}"/>
                </a:ext>
              </a:extLst>
            </p:cNvPr>
            <p:cNvSpPr txBox="1"/>
            <p:nvPr/>
          </p:nvSpPr>
          <p:spPr>
            <a:xfrm>
              <a:off x="3630751" y="2400774"/>
              <a:ext cx="1620957" cy="369332"/>
            </a:xfrm>
            <a:prstGeom prst="rect">
              <a:avLst/>
            </a:prstGeom>
            <a:noFill/>
          </p:spPr>
          <p:txBody>
            <a:bodyPr wrap="none" rtlCol="0">
              <a:spAutoFit/>
            </a:bodyPr>
            <a:lstStyle/>
            <a:p>
              <a:r>
                <a:rPr lang="en-US" b="1" dirty="0"/>
                <a:t>All zero state</a:t>
              </a:r>
            </a:p>
          </p:txBody>
        </p:sp>
      </p:grpSp>
      <p:grpSp>
        <p:nvGrpSpPr>
          <p:cNvPr id="19" name="Group 18">
            <a:extLst>
              <a:ext uri="{FF2B5EF4-FFF2-40B4-BE49-F238E27FC236}">
                <a16:creationId xmlns:a16="http://schemas.microsoft.com/office/drawing/2014/main" id="{1A53A5E8-B58F-4048-9409-5699FA74BF3B}"/>
              </a:ext>
            </a:extLst>
          </p:cNvPr>
          <p:cNvGrpSpPr/>
          <p:nvPr/>
        </p:nvGrpSpPr>
        <p:grpSpPr>
          <a:xfrm>
            <a:off x="3333782" y="2710001"/>
            <a:ext cx="7353229" cy="1715637"/>
            <a:chOff x="3333782" y="2710001"/>
            <a:chExt cx="7353229" cy="1715637"/>
          </a:xfrm>
        </p:grpSpPr>
        <p:grpSp>
          <p:nvGrpSpPr>
            <p:cNvPr id="18" name="Group 17">
              <a:extLst>
                <a:ext uri="{FF2B5EF4-FFF2-40B4-BE49-F238E27FC236}">
                  <a16:creationId xmlns:a16="http://schemas.microsoft.com/office/drawing/2014/main" id="{F96AE6C0-9522-482E-8025-A59D0238CF61}"/>
                </a:ext>
              </a:extLst>
            </p:cNvPr>
            <p:cNvGrpSpPr/>
            <p:nvPr/>
          </p:nvGrpSpPr>
          <p:grpSpPr>
            <a:xfrm>
              <a:off x="3333782" y="2710001"/>
              <a:ext cx="7353229" cy="1700544"/>
              <a:chOff x="1330820" y="2547596"/>
              <a:chExt cx="7353229" cy="1700544"/>
            </a:xfrm>
          </p:grpSpPr>
          <p:grpSp>
            <p:nvGrpSpPr>
              <p:cNvPr id="34" name="Group 33">
                <a:extLst>
                  <a:ext uri="{FF2B5EF4-FFF2-40B4-BE49-F238E27FC236}">
                    <a16:creationId xmlns:a16="http://schemas.microsoft.com/office/drawing/2014/main" id="{91F142EF-3193-45C0-8A74-F9A14F7560B1}"/>
                  </a:ext>
                </a:extLst>
              </p:cNvPr>
              <p:cNvGrpSpPr/>
              <p:nvPr/>
            </p:nvGrpSpPr>
            <p:grpSpPr>
              <a:xfrm>
                <a:off x="3830375" y="3415819"/>
                <a:ext cx="2186708" cy="481007"/>
                <a:chOff x="9168947" y="4743318"/>
                <a:chExt cx="1644876" cy="492557"/>
              </a:xfrm>
            </p:grpSpPr>
            <p:cxnSp>
              <p:nvCxnSpPr>
                <p:cNvPr id="35" name="Straight Arrow Connector 34">
                  <a:extLst>
                    <a:ext uri="{FF2B5EF4-FFF2-40B4-BE49-F238E27FC236}">
                      <a16:creationId xmlns:a16="http://schemas.microsoft.com/office/drawing/2014/main" id="{86800E1E-1A95-447F-99DC-1371878D2F24}"/>
                    </a:ext>
                  </a:extLst>
                </p:cNvPr>
                <p:cNvCxnSpPr>
                  <a:cxnSpLocks/>
                </p:cNvCxnSpPr>
                <p:nvPr/>
              </p:nvCxnSpPr>
              <p:spPr>
                <a:xfrm>
                  <a:off x="9168947" y="4979448"/>
                  <a:ext cx="274050"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D91CF7A7-CC7F-4DC4-A751-043CCC24D1A3}"/>
                    </a:ext>
                  </a:extLst>
                </p:cNvPr>
                <p:cNvCxnSpPr>
                  <a:cxnSpLocks/>
                </p:cNvCxnSpPr>
                <p:nvPr/>
              </p:nvCxnSpPr>
              <p:spPr>
                <a:xfrm flipV="1">
                  <a:off x="10525585" y="4979448"/>
                  <a:ext cx="288238" cy="5739"/>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sp>
              <p:nvSpPr>
                <p:cNvPr id="37" name="Rectangle 36">
                  <a:extLst>
                    <a:ext uri="{FF2B5EF4-FFF2-40B4-BE49-F238E27FC236}">
                      <a16:creationId xmlns:a16="http://schemas.microsoft.com/office/drawing/2014/main" id="{58347FB4-5D42-4C24-A34A-F12BF8208E28}"/>
                    </a:ext>
                  </a:extLst>
                </p:cNvPr>
                <p:cNvSpPr/>
                <p:nvPr/>
              </p:nvSpPr>
              <p:spPr>
                <a:xfrm>
                  <a:off x="9313771" y="4743318"/>
                  <a:ext cx="1211814" cy="492557"/>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Measure</a:t>
                  </a:r>
                </a:p>
              </p:txBody>
            </p:sp>
          </p:grpSp>
          <p:grpSp>
            <p:nvGrpSpPr>
              <p:cNvPr id="45" name="Group 44">
                <a:extLst>
                  <a:ext uri="{FF2B5EF4-FFF2-40B4-BE49-F238E27FC236}">
                    <a16:creationId xmlns:a16="http://schemas.microsoft.com/office/drawing/2014/main" id="{198FF108-B36D-4E16-9694-104991E27E29}"/>
                  </a:ext>
                </a:extLst>
              </p:cNvPr>
              <p:cNvGrpSpPr/>
              <p:nvPr/>
            </p:nvGrpSpPr>
            <p:grpSpPr>
              <a:xfrm>
                <a:off x="6143026" y="2547596"/>
                <a:ext cx="2541023" cy="1700544"/>
                <a:chOff x="7052960" y="4113597"/>
                <a:chExt cx="1440939" cy="1931710"/>
              </a:xfrm>
            </p:grpSpPr>
            <p:grpSp>
              <p:nvGrpSpPr>
                <p:cNvPr id="50" name="Group 49">
                  <a:extLst>
                    <a:ext uri="{FF2B5EF4-FFF2-40B4-BE49-F238E27FC236}">
                      <a16:creationId xmlns:a16="http://schemas.microsoft.com/office/drawing/2014/main" id="{37EADF94-433D-4A93-BF62-CC270C32AAB0}"/>
                    </a:ext>
                  </a:extLst>
                </p:cNvPr>
                <p:cNvGrpSpPr/>
                <p:nvPr/>
              </p:nvGrpSpPr>
              <p:grpSpPr>
                <a:xfrm>
                  <a:off x="7283998" y="4624874"/>
                  <a:ext cx="1209901" cy="1299410"/>
                  <a:chOff x="5635270" y="4528621"/>
                  <a:chExt cx="1209901" cy="1299410"/>
                </a:xfrm>
              </p:grpSpPr>
              <p:cxnSp>
                <p:nvCxnSpPr>
                  <p:cNvPr id="52" name="Straight Arrow Connector 51">
                    <a:extLst>
                      <a:ext uri="{FF2B5EF4-FFF2-40B4-BE49-F238E27FC236}">
                        <a16:creationId xmlns:a16="http://schemas.microsoft.com/office/drawing/2014/main" id="{7AF9D62E-8238-4AF6-AEBD-A69132D51B8E}"/>
                      </a:ext>
                    </a:extLst>
                  </p:cNvPr>
                  <p:cNvCxnSpPr>
                    <a:cxnSpLocks/>
                  </p:cNvCxnSpPr>
                  <p:nvPr/>
                </p:nvCxnSpPr>
                <p:spPr>
                  <a:xfrm flipV="1">
                    <a:off x="5642543" y="4528621"/>
                    <a:ext cx="0" cy="12994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3" name="Straight Arrow Connector 52">
                    <a:extLst>
                      <a:ext uri="{FF2B5EF4-FFF2-40B4-BE49-F238E27FC236}">
                        <a16:creationId xmlns:a16="http://schemas.microsoft.com/office/drawing/2014/main" id="{032B629C-2634-4857-B4E9-7264FF6A07D2}"/>
                      </a:ext>
                    </a:extLst>
                  </p:cNvPr>
                  <p:cNvCxnSpPr>
                    <a:cxnSpLocks/>
                  </p:cNvCxnSpPr>
                  <p:nvPr/>
                </p:nvCxnSpPr>
                <p:spPr>
                  <a:xfrm>
                    <a:off x="5635270" y="5825666"/>
                    <a:ext cx="120990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4" name="Rectangle 53">
                    <a:extLst>
                      <a:ext uri="{FF2B5EF4-FFF2-40B4-BE49-F238E27FC236}">
                        <a16:creationId xmlns:a16="http://schemas.microsoft.com/office/drawing/2014/main" id="{17A37EAA-B40F-4526-A9B3-F3355933E00A}"/>
                      </a:ext>
                    </a:extLst>
                  </p:cNvPr>
                  <p:cNvSpPr/>
                  <p:nvPr/>
                </p:nvSpPr>
                <p:spPr>
                  <a:xfrm>
                    <a:off x="6276748" y="5403109"/>
                    <a:ext cx="374476" cy="42255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38%</a:t>
                    </a:r>
                  </a:p>
                </p:txBody>
              </p:sp>
              <p:sp>
                <p:nvSpPr>
                  <p:cNvPr id="55" name="Rectangle 54">
                    <a:extLst>
                      <a:ext uri="{FF2B5EF4-FFF2-40B4-BE49-F238E27FC236}">
                        <a16:creationId xmlns:a16="http://schemas.microsoft.com/office/drawing/2014/main" id="{740A94E5-9F08-4022-A32B-D89721756230}"/>
                      </a:ext>
                    </a:extLst>
                  </p:cNvPr>
                  <p:cNvSpPr/>
                  <p:nvPr/>
                </p:nvSpPr>
                <p:spPr>
                  <a:xfrm>
                    <a:off x="5755726" y="5045224"/>
                    <a:ext cx="369333" cy="76575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62%</a:t>
                    </a:r>
                  </a:p>
                </p:txBody>
              </p:sp>
            </p:grpSp>
            <p:sp>
              <p:nvSpPr>
                <p:cNvPr id="51" name="TextBox 50">
                  <a:extLst>
                    <a:ext uri="{FF2B5EF4-FFF2-40B4-BE49-F238E27FC236}">
                      <a16:creationId xmlns:a16="http://schemas.microsoft.com/office/drawing/2014/main" id="{3D9A41F0-29B4-4BE6-99A8-931DF7546067}"/>
                    </a:ext>
                  </a:extLst>
                </p:cNvPr>
                <p:cNvSpPr txBox="1"/>
                <p:nvPr/>
              </p:nvSpPr>
              <p:spPr>
                <a:xfrm rot="16200000">
                  <a:off x="6191824" y="4974733"/>
                  <a:ext cx="1931710" cy="209437"/>
                </a:xfrm>
                <a:prstGeom prst="rect">
                  <a:avLst/>
                </a:prstGeom>
                <a:noFill/>
              </p:spPr>
              <p:txBody>
                <a:bodyPr wrap="square" rtlCol="0">
                  <a:spAutoFit/>
                </a:bodyPr>
                <a:lstStyle/>
                <a:p>
                  <a:r>
                    <a:rPr lang="en-US" dirty="0">
                      <a:latin typeface="Arial Rounded MT Bold" panose="020F0704030504030204" pitchFamily="34" charset="0"/>
                    </a:rPr>
                    <a:t>Probability</a:t>
                  </a:r>
                </a:p>
              </p:txBody>
            </p:sp>
          </p:grpSp>
          <p:sp>
            <p:nvSpPr>
              <p:cNvPr id="76" name="Oval 75">
                <a:extLst>
                  <a:ext uri="{FF2B5EF4-FFF2-40B4-BE49-F238E27FC236}">
                    <a16:creationId xmlns:a16="http://schemas.microsoft.com/office/drawing/2014/main" id="{4BB18421-34C3-4522-98C8-C7253AC69F0E}"/>
                  </a:ext>
                </a:extLst>
              </p:cNvPr>
              <p:cNvSpPr/>
              <p:nvPr/>
            </p:nvSpPr>
            <p:spPr>
              <a:xfrm>
                <a:off x="1819168" y="3503788"/>
                <a:ext cx="331457" cy="304072"/>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77" name="Oval 76">
                <a:extLst>
                  <a:ext uri="{FF2B5EF4-FFF2-40B4-BE49-F238E27FC236}">
                    <a16:creationId xmlns:a16="http://schemas.microsoft.com/office/drawing/2014/main" id="{EB962D9B-6BDF-4EF6-80B7-DE2E449606D0}"/>
                  </a:ext>
                </a:extLst>
              </p:cNvPr>
              <p:cNvSpPr/>
              <p:nvPr/>
            </p:nvSpPr>
            <p:spPr>
              <a:xfrm>
                <a:off x="2303996" y="3497526"/>
                <a:ext cx="331457" cy="30407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78" name="Oval 77">
                <a:extLst>
                  <a:ext uri="{FF2B5EF4-FFF2-40B4-BE49-F238E27FC236}">
                    <a16:creationId xmlns:a16="http://schemas.microsoft.com/office/drawing/2014/main" id="{20453B6F-5223-4119-8B73-1360B2983605}"/>
                  </a:ext>
                </a:extLst>
              </p:cNvPr>
              <p:cNvSpPr/>
              <p:nvPr/>
            </p:nvSpPr>
            <p:spPr>
              <a:xfrm>
                <a:off x="2765463" y="3503788"/>
                <a:ext cx="331457" cy="30407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79" name="Oval 78">
                <a:extLst>
                  <a:ext uri="{FF2B5EF4-FFF2-40B4-BE49-F238E27FC236}">
                    <a16:creationId xmlns:a16="http://schemas.microsoft.com/office/drawing/2014/main" id="{A0AC7E5B-8D14-4BFC-A287-D47E4FC67E93}"/>
                  </a:ext>
                </a:extLst>
              </p:cNvPr>
              <p:cNvSpPr/>
              <p:nvPr/>
            </p:nvSpPr>
            <p:spPr>
              <a:xfrm>
                <a:off x="1330820" y="3503788"/>
                <a:ext cx="331457" cy="30407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80" name="Oval 79">
                <a:extLst>
                  <a:ext uri="{FF2B5EF4-FFF2-40B4-BE49-F238E27FC236}">
                    <a16:creationId xmlns:a16="http://schemas.microsoft.com/office/drawing/2014/main" id="{1E0F2853-4677-4BAF-BA83-E430C3C046B6}"/>
                  </a:ext>
                </a:extLst>
              </p:cNvPr>
              <p:cNvSpPr/>
              <p:nvPr/>
            </p:nvSpPr>
            <p:spPr>
              <a:xfrm>
                <a:off x="3231422" y="3503788"/>
                <a:ext cx="331457" cy="30407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grpSp>
        <p:sp>
          <p:nvSpPr>
            <p:cNvPr id="101" name="TextBox 100">
              <a:extLst>
                <a:ext uri="{FF2B5EF4-FFF2-40B4-BE49-F238E27FC236}">
                  <a16:creationId xmlns:a16="http://schemas.microsoft.com/office/drawing/2014/main" id="{09C656B1-B754-4F63-90AC-6E65D732DCF3}"/>
                </a:ext>
              </a:extLst>
            </p:cNvPr>
            <p:cNvSpPr txBox="1"/>
            <p:nvPr/>
          </p:nvSpPr>
          <p:spPr>
            <a:xfrm>
              <a:off x="3630751" y="4056306"/>
              <a:ext cx="1556836" cy="369332"/>
            </a:xfrm>
            <a:prstGeom prst="rect">
              <a:avLst/>
            </a:prstGeom>
            <a:noFill/>
          </p:spPr>
          <p:txBody>
            <a:bodyPr wrap="none" rtlCol="0">
              <a:spAutoFit/>
            </a:bodyPr>
            <a:lstStyle/>
            <a:p>
              <a:r>
                <a:rPr lang="en-US" b="1" dirty="0"/>
                <a:t>All one state</a:t>
              </a:r>
            </a:p>
          </p:txBody>
        </p:sp>
      </p:grpSp>
      <p:grpSp>
        <p:nvGrpSpPr>
          <p:cNvPr id="25" name="Group 24">
            <a:extLst>
              <a:ext uri="{FF2B5EF4-FFF2-40B4-BE49-F238E27FC236}">
                <a16:creationId xmlns:a16="http://schemas.microsoft.com/office/drawing/2014/main" id="{AAAA4CD8-8897-4EF5-8D48-3131F3BE492C}"/>
              </a:ext>
            </a:extLst>
          </p:cNvPr>
          <p:cNvGrpSpPr/>
          <p:nvPr/>
        </p:nvGrpSpPr>
        <p:grpSpPr>
          <a:xfrm>
            <a:off x="634977" y="5318469"/>
            <a:ext cx="7173247" cy="896127"/>
            <a:chOff x="634977" y="5318469"/>
            <a:chExt cx="7173247" cy="896127"/>
          </a:xfrm>
        </p:grpSpPr>
        <p:cxnSp>
          <p:nvCxnSpPr>
            <p:cNvPr id="57" name="Straight Arrow Connector 56">
              <a:extLst>
                <a:ext uri="{FF2B5EF4-FFF2-40B4-BE49-F238E27FC236}">
                  <a16:creationId xmlns:a16="http://schemas.microsoft.com/office/drawing/2014/main" id="{AF3A698E-BA70-4287-80D8-01B9FF6EA809}"/>
                </a:ext>
              </a:extLst>
            </p:cNvPr>
            <p:cNvCxnSpPr>
              <a:cxnSpLocks/>
            </p:cNvCxnSpPr>
            <p:nvPr/>
          </p:nvCxnSpPr>
          <p:spPr>
            <a:xfrm>
              <a:off x="3098706" y="5560616"/>
              <a:ext cx="364324"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grpSp>
          <p:nvGrpSpPr>
            <p:cNvPr id="58" name="Group 57" descr=" 3">
              <a:extLst>
                <a:ext uri="{FF2B5EF4-FFF2-40B4-BE49-F238E27FC236}">
                  <a16:creationId xmlns:a16="http://schemas.microsoft.com/office/drawing/2014/main" id="{B705B3D5-9EFF-47BD-96AC-CEFC6C28C13A}"/>
                </a:ext>
              </a:extLst>
            </p:cNvPr>
            <p:cNvGrpSpPr/>
            <p:nvPr/>
          </p:nvGrpSpPr>
          <p:grpSpPr>
            <a:xfrm>
              <a:off x="5025682" y="5345431"/>
              <a:ext cx="2782542" cy="469798"/>
              <a:chOff x="9151751" y="4750675"/>
              <a:chExt cx="2093072" cy="503310"/>
            </a:xfrm>
          </p:grpSpPr>
          <p:cxnSp>
            <p:nvCxnSpPr>
              <p:cNvPr id="59" name="Straight Arrow Connector 58">
                <a:extLst>
                  <a:ext uri="{FF2B5EF4-FFF2-40B4-BE49-F238E27FC236}">
                    <a16:creationId xmlns:a16="http://schemas.microsoft.com/office/drawing/2014/main" id="{0961325C-8F6C-42D2-A1A3-62EC5CA28CBF}"/>
                  </a:ext>
                </a:extLst>
              </p:cNvPr>
              <p:cNvCxnSpPr>
                <a:cxnSpLocks/>
              </p:cNvCxnSpPr>
              <p:nvPr/>
            </p:nvCxnSpPr>
            <p:spPr>
              <a:xfrm>
                <a:off x="9151751" y="4979448"/>
                <a:ext cx="274050"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a16="http://schemas.microsoft.com/office/drawing/2014/main" id="{36556619-8B45-4F9D-B63E-93657EADC2ED}"/>
                  </a:ext>
                </a:extLst>
              </p:cNvPr>
              <p:cNvCxnSpPr>
                <a:cxnSpLocks/>
              </p:cNvCxnSpPr>
              <p:nvPr/>
            </p:nvCxnSpPr>
            <p:spPr>
              <a:xfrm>
                <a:off x="10829562" y="5015860"/>
                <a:ext cx="415261"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sp>
            <p:nvSpPr>
              <p:cNvPr id="61" name="Rectangle 60">
                <a:extLst>
                  <a:ext uri="{FF2B5EF4-FFF2-40B4-BE49-F238E27FC236}">
                    <a16:creationId xmlns:a16="http://schemas.microsoft.com/office/drawing/2014/main" id="{90CC2414-3B1B-4989-9927-F716175EA78E}"/>
                  </a:ext>
                </a:extLst>
              </p:cNvPr>
              <p:cNvSpPr/>
              <p:nvPr/>
            </p:nvSpPr>
            <p:spPr>
              <a:xfrm>
                <a:off x="9292552" y="4750675"/>
                <a:ext cx="1546988" cy="503310"/>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Measure</a:t>
                </a:r>
              </a:p>
            </p:txBody>
          </p:sp>
        </p:grpSp>
        <p:grpSp>
          <p:nvGrpSpPr>
            <p:cNvPr id="62" name="Group 61" descr=" 7">
              <a:extLst>
                <a:ext uri="{FF2B5EF4-FFF2-40B4-BE49-F238E27FC236}">
                  <a16:creationId xmlns:a16="http://schemas.microsoft.com/office/drawing/2014/main" id="{1959133D-B02F-495B-8E42-3181EDAF2032}"/>
                </a:ext>
              </a:extLst>
            </p:cNvPr>
            <p:cNvGrpSpPr/>
            <p:nvPr/>
          </p:nvGrpSpPr>
          <p:grpSpPr>
            <a:xfrm>
              <a:off x="634977" y="5438335"/>
              <a:ext cx="2232059" cy="310335"/>
              <a:chOff x="627173" y="2605591"/>
              <a:chExt cx="2232059" cy="535540"/>
            </a:xfrm>
            <a:solidFill>
              <a:srgbClr val="FF0000"/>
            </a:solidFill>
          </p:grpSpPr>
          <p:sp>
            <p:nvSpPr>
              <p:cNvPr id="63" name="Oval 62">
                <a:extLst>
                  <a:ext uri="{FF2B5EF4-FFF2-40B4-BE49-F238E27FC236}">
                    <a16:creationId xmlns:a16="http://schemas.microsoft.com/office/drawing/2014/main" id="{311CDAA4-563E-49B8-900E-516DDF3C1410}"/>
                  </a:ext>
                </a:extLst>
              </p:cNvPr>
              <p:cNvSpPr/>
              <p:nvPr/>
            </p:nvSpPr>
            <p:spPr>
              <a:xfrm>
                <a:off x="1115521" y="2616397"/>
                <a:ext cx="331457" cy="52473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64" name="Oval 63">
                <a:extLst>
                  <a:ext uri="{FF2B5EF4-FFF2-40B4-BE49-F238E27FC236}">
                    <a16:creationId xmlns:a16="http://schemas.microsoft.com/office/drawing/2014/main" id="{4DF4EABA-575D-4861-BA58-B5BF2B0AFC41}"/>
                  </a:ext>
                </a:extLst>
              </p:cNvPr>
              <p:cNvSpPr/>
              <p:nvPr/>
            </p:nvSpPr>
            <p:spPr>
              <a:xfrm>
                <a:off x="1600349" y="2605591"/>
                <a:ext cx="331457" cy="524733"/>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65" name="Oval 64">
                <a:extLst>
                  <a:ext uri="{FF2B5EF4-FFF2-40B4-BE49-F238E27FC236}">
                    <a16:creationId xmlns:a16="http://schemas.microsoft.com/office/drawing/2014/main" id="{E7E20E82-98EF-479F-A296-3B9E2375EA9E}"/>
                  </a:ext>
                </a:extLst>
              </p:cNvPr>
              <p:cNvSpPr/>
              <p:nvPr/>
            </p:nvSpPr>
            <p:spPr>
              <a:xfrm>
                <a:off x="2061816" y="2616397"/>
                <a:ext cx="331457" cy="52473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66" name="Oval 65">
                <a:extLst>
                  <a:ext uri="{FF2B5EF4-FFF2-40B4-BE49-F238E27FC236}">
                    <a16:creationId xmlns:a16="http://schemas.microsoft.com/office/drawing/2014/main" id="{1A178463-93BE-40BB-B3A0-FFA8BE2FC39D}"/>
                  </a:ext>
                </a:extLst>
              </p:cNvPr>
              <p:cNvSpPr/>
              <p:nvPr/>
            </p:nvSpPr>
            <p:spPr>
              <a:xfrm>
                <a:off x="627173" y="2616397"/>
                <a:ext cx="331457" cy="52473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67" name="Oval 66">
                <a:extLst>
                  <a:ext uri="{FF2B5EF4-FFF2-40B4-BE49-F238E27FC236}">
                    <a16:creationId xmlns:a16="http://schemas.microsoft.com/office/drawing/2014/main" id="{20511135-831C-45A1-BEE9-E00F65B92380}"/>
                  </a:ext>
                </a:extLst>
              </p:cNvPr>
              <p:cNvSpPr/>
              <p:nvPr/>
            </p:nvSpPr>
            <p:spPr>
              <a:xfrm>
                <a:off x="2527775" y="2616397"/>
                <a:ext cx="331457" cy="52473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grpSp>
        <p:sp>
          <p:nvSpPr>
            <p:cNvPr id="75" name="Rectangle 74" descr=" 36">
              <a:extLst>
                <a:ext uri="{FF2B5EF4-FFF2-40B4-BE49-F238E27FC236}">
                  <a16:creationId xmlns:a16="http://schemas.microsoft.com/office/drawing/2014/main" id="{D8858989-3978-45C7-B387-E96129EA10E8}"/>
                </a:ext>
              </a:extLst>
            </p:cNvPr>
            <p:cNvSpPr/>
            <p:nvPr/>
          </p:nvSpPr>
          <p:spPr>
            <a:xfrm>
              <a:off x="3312263" y="5318469"/>
              <a:ext cx="1717874" cy="481006"/>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Invert</a:t>
              </a:r>
            </a:p>
          </p:txBody>
        </p:sp>
        <p:sp>
          <p:nvSpPr>
            <p:cNvPr id="102" name="TextBox 101">
              <a:extLst>
                <a:ext uri="{FF2B5EF4-FFF2-40B4-BE49-F238E27FC236}">
                  <a16:creationId xmlns:a16="http://schemas.microsoft.com/office/drawing/2014/main" id="{929E5DBB-C9B8-4941-B8D2-DA616316E599}"/>
                </a:ext>
              </a:extLst>
            </p:cNvPr>
            <p:cNvSpPr txBox="1"/>
            <p:nvPr/>
          </p:nvSpPr>
          <p:spPr>
            <a:xfrm>
              <a:off x="1051675" y="5845264"/>
              <a:ext cx="1556836" cy="369332"/>
            </a:xfrm>
            <a:prstGeom prst="rect">
              <a:avLst/>
            </a:prstGeom>
            <a:noFill/>
          </p:spPr>
          <p:txBody>
            <a:bodyPr wrap="none" rtlCol="0">
              <a:spAutoFit/>
            </a:bodyPr>
            <a:lstStyle/>
            <a:p>
              <a:r>
                <a:rPr lang="en-US" b="1" dirty="0"/>
                <a:t>All one state</a:t>
              </a:r>
            </a:p>
          </p:txBody>
        </p:sp>
      </p:grpSp>
      <p:sp>
        <p:nvSpPr>
          <p:cNvPr id="103" name="TextBox 102" descr=" 5">
            <a:extLst>
              <a:ext uri="{FF2B5EF4-FFF2-40B4-BE49-F238E27FC236}">
                <a16:creationId xmlns:a16="http://schemas.microsoft.com/office/drawing/2014/main" id="{28DAC4CB-7CAA-4E84-8B56-3E66AA6EEB93}"/>
              </a:ext>
            </a:extLst>
          </p:cNvPr>
          <p:cNvSpPr txBox="1"/>
          <p:nvPr/>
        </p:nvSpPr>
        <p:spPr>
          <a:xfrm flipH="1">
            <a:off x="0" y="6297955"/>
            <a:ext cx="12192000" cy="584775"/>
          </a:xfrm>
          <a:prstGeom prst="rect">
            <a:avLst/>
          </a:prstGeom>
          <a:solidFill>
            <a:schemeClr val="tx1"/>
          </a:solidFill>
          <a:ln w="57150">
            <a:solidFill>
              <a:schemeClr val="tx1"/>
            </a:solidFill>
          </a:ln>
        </p:spPr>
        <p:txBody>
          <a:bodyPr wrap="square" rtlCol="0">
            <a:spAutoFit/>
          </a:bodyPr>
          <a:lstStyle/>
          <a:p>
            <a:pPr algn="ctr"/>
            <a:r>
              <a:rPr lang="en-US" sz="3200" b="1" dirty="0">
                <a:solidFill>
                  <a:schemeClr val="bg1"/>
                </a:solidFill>
                <a:latin typeface="+mn-lt"/>
              </a:rPr>
              <a:t>Measurement errors have directional bias</a:t>
            </a:r>
          </a:p>
        </p:txBody>
      </p:sp>
      <p:sp>
        <p:nvSpPr>
          <p:cNvPr id="20" name="Slide Number Placeholder 19">
            <a:extLst>
              <a:ext uri="{FF2B5EF4-FFF2-40B4-BE49-F238E27FC236}">
                <a16:creationId xmlns:a16="http://schemas.microsoft.com/office/drawing/2014/main" id="{52D49975-6590-4DF0-A0EB-2B997E5531C5}"/>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960990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0B65BAF2-4347-40D7-B908-50E986CAF7CF}"/>
              </a:ext>
            </a:extLst>
          </p:cNvPr>
          <p:cNvSpPr>
            <a:spLocks noGrp="1"/>
          </p:cNvSpPr>
          <p:nvPr>
            <p:ph type="title"/>
          </p:nvPr>
        </p:nvSpPr>
        <p:spPr>
          <a:xfrm>
            <a:off x="609599" y="196814"/>
            <a:ext cx="9438861" cy="1143000"/>
          </a:xfrm>
        </p:spPr>
        <p:txBody>
          <a:bodyPr>
            <a:normAutofit fontScale="90000"/>
          </a:bodyPr>
          <a:lstStyle/>
          <a:p>
            <a:r>
              <a:rPr lang="en-US" sz="4000" dirty="0"/>
              <a:t>Insight – Leveraging Measurement Bias</a:t>
            </a:r>
          </a:p>
        </p:txBody>
      </p:sp>
      <p:sp>
        <p:nvSpPr>
          <p:cNvPr id="3" name="Slide Number Placeholder 2" descr=" 3">
            <a:extLst>
              <a:ext uri="{FF2B5EF4-FFF2-40B4-BE49-F238E27FC236}">
                <a16:creationId xmlns:a16="http://schemas.microsoft.com/office/drawing/2014/main" id="{3AD8769B-274F-44AF-B6E6-DF30DB56D6B6}"/>
              </a:ext>
            </a:extLst>
          </p:cNvPr>
          <p:cNvSpPr>
            <a:spLocks noGrp="1"/>
          </p:cNvSpPr>
          <p:nvPr>
            <p:ph type="sldNum" sz="quarter" idx="4"/>
          </p:nvPr>
        </p:nvSpPr>
        <p:spPr/>
        <p:txBody>
          <a:bodyPr/>
          <a:lstStyle/>
          <a:p>
            <a:r>
              <a:rPr lang="en-US">
                <a:solidFill>
                  <a:prstClr val="black">
                    <a:tint val="75000"/>
                  </a:prstClr>
                </a:solidFill>
              </a:rPr>
              <a:t>7</a:t>
            </a:r>
            <a:endParaRPr lang="en-US" dirty="0">
              <a:solidFill>
                <a:prstClr val="black">
                  <a:tint val="75000"/>
                </a:prstClr>
              </a:solidFill>
            </a:endParaRPr>
          </a:p>
        </p:txBody>
      </p:sp>
      <p:sp>
        <p:nvSpPr>
          <p:cNvPr id="86" name="Content Placeholder 36" descr=" 86">
            <a:extLst>
              <a:ext uri="{FF2B5EF4-FFF2-40B4-BE49-F238E27FC236}">
                <a16:creationId xmlns:a16="http://schemas.microsoft.com/office/drawing/2014/main" id="{307418B5-B1FE-4656-A5EF-6ACB56AD1872}"/>
              </a:ext>
            </a:extLst>
          </p:cNvPr>
          <p:cNvSpPr txBox="1">
            <a:spLocks/>
          </p:cNvSpPr>
          <p:nvPr/>
        </p:nvSpPr>
        <p:spPr>
          <a:xfrm>
            <a:off x="61274" y="1435824"/>
            <a:ext cx="11947846" cy="4813865"/>
          </a:xfrm>
          <a:prstGeom prst="rect">
            <a:avLst/>
          </a:prstGeom>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fontAlgn="auto">
              <a:spcAft>
                <a:spcPts val="0"/>
              </a:spcAft>
              <a:buClr>
                <a:srgbClr val="FFC000"/>
              </a:buClr>
              <a:buFont typeface="Wingdings" panose="05000000000000000000" pitchFamily="2" charset="2"/>
              <a:buChar char="v"/>
            </a:pPr>
            <a:endParaRPr lang="en-US" sz="3200" dirty="0"/>
          </a:p>
          <a:p>
            <a:pPr marL="0" indent="0" fontAlgn="auto">
              <a:spcAft>
                <a:spcPts val="0"/>
              </a:spcAft>
              <a:buNone/>
            </a:pPr>
            <a:endParaRPr lang="en-US" sz="3200" dirty="0"/>
          </a:p>
          <a:p>
            <a:pPr marL="0" indent="0" fontAlgn="auto">
              <a:spcAft>
                <a:spcPts val="0"/>
              </a:spcAft>
              <a:buNone/>
            </a:pPr>
            <a:endParaRPr lang="en-US" sz="3200" dirty="0"/>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a:p>
            <a:pPr fontAlgn="auto">
              <a:spcAft>
                <a:spcPts val="0"/>
              </a:spcAft>
              <a:buClr>
                <a:srgbClr val="FFC000"/>
              </a:buClr>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p:txBody>
      </p:sp>
      <p:sp>
        <p:nvSpPr>
          <p:cNvPr id="5" name="Rectangle: Rounded Corners 4" descr=" 80">
            <a:extLst>
              <a:ext uri="{FF2B5EF4-FFF2-40B4-BE49-F238E27FC236}">
                <a16:creationId xmlns:a16="http://schemas.microsoft.com/office/drawing/2014/main" id="{FBEFA880-F00B-44CA-923C-1B7D0EFCBA2A}"/>
              </a:ext>
            </a:extLst>
          </p:cNvPr>
          <p:cNvSpPr/>
          <p:nvPr/>
        </p:nvSpPr>
        <p:spPr>
          <a:xfrm>
            <a:off x="0" y="-19185"/>
            <a:ext cx="12192000" cy="6948129"/>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Insight</a:t>
            </a:r>
          </a:p>
          <a:p>
            <a:pPr algn="ctr"/>
            <a:endParaRPr lang="en-US" sz="4400" dirty="0"/>
          </a:p>
          <a:p>
            <a:pPr algn="ctr"/>
            <a:r>
              <a:rPr lang="en-US" sz="4400" dirty="0"/>
              <a:t>Exploit the state-dependent bias to reduce the impact of measurement errors  </a:t>
            </a:r>
          </a:p>
          <a:p>
            <a:pPr algn="ctr"/>
            <a:br>
              <a:rPr lang="en-US" sz="4400" dirty="0"/>
            </a:br>
            <a:endParaRPr lang="en-US" sz="4400" dirty="0"/>
          </a:p>
        </p:txBody>
      </p:sp>
    </p:spTree>
    <p:extLst>
      <p:ext uri="{BB962C8B-B14F-4D97-AF65-F5344CB8AC3E}">
        <p14:creationId xmlns:p14="http://schemas.microsoft.com/office/powerpoint/2010/main" val="2815074338"/>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F427-BBD7-4DCB-B0EA-B8D7E53432A7}"/>
              </a:ext>
            </a:extLst>
          </p:cNvPr>
          <p:cNvSpPr>
            <a:spLocks noGrp="1"/>
          </p:cNvSpPr>
          <p:nvPr>
            <p:ph type="title"/>
          </p:nvPr>
        </p:nvSpPr>
        <p:spPr/>
        <p:txBody>
          <a:bodyPr/>
          <a:lstStyle/>
          <a:p>
            <a:r>
              <a:rPr lang="en-US" dirty="0"/>
              <a:t>OUTLINE</a:t>
            </a:r>
          </a:p>
        </p:txBody>
      </p:sp>
      <p:sp>
        <p:nvSpPr>
          <p:cNvPr id="3" name="TextBox 2">
            <a:extLst>
              <a:ext uri="{FF2B5EF4-FFF2-40B4-BE49-F238E27FC236}">
                <a16:creationId xmlns:a16="http://schemas.microsoft.com/office/drawing/2014/main" id="{DE0D2C1D-1F2E-4A5B-A43E-E716DC962315}"/>
              </a:ext>
            </a:extLst>
          </p:cNvPr>
          <p:cNvSpPr txBox="1"/>
          <p:nvPr/>
        </p:nvSpPr>
        <p:spPr>
          <a:xfrm>
            <a:off x="349768" y="1920419"/>
            <a:ext cx="11250386" cy="5632311"/>
          </a:xfrm>
          <a:prstGeom prst="rect">
            <a:avLst/>
          </a:prstGeom>
          <a:noFill/>
          <a:ln>
            <a:noFill/>
          </a:ln>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 Introduction</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Characterization of Measurement Bias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Static Invert and Measure (SIM)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Adaptive Invert and Measure (AIM)</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lang="en-US" sz="3000" dirty="0">
              <a:latin typeface="Calibri" panose="020F0502020204030204" pitchFamily="34" charset="0"/>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Evaluations</a:t>
            </a:r>
          </a:p>
          <a:p>
            <a:pPr marR="0" lvl="0" algn="l" defTabSz="914400" rtl="0" eaLnBrk="1" fontAlgn="base" latinLnBrk="0" hangingPunct="1">
              <a:lnSpc>
                <a:spcPct val="100000"/>
              </a:lnSpc>
              <a:spcBef>
                <a:spcPct val="0"/>
              </a:spcBef>
              <a:spcAft>
                <a:spcPct val="0"/>
              </a:spcAft>
              <a:buClrTx/>
              <a:buSzTx/>
              <a:tabLst/>
              <a:defRPr/>
            </a:pPr>
            <a:endPar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a:extLst>
              <a:ext uri="{FF2B5EF4-FFF2-40B4-BE49-F238E27FC236}">
                <a16:creationId xmlns:a16="http://schemas.microsoft.com/office/drawing/2014/main" id="{817C0099-7838-413C-A150-BC4F08D8E0C6}"/>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31321886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BEAF-471C-4CF4-A41D-191B40D0FBE4}"/>
              </a:ext>
            </a:extLst>
          </p:cNvPr>
          <p:cNvSpPr>
            <a:spLocks noGrp="1"/>
          </p:cNvSpPr>
          <p:nvPr>
            <p:ph type="title"/>
          </p:nvPr>
        </p:nvSpPr>
        <p:spPr>
          <a:xfrm>
            <a:off x="949789" y="201678"/>
            <a:ext cx="10683834" cy="1143000"/>
          </a:xfrm>
        </p:spPr>
        <p:txBody>
          <a:bodyPr/>
          <a:lstStyle/>
          <a:p>
            <a:r>
              <a:rPr lang="en-US" dirty="0"/>
              <a:t>Measurement Bias on IBM Machine (IBMQ-14)</a:t>
            </a:r>
          </a:p>
        </p:txBody>
      </p:sp>
      <p:sp>
        <p:nvSpPr>
          <p:cNvPr id="7" name="TextBox 6">
            <a:extLst>
              <a:ext uri="{FF2B5EF4-FFF2-40B4-BE49-F238E27FC236}">
                <a16:creationId xmlns:a16="http://schemas.microsoft.com/office/drawing/2014/main" id="{92ABC681-39FC-4231-B018-567777377FE5}"/>
              </a:ext>
            </a:extLst>
          </p:cNvPr>
          <p:cNvSpPr txBox="1"/>
          <p:nvPr/>
        </p:nvSpPr>
        <p:spPr>
          <a:xfrm flipH="1">
            <a:off x="0" y="6383787"/>
            <a:ext cx="12191999" cy="461665"/>
          </a:xfrm>
          <a:prstGeom prst="rect">
            <a:avLst/>
          </a:prstGeom>
          <a:solidFill>
            <a:schemeClr val="tx1"/>
          </a:solidFill>
        </p:spPr>
        <p:txBody>
          <a:bodyPr wrap="square" rtlCol="0">
            <a:spAutoFit/>
          </a:bodyPr>
          <a:lstStyle/>
          <a:p>
            <a:pPr algn="ctr"/>
            <a:r>
              <a:rPr lang="en-US" sz="2400" b="1" dirty="0">
                <a:solidFill>
                  <a:schemeClr val="bg1"/>
                </a:solidFill>
                <a:latin typeface="+mn-lt"/>
              </a:rPr>
              <a:t>Measurement Strength is negatively corelated to Hamming weight of data </a:t>
            </a:r>
          </a:p>
        </p:txBody>
      </p:sp>
      <p:grpSp>
        <p:nvGrpSpPr>
          <p:cNvPr id="4" name="Group 3">
            <a:extLst>
              <a:ext uri="{FF2B5EF4-FFF2-40B4-BE49-F238E27FC236}">
                <a16:creationId xmlns:a16="http://schemas.microsoft.com/office/drawing/2014/main" id="{405A9D79-631E-4078-86F0-2052154996BA}"/>
              </a:ext>
            </a:extLst>
          </p:cNvPr>
          <p:cNvGrpSpPr/>
          <p:nvPr/>
        </p:nvGrpSpPr>
        <p:grpSpPr>
          <a:xfrm>
            <a:off x="852931" y="2986079"/>
            <a:ext cx="9546652" cy="3263266"/>
            <a:chOff x="2582340" y="2089458"/>
            <a:chExt cx="9546652" cy="3888218"/>
          </a:xfrm>
        </p:grpSpPr>
        <p:grpSp>
          <p:nvGrpSpPr>
            <p:cNvPr id="43" name="Group 42">
              <a:extLst>
                <a:ext uri="{FF2B5EF4-FFF2-40B4-BE49-F238E27FC236}">
                  <a16:creationId xmlns:a16="http://schemas.microsoft.com/office/drawing/2014/main" id="{A5A060B5-ABCC-4150-B45C-17128ED17B2A}"/>
                </a:ext>
              </a:extLst>
            </p:cNvPr>
            <p:cNvGrpSpPr/>
            <p:nvPr/>
          </p:nvGrpSpPr>
          <p:grpSpPr>
            <a:xfrm>
              <a:off x="3455537" y="2098191"/>
              <a:ext cx="8585702" cy="3543667"/>
              <a:chOff x="752122" y="1913452"/>
              <a:chExt cx="8585702" cy="3543667"/>
            </a:xfrm>
          </p:grpSpPr>
          <p:graphicFrame>
            <p:nvGraphicFramePr>
              <p:cNvPr id="10" name="Chart 9">
                <a:extLst>
                  <a:ext uri="{FF2B5EF4-FFF2-40B4-BE49-F238E27FC236}">
                    <a16:creationId xmlns:a16="http://schemas.microsoft.com/office/drawing/2014/main" id="{C41FBAF5-D7B9-48D6-9718-97FB707A80AA}"/>
                  </a:ext>
                </a:extLst>
              </p:cNvPr>
              <p:cNvGraphicFramePr/>
              <p:nvPr/>
            </p:nvGraphicFramePr>
            <p:xfrm>
              <a:off x="752122" y="1913452"/>
              <a:ext cx="8128000" cy="3543667"/>
            </p:xfrm>
            <a:graphic>
              <a:graphicData uri="http://schemas.openxmlformats.org/drawingml/2006/chart">
                <c:chart xmlns:c="http://schemas.openxmlformats.org/drawingml/2006/chart" xmlns:r="http://schemas.openxmlformats.org/officeDocument/2006/relationships" r:id="rId3"/>
              </a:graphicData>
            </a:graphic>
          </p:graphicFrame>
          <p:grpSp>
            <p:nvGrpSpPr>
              <p:cNvPr id="42" name="Group 41">
                <a:extLst>
                  <a:ext uri="{FF2B5EF4-FFF2-40B4-BE49-F238E27FC236}">
                    <a16:creationId xmlns:a16="http://schemas.microsoft.com/office/drawing/2014/main" id="{EBD67095-84E8-4AA9-A78E-5EAA149D3E31}"/>
                  </a:ext>
                </a:extLst>
              </p:cNvPr>
              <p:cNvGrpSpPr/>
              <p:nvPr/>
            </p:nvGrpSpPr>
            <p:grpSpPr>
              <a:xfrm>
                <a:off x="1297577" y="1913453"/>
                <a:ext cx="8040247" cy="3062634"/>
                <a:chOff x="1297577" y="1913453"/>
                <a:chExt cx="8040247" cy="3062634"/>
              </a:xfrm>
            </p:grpSpPr>
            <p:cxnSp>
              <p:nvCxnSpPr>
                <p:cNvPr id="35" name="Straight Arrow Connector 34">
                  <a:extLst>
                    <a:ext uri="{FF2B5EF4-FFF2-40B4-BE49-F238E27FC236}">
                      <a16:creationId xmlns:a16="http://schemas.microsoft.com/office/drawing/2014/main" id="{5A6B5CE4-300D-4D26-856B-B3D62BC426A8}"/>
                    </a:ext>
                  </a:extLst>
                </p:cNvPr>
                <p:cNvCxnSpPr>
                  <a:cxnSpLocks/>
                </p:cNvCxnSpPr>
                <p:nvPr/>
              </p:nvCxnSpPr>
              <p:spPr>
                <a:xfrm flipV="1">
                  <a:off x="1297577" y="1913453"/>
                  <a:ext cx="0" cy="306263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6CDD5333-DE80-464B-BB43-A5E3624A7EB5}"/>
                    </a:ext>
                  </a:extLst>
                </p:cNvPr>
                <p:cNvCxnSpPr>
                  <a:cxnSpLocks/>
                </p:cNvCxnSpPr>
                <p:nvPr/>
              </p:nvCxnSpPr>
              <p:spPr>
                <a:xfrm flipV="1">
                  <a:off x="1297577" y="4967811"/>
                  <a:ext cx="8040247" cy="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62" name="TextBox 61">
              <a:extLst>
                <a:ext uri="{FF2B5EF4-FFF2-40B4-BE49-F238E27FC236}">
                  <a16:creationId xmlns:a16="http://schemas.microsoft.com/office/drawing/2014/main" id="{4020AB0D-4495-40FF-AF52-52456A0F2013}"/>
                </a:ext>
              </a:extLst>
            </p:cNvPr>
            <p:cNvSpPr txBox="1"/>
            <p:nvPr/>
          </p:nvSpPr>
          <p:spPr>
            <a:xfrm>
              <a:off x="5305500" y="5516011"/>
              <a:ext cx="4678717" cy="461665"/>
            </a:xfrm>
            <a:prstGeom prst="rect">
              <a:avLst/>
            </a:prstGeom>
            <a:noFill/>
          </p:spPr>
          <p:txBody>
            <a:bodyPr wrap="none" rtlCol="0">
              <a:spAutoFit/>
            </a:bodyPr>
            <a:lstStyle/>
            <a:p>
              <a:r>
                <a:rPr lang="en-US" sz="2400" dirty="0"/>
                <a:t>Hamming Weight of Basis States</a:t>
              </a:r>
            </a:p>
          </p:txBody>
        </p:sp>
        <p:sp>
          <p:nvSpPr>
            <p:cNvPr id="63" name="TextBox 62">
              <a:extLst>
                <a:ext uri="{FF2B5EF4-FFF2-40B4-BE49-F238E27FC236}">
                  <a16:creationId xmlns:a16="http://schemas.microsoft.com/office/drawing/2014/main" id="{B196BC27-3483-4617-994D-B5E23C500931}"/>
                </a:ext>
              </a:extLst>
            </p:cNvPr>
            <p:cNvSpPr txBox="1"/>
            <p:nvPr/>
          </p:nvSpPr>
          <p:spPr>
            <a:xfrm rot="16200000">
              <a:off x="1765700" y="3162423"/>
              <a:ext cx="2464278" cy="830997"/>
            </a:xfrm>
            <a:prstGeom prst="rect">
              <a:avLst/>
            </a:prstGeom>
            <a:noFill/>
          </p:spPr>
          <p:txBody>
            <a:bodyPr wrap="none" rtlCol="0">
              <a:spAutoFit/>
            </a:bodyPr>
            <a:lstStyle/>
            <a:p>
              <a:pPr algn="ctr"/>
              <a:r>
                <a:rPr lang="en-US" sz="2400" dirty="0"/>
                <a:t>Measurement</a:t>
              </a:r>
            </a:p>
            <a:p>
              <a:pPr algn="ctr"/>
              <a:r>
                <a:rPr lang="en-US" sz="2400" dirty="0"/>
                <a:t>Strength</a:t>
              </a:r>
            </a:p>
          </p:txBody>
        </p:sp>
        <p:sp>
          <p:nvSpPr>
            <p:cNvPr id="3" name="TextBox 2">
              <a:extLst>
                <a:ext uri="{FF2B5EF4-FFF2-40B4-BE49-F238E27FC236}">
                  <a16:creationId xmlns:a16="http://schemas.microsoft.com/office/drawing/2014/main" id="{BC913EB8-E887-4939-AA5D-0359B5C88C5F}"/>
                </a:ext>
              </a:extLst>
            </p:cNvPr>
            <p:cNvSpPr txBox="1"/>
            <p:nvPr/>
          </p:nvSpPr>
          <p:spPr>
            <a:xfrm>
              <a:off x="4320412" y="2089458"/>
              <a:ext cx="1467068" cy="369332"/>
            </a:xfrm>
            <a:prstGeom prst="rect">
              <a:avLst/>
            </a:prstGeom>
            <a:solidFill>
              <a:schemeClr val="tx1"/>
            </a:solidFill>
          </p:spPr>
          <p:txBody>
            <a:bodyPr wrap="none" rtlCol="0">
              <a:spAutoFit/>
            </a:bodyPr>
            <a:lstStyle/>
            <a:p>
              <a:r>
                <a:rPr lang="en-US" dirty="0">
                  <a:solidFill>
                    <a:schemeClr val="bg1"/>
                  </a:solidFill>
                </a:rPr>
                <a:t>0000000000</a:t>
              </a:r>
            </a:p>
          </p:txBody>
        </p:sp>
        <p:sp>
          <p:nvSpPr>
            <p:cNvPr id="28" name="TextBox 27">
              <a:extLst>
                <a:ext uri="{FF2B5EF4-FFF2-40B4-BE49-F238E27FC236}">
                  <a16:creationId xmlns:a16="http://schemas.microsoft.com/office/drawing/2014/main" id="{00362177-9C0B-44D6-BECD-F5EC89ADC226}"/>
                </a:ext>
              </a:extLst>
            </p:cNvPr>
            <p:cNvSpPr txBox="1"/>
            <p:nvPr/>
          </p:nvSpPr>
          <p:spPr>
            <a:xfrm>
              <a:off x="10816004" y="4332291"/>
              <a:ext cx="1312988" cy="369332"/>
            </a:xfrm>
            <a:prstGeom prst="rect">
              <a:avLst/>
            </a:prstGeom>
            <a:solidFill>
              <a:schemeClr val="tx1"/>
            </a:solidFill>
          </p:spPr>
          <p:txBody>
            <a:bodyPr wrap="none" rtlCol="0">
              <a:spAutoFit/>
            </a:bodyPr>
            <a:lstStyle/>
            <a:p>
              <a:r>
                <a:rPr lang="en-US" dirty="0">
                  <a:solidFill>
                    <a:schemeClr val="bg1"/>
                  </a:solidFill>
                </a:rPr>
                <a:t>1111111111</a:t>
              </a:r>
            </a:p>
          </p:txBody>
        </p:sp>
      </p:grpSp>
      <p:sp>
        <p:nvSpPr>
          <p:cNvPr id="30" name="TextBox 29">
            <a:extLst>
              <a:ext uri="{FF2B5EF4-FFF2-40B4-BE49-F238E27FC236}">
                <a16:creationId xmlns:a16="http://schemas.microsoft.com/office/drawing/2014/main" id="{BBF2E007-0B13-4D39-96C5-00BA16281228}"/>
              </a:ext>
            </a:extLst>
          </p:cNvPr>
          <p:cNvSpPr txBox="1"/>
          <p:nvPr/>
        </p:nvSpPr>
        <p:spPr>
          <a:xfrm>
            <a:off x="542898" y="1698299"/>
            <a:ext cx="11271409" cy="1015663"/>
          </a:xfrm>
          <a:prstGeom prst="rect">
            <a:avLst/>
          </a:prstGeom>
          <a:noFill/>
          <a:ln>
            <a:noFill/>
          </a:ln>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lang="en-US" sz="3000" dirty="0">
                <a:latin typeface="Calibri" panose="020F0502020204030204" pitchFamily="34" charset="0"/>
                <a:cs typeface="Calibri" panose="020F0502020204030204" pitchFamily="34" charset="0"/>
              </a:rPr>
              <a:t> We measure all 10 bit basis states (2</a:t>
            </a:r>
            <a:r>
              <a:rPr lang="en-US" sz="3000" baseline="30000" dirty="0">
                <a:latin typeface="Calibri" panose="020F0502020204030204" pitchFamily="34" charset="0"/>
                <a:cs typeface="Calibri" panose="020F0502020204030204" pitchFamily="34" charset="0"/>
              </a:rPr>
              <a:t>10</a:t>
            </a:r>
            <a:r>
              <a:rPr lang="en-US" sz="3000" dirty="0">
                <a:latin typeface="Calibri" panose="020F0502020204030204" pitchFamily="34" charset="0"/>
                <a:cs typeface="Calibri" panose="020F0502020204030204" pitchFamily="34" charset="0"/>
              </a:rPr>
              <a:t>) on fourteen qubit machine</a:t>
            </a:r>
            <a:endParaRPr kumimoji="0" lang="en-US" sz="30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9" name="Group 8">
            <a:extLst>
              <a:ext uri="{FF2B5EF4-FFF2-40B4-BE49-F238E27FC236}">
                <a16:creationId xmlns:a16="http://schemas.microsoft.com/office/drawing/2014/main" id="{0748506E-D90C-4AF8-AD25-71BC99051592}"/>
              </a:ext>
            </a:extLst>
          </p:cNvPr>
          <p:cNvGrpSpPr/>
          <p:nvPr/>
        </p:nvGrpSpPr>
        <p:grpSpPr>
          <a:xfrm>
            <a:off x="4239491" y="3296048"/>
            <a:ext cx="5043054" cy="1202061"/>
            <a:chOff x="4239491" y="3296048"/>
            <a:chExt cx="5043054" cy="1202061"/>
          </a:xfrm>
        </p:grpSpPr>
        <p:cxnSp>
          <p:nvCxnSpPr>
            <p:cNvPr id="6" name="Straight Arrow Connector 5">
              <a:extLst>
                <a:ext uri="{FF2B5EF4-FFF2-40B4-BE49-F238E27FC236}">
                  <a16:creationId xmlns:a16="http://schemas.microsoft.com/office/drawing/2014/main" id="{5572AB3C-17BC-4AAB-9D36-00D765AD2D27}"/>
                </a:ext>
              </a:extLst>
            </p:cNvPr>
            <p:cNvCxnSpPr/>
            <p:nvPr/>
          </p:nvCxnSpPr>
          <p:spPr>
            <a:xfrm>
              <a:off x="4239491" y="3296048"/>
              <a:ext cx="5043054" cy="1202061"/>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60C3FFD0-4067-4F22-AE31-068CB3FF484D}"/>
                </a:ext>
              </a:extLst>
            </p:cNvPr>
            <p:cNvSpPr txBox="1"/>
            <p:nvPr/>
          </p:nvSpPr>
          <p:spPr>
            <a:xfrm>
              <a:off x="5994400" y="3468026"/>
              <a:ext cx="1056700" cy="646331"/>
            </a:xfrm>
            <a:prstGeom prst="rect">
              <a:avLst/>
            </a:prstGeom>
            <a:solidFill>
              <a:schemeClr val="bg1"/>
            </a:solidFill>
            <a:ln w="28575">
              <a:solidFill>
                <a:schemeClr val="tx1"/>
              </a:solidFill>
            </a:ln>
          </p:spPr>
          <p:txBody>
            <a:bodyPr wrap="none" rtlCol="0">
              <a:spAutoFit/>
            </a:bodyPr>
            <a:lstStyle/>
            <a:p>
              <a:r>
                <a:rPr lang="en-US" sz="3600" dirty="0"/>
                <a:t>2.5x</a:t>
              </a:r>
              <a:endParaRPr lang="en-US" dirty="0"/>
            </a:p>
          </p:txBody>
        </p:sp>
      </p:grpSp>
      <p:sp>
        <p:nvSpPr>
          <p:cNvPr id="11" name="Slide Number Placeholder 10">
            <a:extLst>
              <a:ext uri="{FF2B5EF4-FFF2-40B4-BE49-F238E27FC236}">
                <a16:creationId xmlns:a16="http://schemas.microsoft.com/office/drawing/2014/main" id="{1F10A3FB-F0E6-4078-A610-7BC617004E84}"/>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415312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F1F1-023C-4F59-B1F0-A8E1D1458507}"/>
              </a:ext>
            </a:extLst>
          </p:cNvPr>
          <p:cNvSpPr>
            <a:spLocks noGrp="1"/>
          </p:cNvSpPr>
          <p:nvPr>
            <p:ph type="title"/>
          </p:nvPr>
        </p:nvSpPr>
        <p:spPr>
          <a:xfrm>
            <a:off x="609599" y="196814"/>
            <a:ext cx="10515497" cy="1143000"/>
          </a:xfrm>
        </p:spPr>
        <p:txBody>
          <a:bodyPr/>
          <a:lstStyle/>
          <a:p>
            <a:r>
              <a:rPr lang="en-US" sz="4000" dirty="0"/>
              <a:t>Impact of Bias on Superposition State</a:t>
            </a:r>
          </a:p>
        </p:txBody>
      </p:sp>
      <p:grpSp>
        <p:nvGrpSpPr>
          <p:cNvPr id="4" name="Group 3">
            <a:extLst>
              <a:ext uri="{FF2B5EF4-FFF2-40B4-BE49-F238E27FC236}">
                <a16:creationId xmlns:a16="http://schemas.microsoft.com/office/drawing/2014/main" id="{174C11BB-6A37-41F2-B17F-CFDE0E12B773}"/>
              </a:ext>
            </a:extLst>
          </p:cNvPr>
          <p:cNvGrpSpPr/>
          <p:nvPr/>
        </p:nvGrpSpPr>
        <p:grpSpPr>
          <a:xfrm>
            <a:off x="1488866" y="2075327"/>
            <a:ext cx="2269934" cy="416358"/>
            <a:chOff x="627173" y="2605593"/>
            <a:chExt cx="2269934" cy="416358"/>
          </a:xfrm>
          <a:solidFill>
            <a:schemeClr val="accent4"/>
          </a:solidFill>
        </p:grpSpPr>
        <p:sp>
          <p:nvSpPr>
            <p:cNvPr id="5" name="Oval 4">
              <a:extLst>
                <a:ext uri="{FF2B5EF4-FFF2-40B4-BE49-F238E27FC236}">
                  <a16:creationId xmlns:a16="http://schemas.microsoft.com/office/drawing/2014/main" id="{62476E5B-0A9D-4660-AACA-0E56E3A3D6E5}"/>
                </a:ext>
              </a:extLst>
            </p:cNvPr>
            <p:cNvSpPr/>
            <p:nvPr/>
          </p:nvSpPr>
          <p:spPr>
            <a:xfrm>
              <a:off x="1115521" y="2616399"/>
              <a:ext cx="369332" cy="40555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576BE07-1E09-4531-AF0A-EA7242EC71B3}"/>
                </a:ext>
              </a:extLst>
            </p:cNvPr>
            <p:cNvSpPr/>
            <p:nvPr/>
          </p:nvSpPr>
          <p:spPr>
            <a:xfrm>
              <a:off x="1600349" y="2605593"/>
              <a:ext cx="369332" cy="40555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C7FABCC-5DE2-42F0-ABA9-03CB39EFB929}"/>
                </a:ext>
              </a:extLst>
            </p:cNvPr>
            <p:cNvSpPr/>
            <p:nvPr/>
          </p:nvSpPr>
          <p:spPr>
            <a:xfrm>
              <a:off x="2061816" y="2616399"/>
              <a:ext cx="369332" cy="40555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58338856-7367-4A15-A541-21098236C663}"/>
                </a:ext>
              </a:extLst>
            </p:cNvPr>
            <p:cNvSpPr/>
            <p:nvPr/>
          </p:nvSpPr>
          <p:spPr>
            <a:xfrm>
              <a:off x="627173" y="2616399"/>
              <a:ext cx="369332" cy="40555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5E806DD2-FDF7-4582-8083-0C2147898A25}"/>
                </a:ext>
              </a:extLst>
            </p:cNvPr>
            <p:cNvSpPr/>
            <p:nvPr/>
          </p:nvSpPr>
          <p:spPr>
            <a:xfrm>
              <a:off x="2527775" y="2616399"/>
              <a:ext cx="369332" cy="40555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1" name="Straight Arrow Connector 10">
            <a:extLst>
              <a:ext uri="{FF2B5EF4-FFF2-40B4-BE49-F238E27FC236}">
                <a16:creationId xmlns:a16="http://schemas.microsoft.com/office/drawing/2014/main" id="{D7005FAB-60AF-419F-838B-4C53FE2F7A85}"/>
              </a:ext>
            </a:extLst>
          </p:cNvPr>
          <p:cNvCxnSpPr>
            <a:cxnSpLocks/>
          </p:cNvCxnSpPr>
          <p:nvPr/>
        </p:nvCxnSpPr>
        <p:spPr>
          <a:xfrm>
            <a:off x="4062132" y="2275258"/>
            <a:ext cx="364324"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sp>
        <p:nvSpPr>
          <p:cNvPr id="13" name="Rectangle 12">
            <a:extLst>
              <a:ext uri="{FF2B5EF4-FFF2-40B4-BE49-F238E27FC236}">
                <a16:creationId xmlns:a16="http://schemas.microsoft.com/office/drawing/2014/main" id="{63B469F4-9151-4E5C-B7C1-2D0552A0B682}"/>
              </a:ext>
            </a:extLst>
          </p:cNvPr>
          <p:cNvSpPr/>
          <p:nvPr/>
        </p:nvSpPr>
        <p:spPr>
          <a:xfrm>
            <a:off x="4269602" y="1887116"/>
            <a:ext cx="2273578" cy="761219"/>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Measure</a:t>
            </a:r>
          </a:p>
        </p:txBody>
      </p:sp>
      <p:cxnSp>
        <p:nvCxnSpPr>
          <p:cNvPr id="20" name="Straight Connector 19">
            <a:extLst>
              <a:ext uri="{FF2B5EF4-FFF2-40B4-BE49-F238E27FC236}">
                <a16:creationId xmlns:a16="http://schemas.microsoft.com/office/drawing/2014/main" id="{D70F81A0-4516-467D-9AA6-8841D0DF159A}"/>
              </a:ext>
            </a:extLst>
          </p:cNvPr>
          <p:cNvCxnSpPr>
            <a:cxnSpLocks/>
          </p:cNvCxnSpPr>
          <p:nvPr/>
        </p:nvCxnSpPr>
        <p:spPr>
          <a:xfrm flipH="1">
            <a:off x="6543180" y="2273547"/>
            <a:ext cx="459836" cy="0"/>
          </a:xfrm>
          <a:prstGeom prst="line">
            <a:avLst/>
          </a:prstGeom>
          <a:ln w="38100"/>
        </p:spPr>
        <p:style>
          <a:lnRef idx="2">
            <a:schemeClr val="dk1"/>
          </a:lnRef>
          <a:fillRef idx="0">
            <a:schemeClr val="dk1"/>
          </a:fillRef>
          <a:effectRef idx="1">
            <a:schemeClr val="dk1"/>
          </a:effectRef>
          <a:fontRef idx="minor">
            <a:schemeClr val="tx1"/>
          </a:fontRef>
        </p:style>
      </p:cxnSp>
      <p:grpSp>
        <p:nvGrpSpPr>
          <p:cNvPr id="38" name="Group 37">
            <a:extLst>
              <a:ext uri="{FF2B5EF4-FFF2-40B4-BE49-F238E27FC236}">
                <a16:creationId xmlns:a16="http://schemas.microsoft.com/office/drawing/2014/main" id="{45484E22-8E54-4390-BA83-2658D7616C9C}"/>
              </a:ext>
            </a:extLst>
          </p:cNvPr>
          <p:cNvGrpSpPr/>
          <p:nvPr/>
        </p:nvGrpSpPr>
        <p:grpSpPr>
          <a:xfrm>
            <a:off x="6996429" y="1517784"/>
            <a:ext cx="4103372" cy="1536106"/>
            <a:chOff x="5924457" y="1838659"/>
            <a:chExt cx="4103372" cy="1536106"/>
          </a:xfrm>
        </p:grpSpPr>
        <p:grpSp>
          <p:nvGrpSpPr>
            <p:cNvPr id="23" name="Group 22">
              <a:extLst>
                <a:ext uri="{FF2B5EF4-FFF2-40B4-BE49-F238E27FC236}">
                  <a16:creationId xmlns:a16="http://schemas.microsoft.com/office/drawing/2014/main" id="{9681A9A7-A142-4261-8ADC-173532E2A6DD}"/>
                </a:ext>
              </a:extLst>
            </p:cNvPr>
            <p:cNvGrpSpPr/>
            <p:nvPr/>
          </p:nvGrpSpPr>
          <p:grpSpPr>
            <a:xfrm>
              <a:off x="5924457" y="2050424"/>
              <a:ext cx="566346" cy="1170391"/>
              <a:chOff x="6096001" y="2265244"/>
              <a:chExt cx="566346" cy="712334"/>
            </a:xfrm>
          </p:grpSpPr>
          <p:cxnSp>
            <p:nvCxnSpPr>
              <p:cNvPr id="12" name="Straight Arrow Connector 11">
                <a:extLst>
                  <a:ext uri="{FF2B5EF4-FFF2-40B4-BE49-F238E27FC236}">
                    <a16:creationId xmlns:a16="http://schemas.microsoft.com/office/drawing/2014/main" id="{8D6F6526-EF77-4B36-8D45-49877ACC2212}"/>
                  </a:ext>
                </a:extLst>
              </p:cNvPr>
              <p:cNvCxnSpPr>
                <a:cxnSpLocks/>
              </p:cNvCxnSpPr>
              <p:nvPr/>
            </p:nvCxnSpPr>
            <p:spPr>
              <a:xfrm>
                <a:off x="6096001" y="2269477"/>
                <a:ext cx="552050"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79534CDF-92A0-4334-AA7A-AC898B1A7287}"/>
                  </a:ext>
                </a:extLst>
              </p:cNvPr>
              <p:cNvCxnSpPr>
                <a:cxnSpLocks/>
              </p:cNvCxnSpPr>
              <p:nvPr/>
            </p:nvCxnSpPr>
            <p:spPr>
              <a:xfrm>
                <a:off x="6110297" y="2960063"/>
                <a:ext cx="552050"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FD5C863E-938B-42EC-8BD9-A2F065EB1C78}"/>
                  </a:ext>
                </a:extLst>
              </p:cNvPr>
              <p:cNvCxnSpPr>
                <a:cxnSpLocks/>
              </p:cNvCxnSpPr>
              <p:nvPr/>
            </p:nvCxnSpPr>
            <p:spPr>
              <a:xfrm>
                <a:off x="6110297" y="2265244"/>
                <a:ext cx="0" cy="712334"/>
              </a:xfrm>
              <a:prstGeom prst="line">
                <a:avLst/>
              </a:prstGeom>
              <a:ln w="38100"/>
            </p:spPr>
            <p:style>
              <a:lnRef idx="2">
                <a:schemeClr val="dk1"/>
              </a:lnRef>
              <a:fillRef idx="0">
                <a:schemeClr val="dk1"/>
              </a:fillRef>
              <a:effectRef idx="1">
                <a:schemeClr val="dk1"/>
              </a:effectRef>
              <a:fontRef idx="minor">
                <a:schemeClr val="tx1"/>
              </a:fontRef>
            </p:style>
          </p:cxnSp>
        </p:grpSp>
        <p:grpSp>
          <p:nvGrpSpPr>
            <p:cNvPr id="24" name="Group 23">
              <a:extLst>
                <a:ext uri="{FF2B5EF4-FFF2-40B4-BE49-F238E27FC236}">
                  <a16:creationId xmlns:a16="http://schemas.microsoft.com/office/drawing/2014/main" id="{02B3EE9D-0648-46A1-8AC8-553940E213F0}"/>
                </a:ext>
              </a:extLst>
            </p:cNvPr>
            <p:cNvGrpSpPr/>
            <p:nvPr/>
          </p:nvGrpSpPr>
          <p:grpSpPr>
            <a:xfrm>
              <a:off x="6609392" y="1838659"/>
              <a:ext cx="2269934" cy="416358"/>
              <a:chOff x="627173" y="2605593"/>
              <a:chExt cx="2269934" cy="416358"/>
            </a:xfrm>
          </p:grpSpPr>
          <p:sp>
            <p:nvSpPr>
              <p:cNvPr id="25" name="Oval 24">
                <a:extLst>
                  <a:ext uri="{FF2B5EF4-FFF2-40B4-BE49-F238E27FC236}">
                    <a16:creationId xmlns:a16="http://schemas.microsoft.com/office/drawing/2014/main" id="{57C70FDF-9ACE-4ED5-B821-DF3A57D2FF75}"/>
                  </a:ext>
                </a:extLst>
              </p:cNvPr>
              <p:cNvSpPr/>
              <p:nvPr/>
            </p:nvSpPr>
            <p:spPr>
              <a:xfrm>
                <a:off x="1115521" y="2616399"/>
                <a:ext cx="369332" cy="405552"/>
              </a:xfrm>
              <a:prstGeom prst="ellipse">
                <a:avLst/>
              </a:prstGeom>
              <a:solidFill>
                <a:srgbClr val="0000FF">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26" name="Oval 25">
                <a:extLst>
                  <a:ext uri="{FF2B5EF4-FFF2-40B4-BE49-F238E27FC236}">
                    <a16:creationId xmlns:a16="http://schemas.microsoft.com/office/drawing/2014/main" id="{A20C0A4C-9BE7-4D75-9776-064209DD4103}"/>
                  </a:ext>
                </a:extLst>
              </p:cNvPr>
              <p:cNvSpPr/>
              <p:nvPr/>
            </p:nvSpPr>
            <p:spPr>
              <a:xfrm>
                <a:off x="1600349" y="2605593"/>
                <a:ext cx="369332" cy="405552"/>
              </a:xfrm>
              <a:prstGeom prst="ellipse">
                <a:avLst/>
              </a:prstGeom>
              <a:solidFill>
                <a:srgbClr val="0000FF">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27" name="Oval 26">
                <a:extLst>
                  <a:ext uri="{FF2B5EF4-FFF2-40B4-BE49-F238E27FC236}">
                    <a16:creationId xmlns:a16="http://schemas.microsoft.com/office/drawing/2014/main" id="{F7556F82-55DA-426F-B76A-678D974307B0}"/>
                  </a:ext>
                </a:extLst>
              </p:cNvPr>
              <p:cNvSpPr/>
              <p:nvPr/>
            </p:nvSpPr>
            <p:spPr>
              <a:xfrm>
                <a:off x="2061816" y="2616399"/>
                <a:ext cx="369332" cy="405552"/>
              </a:xfrm>
              <a:prstGeom prst="ellipse">
                <a:avLst/>
              </a:prstGeom>
              <a:solidFill>
                <a:srgbClr val="0000FF">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28" name="Oval 27">
                <a:extLst>
                  <a:ext uri="{FF2B5EF4-FFF2-40B4-BE49-F238E27FC236}">
                    <a16:creationId xmlns:a16="http://schemas.microsoft.com/office/drawing/2014/main" id="{D2541181-7544-4CAA-A1BD-152719858B4A}"/>
                  </a:ext>
                </a:extLst>
              </p:cNvPr>
              <p:cNvSpPr/>
              <p:nvPr/>
            </p:nvSpPr>
            <p:spPr>
              <a:xfrm>
                <a:off x="627173" y="2616399"/>
                <a:ext cx="369332" cy="405552"/>
              </a:xfrm>
              <a:prstGeom prst="ellipse">
                <a:avLst/>
              </a:prstGeom>
              <a:solidFill>
                <a:srgbClr val="0000FF">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29" name="Oval 28">
                <a:extLst>
                  <a:ext uri="{FF2B5EF4-FFF2-40B4-BE49-F238E27FC236}">
                    <a16:creationId xmlns:a16="http://schemas.microsoft.com/office/drawing/2014/main" id="{3898D8C8-9897-4594-BAE6-7219301A5D31}"/>
                  </a:ext>
                </a:extLst>
              </p:cNvPr>
              <p:cNvSpPr/>
              <p:nvPr/>
            </p:nvSpPr>
            <p:spPr>
              <a:xfrm>
                <a:off x="2527775" y="2616399"/>
                <a:ext cx="369332" cy="405552"/>
              </a:xfrm>
              <a:prstGeom prst="ellipse">
                <a:avLst/>
              </a:prstGeom>
              <a:solidFill>
                <a:srgbClr val="0000FF">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grpSp>
        <p:grpSp>
          <p:nvGrpSpPr>
            <p:cNvPr id="30" name="Group 29">
              <a:extLst>
                <a:ext uri="{FF2B5EF4-FFF2-40B4-BE49-F238E27FC236}">
                  <a16:creationId xmlns:a16="http://schemas.microsoft.com/office/drawing/2014/main" id="{0365AAD0-2956-427D-A82D-D56A23EAA50A}"/>
                </a:ext>
              </a:extLst>
            </p:cNvPr>
            <p:cNvGrpSpPr/>
            <p:nvPr/>
          </p:nvGrpSpPr>
          <p:grpSpPr>
            <a:xfrm>
              <a:off x="6609392" y="2958407"/>
              <a:ext cx="2269934" cy="416358"/>
              <a:chOff x="627173" y="2605593"/>
              <a:chExt cx="2269934" cy="416358"/>
            </a:xfrm>
            <a:solidFill>
              <a:srgbClr val="FF0000"/>
            </a:solidFill>
          </p:grpSpPr>
          <p:sp>
            <p:nvSpPr>
              <p:cNvPr id="31" name="Oval 30">
                <a:extLst>
                  <a:ext uri="{FF2B5EF4-FFF2-40B4-BE49-F238E27FC236}">
                    <a16:creationId xmlns:a16="http://schemas.microsoft.com/office/drawing/2014/main" id="{50406C1A-40D6-4C37-82FC-B881A2DEC4B6}"/>
                  </a:ext>
                </a:extLst>
              </p:cNvPr>
              <p:cNvSpPr/>
              <p:nvPr/>
            </p:nvSpPr>
            <p:spPr>
              <a:xfrm>
                <a:off x="1115521" y="2616399"/>
                <a:ext cx="369332" cy="40555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32" name="Oval 31">
                <a:extLst>
                  <a:ext uri="{FF2B5EF4-FFF2-40B4-BE49-F238E27FC236}">
                    <a16:creationId xmlns:a16="http://schemas.microsoft.com/office/drawing/2014/main" id="{5719C239-A827-44CF-B076-3AC1568346B2}"/>
                  </a:ext>
                </a:extLst>
              </p:cNvPr>
              <p:cNvSpPr/>
              <p:nvPr/>
            </p:nvSpPr>
            <p:spPr>
              <a:xfrm>
                <a:off x="1600349" y="2605593"/>
                <a:ext cx="369332" cy="40555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33" name="Oval 32">
                <a:extLst>
                  <a:ext uri="{FF2B5EF4-FFF2-40B4-BE49-F238E27FC236}">
                    <a16:creationId xmlns:a16="http://schemas.microsoft.com/office/drawing/2014/main" id="{B47099BA-6FA6-4BAC-A82A-CF0EB3D1DACF}"/>
                  </a:ext>
                </a:extLst>
              </p:cNvPr>
              <p:cNvSpPr/>
              <p:nvPr/>
            </p:nvSpPr>
            <p:spPr>
              <a:xfrm>
                <a:off x="2061816" y="2616399"/>
                <a:ext cx="369332" cy="40555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34" name="Oval 33">
                <a:extLst>
                  <a:ext uri="{FF2B5EF4-FFF2-40B4-BE49-F238E27FC236}">
                    <a16:creationId xmlns:a16="http://schemas.microsoft.com/office/drawing/2014/main" id="{A03BB44B-D90F-46E5-9085-CA24B1959BF8}"/>
                  </a:ext>
                </a:extLst>
              </p:cNvPr>
              <p:cNvSpPr/>
              <p:nvPr/>
            </p:nvSpPr>
            <p:spPr>
              <a:xfrm>
                <a:off x="627173" y="2616399"/>
                <a:ext cx="369332" cy="40555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35" name="Oval 34">
                <a:extLst>
                  <a:ext uri="{FF2B5EF4-FFF2-40B4-BE49-F238E27FC236}">
                    <a16:creationId xmlns:a16="http://schemas.microsoft.com/office/drawing/2014/main" id="{C14369D4-2B32-4E47-89B4-915D9F3EDA7C}"/>
                  </a:ext>
                </a:extLst>
              </p:cNvPr>
              <p:cNvSpPr/>
              <p:nvPr/>
            </p:nvSpPr>
            <p:spPr>
              <a:xfrm>
                <a:off x="2527775" y="2616399"/>
                <a:ext cx="369332" cy="40555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grpSp>
        <p:sp>
          <p:nvSpPr>
            <p:cNvPr id="36" name="TextBox 35">
              <a:extLst>
                <a:ext uri="{FF2B5EF4-FFF2-40B4-BE49-F238E27FC236}">
                  <a16:creationId xmlns:a16="http://schemas.microsoft.com/office/drawing/2014/main" id="{D83A7045-565F-4A0F-A602-D937F4475B95}"/>
                </a:ext>
              </a:extLst>
            </p:cNvPr>
            <p:cNvSpPr txBox="1"/>
            <p:nvPr/>
          </p:nvSpPr>
          <p:spPr>
            <a:xfrm>
              <a:off x="8900928" y="1838659"/>
              <a:ext cx="1126901" cy="369332"/>
            </a:xfrm>
            <a:prstGeom prst="rect">
              <a:avLst/>
            </a:prstGeom>
            <a:noFill/>
          </p:spPr>
          <p:txBody>
            <a:bodyPr wrap="square" rtlCol="0">
              <a:spAutoFit/>
            </a:bodyPr>
            <a:lstStyle/>
            <a:p>
              <a:r>
                <a:rPr lang="en-US" dirty="0"/>
                <a:t>(50%)</a:t>
              </a:r>
            </a:p>
          </p:txBody>
        </p:sp>
        <p:sp>
          <p:nvSpPr>
            <p:cNvPr id="37" name="TextBox 36">
              <a:extLst>
                <a:ext uri="{FF2B5EF4-FFF2-40B4-BE49-F238E27FC236}">
                  <a16:creationId xmlns:a16="http://schemas.microsoft.com/office/drawing/2014/main" id="{977E3B00-F6D6-4D63-89BA-76547727E823}"/>
                </a:ext>
              </a:extLst>
            </p:cNvPr>
            <p:cNvSpPr txBox="1"/>
            <p:nvPr/>
          </p:nvSpPr>
          <p:spPr>
            <a:xfrm>
              <a:off x="8900928" y="2969213"/>
              <a:ext cx="1126901" cy="369332"/>
            </a:xfrm>
            <a:prstGeom prst="rect">
              <a:avLst/>
            </a:prstGeom>
            <a:noFill/>
          </p:spPr>
          <p:txBody>
            <a:bodyPr wrap="square" rtlCol="0">
              <a:spAutoFit/>
            </a:bodyPr>
            <a:lstStyle/>
            <a:p>
              <a:r>
                <a:rPr lang="en-US" dirty="0"/>
                <a:t>(50%)</a:t>
              </a:r>
            </a:p>
          </p:txBody>
        </p:sp>
      </p:grpSp>
      <p:sp>
        <p:nvSpPr>
          <p:cNvPr id="39" name="TextBox 38">
            <a:extLst>
              <a:ext uri="{FF2B5EF4-FFF2-40B4-BE49-F238E27FC236}">
                <a16:creationId xmlns:a16="http://schemas.microsoft.com/office/drawing/2014/main" id="{ECAABFB9-CA5E-4AD6-AB5D-DE7DDA4793A2}"/>
              </a:ext>
            </a:extLst>
          </p:cNvPr>
          <p:cNvSpPr txBox="1"/>
          <p:nvPr/>
        </p:nvSpPr>
        <p:spPr>
          <a:xfrm>
            <a:off x="1939149" y="1643246"/>
            <a:ext cx="1551066" cy="369332"/>
          </a:xfrm>
          <a:prstGeom prst="rect">
            <a:avLst/>
          </a:prstGeom>
          <a:noFill/>
        </p:spPr>
        <p:txBody>
          <a:bodyPr wrap="none" rtlCol="0">
            <a:spAutoFit/>
          </a:bodyPr>
          <a:lstStyle/>
          <a:p>
            <a:r>
              <a:rPr lang="en-US" dirty="0">
                <a:latin typeface="Arial Rounded MT Bold" panose="020F0704030504030204" pitchFamily="34" charset="0"/>
              </a:rPr>
              <a:t>GHZ-5 State</a:t>
            </a:r>
          </a:p>
        </p:txBody>
      </p:sp>
      <p:sp>
        <p:nvSpPr>
          <p:cNvPr id="10" name="TextBox 9">
            <a:extLst>
              <a:ext uri="{FF2B5EF4-FFF2-40B4-BE49-F238E27FC236}">
                <a16:creationId xmlns:a16="http://schemas.microsoft.com/office/drawing/2014/main" id="{ED6C679A-EB74-40FC-834E-6CFB58EF9F1E}"/>
              </a:ext>
            </a:extLst>
          </p:cNvPr>
          <p:cNvSpPr txBox="1"/>
          <p:nvPr/>
        </p:nvSpPr>
        <p:spPr>
          <a:xfrm>
            <a:off x="1908618" y="2564916"/>
            <a:ext cx="1851789" cy="369332"/>
          </a:xfrm>
          <a:prstGeom prst="rect">
            <a:avLst/>
          </a:prstGeom>
          <a:noFill/>
        </p:spPr>
        <p:txBody>
          <a:bodyPr wrap="none" rtlCol="0">
            <a:spAutoFit/>
          </a:bodyPr>
          <a:lstStyle/>
          <a:p>
            <a:r>
              <a:rPr lang="en-US" b="1" dirty="0"/>
              <a:t>(Ideal Machine)</a:t>
            </a:r>
          </a:p>
        </p:txBody>
      </p:sp>
      <p:grpSp>
        <p:nvGrpSpPr>
          <p:cNvPr id="15" name="Group 14">
            <a:extLst>
              <a:ext uri="{FF2B5EF4-FFF2-40B4-BE49-F238E27FC236}">
                <a16:creationId xmlns:a16="http://schemas.microsoft.com/office/drawing/2014/main" id="{A750D267-9B65-48BA-A11F-C82F811D6695}"/>
              </a:ext>
            </a:extLst>
          </p:cNvPr>
          <p:cNvGrpSpPr/>
          <p:nvPr/>
        </p:nvGrpSpPr>
        <p:grpSpPr>
          <a:xfrm>
            <a:off x="1545705" y="3785312"/>
            <a:ext cx="10270550" cy="2239496"/>
            <a:chOff x="1514174" y="4521576"/>
            <a:chExt cx="10270550" cy="2239496"/>
          </a:xfrm>
        </p:grpSpPr>
        <p:grpSp>
          <p:nvGrpSpPr>
            <p:cNvPr id="40" name="Group 39">
              <a:extLst>
                <a:ext uri="{FF2B5EF4-FFF2-40B4-BE49-F238E27FC236}">
                  <a16:creationId xmlns:a16="http://schemas.microsoft.com/office/drawing/2014/main" id="{EBA0BD1E-C366-4CA5-8E36-D7AA0DBD9E0E}"/>
                </a:ext>
              </a:extLst>
            </p:cNvPr>
            <p:cNvGrpSpPr/>
            <p:nvPr/>
          </p:nvGrpSpPr>
          <p:grpSpPr>
            <a:xfrm>
              <a:off x="1514174" y="5079119"/>
              <a:ext cx="2269934" cy="416358"/>
              <a:chOff x="627173" y="2605593"/>
              <a:chExt cx="2269934" cy="416358"/>
            </a:xfrm>
            <a:solidFill>
              <a:schemeClr val="accent4"/>
            </a:solidFill>
          </p:grpSpPr>
          <p:sp>
            <p:nvSpPr>
              <p:cNvPr id="41" name="Oval 40">
                <a:extLst>
                  <a:ext uri="{FF2B5EF4-FFF2-40B4-BE49-F238E27FC236}">
                    <a16:creationId xmlns:a16="http://schemas.microsoft.com/office/drawing/2014/main" id="{289E4E33-DA98-4305-8334-5339F0C444A9}"/>
                  </a:ext>
                </a:extLst>
              </p:cNvPr>
              <p:cNvSpPr/>
              <p:nvPr/>
            </p:nvSpPr>
            <p:spPr>
              <a:xfrm>
                <a:off x="1115521" y="2616399"/>
                <a:ext cx="369332" cy="40555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E99FCAC0-B6CC-46CC-BEBD-F6DB484550AC}"/>
                  </a:ext>
                </a:extLst>
              </p:cNvPr>
              <p:cNvSpPr/>
              <p:nvPr/>
            </p:nvSpPr>
            <p:spPr>
              <a:xfrm>
                <a:off x="1600349" y="2605593"/>
                <a:ext cx="369332" cy="40555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4C470430-50FF-4E5F-9793-9FF5E82A5C5C}"/>
                  </a:ext>
                </a:extLst>
              </p:cNvPr>
              <p:cNvSpPr/>
              <p:nvPr/>
            </p:nvSpPr>
            <p:spPr>
              <a:xfrm>
                <a:off x="2061816" y="2616399"/>
                <a:ext cx="369332" cy="40555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1C5F56A2-413B-43D0-A9CF-2A22983BA658}"/>
                  </a:ext>
                </a:extLst>
              </p:cNvPr>
              <p:cNvSpPr/>
              <p:nvPr/>
            </p:nvSpPr>
            <p:spPr>
              <a:xfrm>
                <a:off x="627173" y="2616399"/>
                <a:ext cx="369332" cy="40555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58DC67D4-BCED-4E41-AEA5-425BAC313FF7}"/>
                  </a:ext>
                </a:extLst>
              </p:cNvPr>
              <p:cNvSpPr/>
              <p:nvPr/>
            </p:nvSpPr>
            <p:spPr>
              <a:xfrm>
                <a:off x="2527775" y="2616399"/>
                <a:ext cx="369332" cy="40555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46" name="Straight Arrow Connector 45">
              <a:extLst>
                <a:ext uri="{FF2B5EF4-FFF2-40B4-BE49-F238E27FC236}">
                  <a16:creationId xmlns:a16="http://schemas.microsoft.com/office/drawing/2014/main" id="{DA0B6C5A-317C-4070-9362-F4F63F1F6813}"/>
                </a:ext>
              </a:extLst>
            </p:cNvPr>
            <p:cNvCxnSpPr>
              <a:cxnSpLocks/>
            </p:cNvCxnSpPr>
            <p:nvPr/>
          </p:nvCxnSpPr>
          <p:spPr>
            <a:xfrm>
              <a:off x="4087440" y="5279050"/>
              <a:ext cx="364324"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sp>
          <p:nvSpPr>
            <p:cNvPr id="47" name="Rectangle 46">
              <a:extLst>
                <a:ext uri="{FF2B5EF4-FFF2-40B4-BE49-F238E27FC236}">
                  <a16:creationId xmlns:a16="http://schemas.microsoft.com/office/drawing/2014/main" id="{1FD70E62-313C-4707-9B0D-4594DD907106}"/>
                </a:ext>
              </a:extLst>
            </p:cNvPr>
            <p:cNvSpPr/>
            <p:nvPr/>
          </p:nvSpPr>
          <p:spPr>
            <a:xfrm>
              <a:off x="4294910" y="4896098"/>
              <a:ext cx="2273578" cy="745226"/>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rPr>
                <a:t>Measure</a:t>
              </a:r>
            </a:p>
          </p:txBody>
        </p:sp>
        <p:cxnSp>
          <p:nvCxnSpPr>
            <p:cNvPr id="48" name="Straight Connector 47">
              <a:extLst>
                <a:ext uri="{FF2B5EF4-FFF2-40B4-BE49-F238E27FC236}">
                  <a16:creationId xmlns:a16="http://schemas.microsoft.com/office/drawing/2014/main" id="{A6A40143-4FF1-42A3-A146-A68AD2CA2EED}"/>
                </a:ext>
              </a:extLst>
            </p:cNvPr>
            <p:cNvCxnSpPr>
              <a:cxnSpLocks/>
            </p:cNvCxnSpPr>
            <p:nvPr/>
          </p:nvCxnSpPr>
          <p:spPr>
            <a:xfrm flipH="1">
              <a:off x="6568488" y="5277339"/>
              <a:ext cx="459836" cy="0"/>
            </a:xfrm>
            <a:prstGeom prst="line">
              <a:avLst/>
            </a:prstGeom>
            <a:ln w="38100"/>
          </p:spPr>
          <p:style>
            <a:lnRef idx="2">
              <a:schemeClr val="dk1"/>
            </a:lnRef>
            <a:fillRef idx="0">
              <a:schemeClr val="dk1"/>
            </a:fillRef>
            <a:effectRef idx="1">
              <a:schemeClr val="dk1"/>
            </a:effectRef>
            <a:fontRef idx="minor">
              <a:schemeClr val="tx1"/>
            </a:fontRef>
          </p:style>
        </p:cxnSp>
        <p:grpSp>
          <p:nvGrpSpPr>
            <p:cNvPr id="49" name="Group 48">
              <a:extLst>
                <a:ext uri="{FF2B5EF4-FFF2-40B4-BE49-F238E27FC236}">
                  <a16:creationId xmlns:a16="http://schemas.microsoft.com/office/drawing/2014/main" id="{A8BF8920-3A10-4B5F-90D6-58DAAEF1A818}"/>
                </a:ext>
              </a:extLst>
            </p:cNvPr>
            <p:cNvGrpSpPr/>
            <p:nvPr/>
          </p:nvGrpSpPr>
          <p:grpSpPr>
            <a:xfrm>
              <a:off x="7021737" y="4521576"/>
              <a:ext cx="4103372" cy="1536106"/>
              <a:chOff x="5924457" y="1838659"/>
              <a:chExt cx="4103372" cy="1536106"/>
            </a:xfrm>
          </p:grpSpPr>
          <p:grpSp>
            <p:nvGrpSpPr>
              <p:cNvPr id="50" name="Group 49">
                <a:extLst>
                  <a:ext uri="{FF2B5EF4-FFF2-40B4-BE49-F238E27FC236}">
                    <a16:creationId xmlns:a16="http://schemas.microsoft.com/office/drawing/2014/main" id="{EC8B5F56-B97B-4EC8-9CB7-95BFBAAB2D1B}"/>
                  </a:ext>
                </a:extLst>
              </p:cNvPr>
              <p:cNvGrpSpPr/>
              <p:nvPr/>
            </p:nvGrpSpPr>
            <p:grpSpPr>
              <a:xfrm>
                <a:off x="5924457" y="2050424"/>
                <a:ext cx="566346" cy="1170391"/>
                <a:chOff x="6096001" y="2265244"/>
                <a:chExt cx="566346" cy="712334"/>
              </a:xfrm>
            </p:grpSpPr>
            <p:cxnSp>
              <p:nvCxnSpPr>
                <p:cNvPr id="65" name="Straight Arrow Connector 64">
                  <a:extLst>
                    <a:ext uri="{FF2B5EF4-FFF2-40B4-BE49-F238E27FC236}">
                      <a16:creationId xmlns:a16="http://schemas.microsoft.com/office/drawing/2014/main" id="{C494D8C3-AB93-4D0A-9EF6-06B061EC4E73}"/>
                    </a:ext>
                  </a:extLst>
                </p:cNvPr>
                <p:cNvCxnSpPr>
                  <a:cxnSpLocks/>
                </p:cNvCxnSpPr>
                <p:nvPr/>
              </p:nvCxnSpPr>
              <p:spPr>
                <a:xfrm>
                  <a:off x="6096001" y="2269477"/>
                  <a:ext cx="552050"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cxnSp>
              <p:nvCxnSpPr>
                <p:cNvPr id="66" name="Straight Arrow Connector 65">
                  <a:extLst>
                    <a:ext uri="{FF2B5EF4-FFF2-40B4-BE49-F238E27FC236}">
                      <a16:creationId xmlns:a16="http://schemas.microsoft.com/office/drawing/2014/main" id="{93A0B5AC-AC76-4177-A2C0-DE48FD7C31F9}"/>
                    </a:ext>
                  </a:extLst>
                </p:cNvPr>
                <p:cNvCxnSpPr>
                  <a:cxnSpLocks/>
                </p:cNvCxnSpPr>
                <p:nvPr/>
              </p:nvCxnSpPr>
              <p:spPr>
                <a:xfrm>
                  <a:off x="6110297" y="2960063"/>
                  <a:ext cx="552050"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cxnSp>
              <p:nvCxnSpPr>
                <p:cNvPr id="67" name="Straight Connector 66">
                  <a:extLst>
                    <a:ext uri="{FF2B5EF4-FFF2-40B4-BE49-F238E27FC236}">
                      <a16:creationId xmlns:a16="http://schemas.microsoft.com/office/drawing/2014/main" id="{CE5A4A99-C4A7-4A8B-8E32-885C79529E34}"/>
                    </a:ext>
                  </a:extLst>
                </p:cNvPr>
                <p:cNvCxnSpPr>
                  <a:cxnSpLocks/>
                </p:cNvCxnSpPr>
                <p:nvPr/>
              </p:nvCxnSpPr>
              <p:spPr>
                <a:xfrm>
                  <a:off x="6110297" y="2265244"/>
                  <a:ext cx="0" cy="712334"/>
                </a:xfrm>
                <a:prstGeom prst="line">
                  <a:avLst/>
                </a:prstGeom>
                <a:ln w="38100"/>
              </p:spPr>
              <p:style>
                <a:lnRef idx="2">
                  <a:schemeClr val="dk1"/>
                </a:lnRef>
                <a:fillRef idx="0">
                  <a:schemeClr val="dk1"/>
                </a:fillRef>
                <a:effectRef idx="1">
                  <a:schemeClr val="dk1"/>
                </a:effectRef>
                <a:fontRef idx="minor">
                  <a:schemeClr val="tx1"/>
                </a:fontRef>
              </p:style>
            </p:cxnSp>
          </p:grpSp>
          <p:grpSp>
            <p:nvGrpSpPr>
              <p:cNvPr id="51" name="Group 50">
                <a:extLst>
                  <a:ext uri="{FF2B5EF4-FFF2-40B4-BE49-F238E27FC236}">
                    <a16:creationId xmlns:a16="http://schemas.microsoft.com/office/drawing/2014/main" id="{4EA23022-58CD-41D2-833B-2277CE736938}"/>
                  </a:ext>
                </a:extLst>
              </p:cNvPr>
              <p:cNvGrpSpPr/>
              <p:nvPr/>
            </p:nvGrpSpPr>
            <p:grpSpPr>
              <a:xfrm>
                <a:off x="6609392" y="1838659"/>
                <a:ext cx="2269934" cy="416358"/>
                <a:chOff x="627173" y="2605593"/>
                <a:chExt cx="2269934" cy="416358"/>
              </a:xfrm>
            </p:grpSpPr>
            <p:sp>
              <p:nvSpPr>
                <p:cNvPr id="60" name="Oval 59">
                  <a:extLst>
                    <a:ext uri="{FF2B5EF4-FFF2-40B4-BE49-F238E27FC236}">
                      <a16:creationId xmlns:a16="http://schemas.microsoft.com/office/drawing/2014/main" id="{785C6B83-0046-4556-BD2F-49C442316B8E}"/>
                    </a:ext>
                  </a:extLst>
                </p:cNvPr>
                <p:cNvSpPr/>
                <p:nvPr/>
              </p:nvSpPr>
              <p:spPr>
                <a:xfrm>
                  <a:off x="1115521" y="2616399"/>
                  <a:ext cx="369332" cy="405552"/>
                </a:xfrm>
                <a:prstGeom prst="ellipse">
                  <a:avLst/>
                </a:prstGeom>
                <a:solidFill>
                  <a:srgbClr val="0000FF">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61" name="Oval 60">
                  <a:extLst>
                    <a:ext uri="{FF2B5EF4-FFF2-40B4-BE49-F238E27FC236}">
                      <a16:creationId xmlns:a16="http://schemas.microsoft.com/office/drawing/2014/main" id="{BA43C9E4-2EA7-447E-9B8C-391F675EF76E}"/>
                    </a:ext>
                  </a:extLst>
                </p:cNvPr>
                <p:cNvSpPr/>
                <p:nvPr/>
              </p:nvSpPr>
              <p:spPr>
                <a:xfrm>
                  <a:off x="1600349" y="2605593"/>
                  <a:ext cx="369332" cy="405552"/>
                </a:xfrm>
                <a:prstGeom prst="ellipse">
                  <a:avLst/>
                </a:prstGeom>
                <a:solidFill>
                  <a:srgbClr val="0000FF">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62" name="Oval 61">
                  <a:extLst>
                    <a:ext uri="{FF2B5EF4-FFF2-40B4-BE49-F238E27FC236}">
                      <a16:creationId xmlns:a16="http://schemas.microsoft.com/office/drawing/2014/main" id="{FD424269-E090-47D4-8F2F-39A0D86BDEDD}"/>
                    </a:ext>
                  </a:extLst>
                </p:cNvPr>
                <p:cNvSpPr/>
                <p:nvPr/>
              </p:nvSpPr>
              <p:spPr>
                <a:xfrm>
                  <a:off x="2061816" y="2616399"/>
                  <a:ext cx="369332" cy="405552"/>
                </a:xfrm>
                <a:prstGeom prst="ellipse">
                  <a:avLst/>
                </a:prstGeom>
                <a:solidFill>
                  <a:srgbClr val="0000FF">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63" name="Oval 62">
                  <a:extLst>
                    <a:ext uri="{FF2B5EF4-FFF2-40B4-BE49-F238E27FC236}">
                      <a16:creationId xmlns:a16="http://schemas.microsoft.com/office/drawing/2014/main" id="{EA7BF8D8-CB6A-47C8-A1F6-7565543688CF}"/>
                    </a:ext>
                  </a:extLst>
                </p:cNvPr>
                <p:cNvSpPr/>
                <p:nvPr/>
              </p:nvSpPr>
              <p:spPr>
                <a:xfrm>
                  <a:off x="627173" y="2616399"/>
                  <a:ext cx="369332" cy="405552"/>
                </a:xfrm>
                <a:prstGeom prst="ellipse">
                  <a:avLst/>
                </a:prstGeom>
                <a:solidFill>
                  <a:srgbClr val="0000FF">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sp>
              <p:nvSpPr>
                <p:cNvPr id="64" name="Oval 63">
                  <a:extLst>
                    <a:ext uri="{FF2B5EF4-FFF2-40B4-BE49-F238E27FC236}">
                      <a16:creationId xmlns:a16="http://schemas.microsoft.com/office/drawing/2014/main" id="{F428DAD6-3661-4276-93E8-93348747F10E}"/>
                    </a:ext>
                  </a:extLst>
                </p:cNvPr>
                <p:cNvSpPr/>
                <p:nvPr/>
              </p:nvSpPr>
              <p:spPr>
                <a:xfrm>
                  <a:off x="2527775" y="2616399"/>
                  <a:ext cx="369332" cy="405552"/>
                </a:xfrm>
                <a:prstGeom prst="ellipse">
                  <a:avLst/>
                </a:prstGeom>
                <a:solidFill>
                  <a:srgbClr val="0000FF">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0</a:t>
                  </a:r>
                  <a:endParaRPr lang="en-US" dirty="0"/>
                </a:p>
              </p:txBody>
            </p:sp>
          </p:grpSp>
          <p:grpSp>
            <p:nvGrpSpPr>
              <p:cNvPr id="52" name="Group 51">
                <a:extLst>
                  <a:ext uri="{FF2B5EF4-FFF2-40B4-BE49-F238E27FC236}">
                    <a16:creationId xmlns:a16="http://schemas.microsoft.com/office/drawing/2014/main" id="{27B2FC9D-F20D-4CAE-869D-A9803C8EFF68}"/>
                  </a:ext>
                </a:extLst>
              </p:cNvPr>
              <p:cNvGrpSpPr/>
              <p:nvPr/>
            </p:nvGrpSpPr>
            <p:grpSpPr>
              <a:xfrm>
                <a:off x="6609392" y="2958407"/>
                <a:ext cx="2269934" cy="416358"/>
                <a:chOff x="627173" y="2605593"/>
                <a:chExt cx="2269934" cy="416358"/>
              </a:xfrm>
              <a:solidFill>
                <a:srgbClr val="FF0000"/>
              </a:solidFill>
            </p:grpSpPr>
            <p:sp>
              <p:nvSpPr>
                <p:cNvPr id="55" name="Oval 54">
                  <a:extLst>
                    <a:ext uri="{FF2B5EF4-FFF2-40B4-BE49-F238E27FC236}">
                      <a16:creationId xmlns:a16="http://schemas.microsoft.com/office/drawing/2014/main" id="{943E788A-3714-477D-A930-8EA154B0248E}"/>
                    </a:ext>
                  </a:extLst>
                </p:cNvPr>
                <p:cNvSpPr/>
                <p:nvPr/>
              </p:nvSpPr>
              <p:spPr>
                <a:xfrm>
                  <a:off x="1115521" y="2616399"/>
                  <a:ext cx="369332" cy="40555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56" name="Oval 55">
                  <a:extLst>
                    <a:ext uri="{FF2B5EF4-FFF2-40B4-BE49-F238E27FC236}">
                      <a16:creationId xmlns:a16="http://schemas.microsoft.com/office/drawing/2014/main" id="{EDA91045-1F8A-475B-869A-ABD6BF70DDD7}"/>
                    </a:ext>
                  </a:extLst>
                </p:cNvPr>
                <p:cNvSpPr/>
                <p:nvPr/>
              </p:nvSpPr>
              <p:spPr>
                <a:xfrm>
                  <a:off x="1600349" y="2605593"/>
                  <a:ext cx="369332" cy="40555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57" name="Oval 56">
                  <a:extLst>
                    <a:ext uri="{FF2B5EF4-FFF2-40B4-BE49-F238E27FC236}">
                      <a16:creationId xmlns:a16="http://schemas.microsoft.com/office/drawing/2014/main" id="{3C83A427-7B71-4678-8D3E-C99A28B41713}"/>
                    </a:ext>
                  </a:extLst>
                </p:cNvPr>
                <p:cNvSpPr/>
                <p:nvPr/>
              </p:nvSpPr>
              <p:spPr>
                <a:xfrm>
                  <a:off x="2061816" y="2616399"/>
                  <a:ext cx="369332" cy="40555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58" name="Oval 57">
                  <a:extLst>
                    <a:ext uri="{FF2B5EF4-FFF2-40B4-BE49-F238E27FC236}">
                      <a16:creationId xmlns:a16="http://schemas.microsoft.com/office/drawing/2014/main" id="{A93B08C1-6AAC-4BA6-A064-257A34C69861}"/>
                    </a:ext>
                  </a:extLst>
                </p:cNvPr>
                <p:cNvSpPr/>
                <p:nvPr/>
              </p:nvSpPr>
              <p:spPr>
                <a:xfrm>
                  <a:off x="627173" y="2616399"/>
                  <a:ext cx="369332" cy="40555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sp>
              <p:nvSpPr>
                <p:cNvPr id="59" name="Oval 58">
                  <a:extLst>
                    <a:ext uri="{FF2B5EF4-FFF2-40B4-BE49-F238E27FC236}">
                      <a16:creationId xmlns:a16="http://schemas.microsoft.com/office/drawing/2014/main" id="{7E14F181-8E55-4AD3-9035-A0E7036AE976}"/>
                    </a:ext>
                  </a:extLst>
                </p:cNvPr>
                <p:cNvSpPr/>
                <p:nvPr/>
              </p:nvSpPr>
              <p:spPr>
                <a:xfrm>
                  <a:off x="2527775" y="2616399"/>
                  <a:ext cx="369332" cy="40555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1</a:t>
                  </a:r>
                  <a:endParaRPr lang="en-US" dirty="0"/>
                </a:p>
              </p:txBody>
            </p:sp>
          </p:grpSp>
          <p:sp>
            <p:nvSpPr>
              <p:cNvPr id="53" name="TextBox 52">
                <a:extLst>
                  <a:ext uri="{FF2B5EF4-FFF2-40B4-BE49-F238E27FC236}">
                    <a16:creationId xmlns:a16="http://schemas.microsoft.com/office/drawing/2014/main" id="{8A222ADB-507C-46FD-9073-C94FFE18CBFB}"/>
                  </a:ext>
                </a:extLst>
              </p:cNvPr>
              <p:cNvSpPr txBox="1"/>
              <p:nvPr/>
            </p:nvSpPr>
            <p:spPr>
              <a:xfrm>
                <a:off x="8900928" y="1838659"/>
                <a:ext cx="1126901" cy="369332"/>
              </a:xfrm>
              <a:prstGeom prst="rect">
                <a:avLst/>
              </a:prstGeom>
              <a:noFill/>
            </p:spPr>
            <p:txBody>
              <a:bodyPr wrap="square" rtlCol="0">
                <a:spAutoFit/>
              </a:bodyPr>
              <a:lstStyle/>
              <a:p>
                <a:r>
                  <a:rPr lang="en-US" dirty="0"/>
                  <a:t>(41%)</a:t>
                </a:r>
              </a:p>
            </p:txBody>
          </p:sp>
          <p:sp>
            <p:nvSpPr>
              <p:cNvPr id="54" name="TextBox 53">
                <a:extLst>
                  <a:ext uri="{FF2B5EF4-FFF2-40B4-BE49-F238E27FC236}">
                    <a16:creationId xmlns:a16="http://schemas.microsoft.com/office/drawing/2014/main" id="{50E14512-4B73-43C5-88E7-6A9C51C92DF9}"/>
                  </a:ext>
                </a:extLst>
              </p:cNvPr>
              <p:cNvSpPr txBox="1"/>
              <p:nvPr/>
            </p:nvSpPr>
            <p:spPr>
              <a:xfrm>
                <a:off x="8900928" y="2969213"/>
                <a:ext cx="1126901" cy="369332"/>
              </a:xfrm>
              <a:prstGeom prst="rect">
                <a:avLst/>
              </a:prstGeom>
              <a:noFill/>
            </p:spPr>
            <p:txBody>
              <a:bodyPr wrap="square" rtlCol="0">
                <a:spAutoFit/>
              </a:bodyPr>
              <a:lstStyle/>
              <a:p>
                <a:r>
                  <a:rPr lang="en-US" dirty="0"/>
                  <a:t>(12%)</a:t>
                </a:r>
              </a:p>
            </p:txBody>
          </p:sp>
        </p:grpSp>
        <p:sp>
          <p:nvSpPr>
            <p:cNvPr id="68" name="TextBox 67">
              <a:extLst>
                <a:ext uri="{FF2B5EF4-FFF2-40B4-BE49-F238E27FC236}">
                  <a16:creationId xmlns:a16="http://schemas.microsoft.com/office/drawing/2014/main" id="{254E7468-C33E-4611-B94B-821E9130B08F}"/>
                </a:ext>
              </a:extLst>
            </p:cNvPr>
            <p:cNvSpPr txBox="1"/>
            <p:nvPr/>
          </p:nvSpPr>
          <p:spPr>
            <a:xfrm>
              <a:off x="1964457" y="4647038"/>
              <a:ext cx="1551066" cy="369332"/>
            </a:xfrm>
            <a:prstGeom prst="rect">
              <a:avLst/>
            </a:prstGeom>
            <a:noFill/>
          </p:spPr>
          <p:txBody>
            <a:bodyPr wrap="none" rtlCol="0">
              <a:spAutoFit/>
            </a:bodyPr>
            <a:lstStyle/>
            <a:p>
              <a:r>
                <a:rPr lang="en-US" dirty="0">
                  <a:latin typeface="Arial Rounded MT Bold" panose="020F0704030504030204" pitchFamily="34" charset="0"/>
                </a:rPr>
                <a:t>GHZ-5 State</a:t>
              </a:r>
            </a:p>
          </p:txBody>
        </p:sp>
        <p:sp>
          <p:nvSpPr>
            <p:cNvPr id="69" name="TextBox 68">
              <a:extLst>
                <a:ext uri="{FF2B5EF4-FFF2-40B4-BE49-F238E27FC236}">
                  <a16:creationId xmlns:a16="http://schemas.microsoft.com/office/drawing/2014/main" id="{9073DEC2-6FBF-4EB0-9DAA-0E68F2EAAF8D}"/>
                </a:ext>
              </a:extLst>
            </p:cNvPr>
            <p:cNvSpPr txBox="1"/>
            <p:nvPr/>
          </p:nvSpPr>
          <p:spPr>
            <a:xfrm>
              <a:off x="2066329" y="5604688"/>
              <a:ext cx="1274708" cy="369332"/>
            </a:xfrm>
            <a:prstGeom prst="rect">
              <a:avLst/>
            </a:prstGeom>
            <a:noFill/>
          </p:spPr>
          <p:txBody>
            <a:bodyPr wrap="none" rtlCol="0">
              <a:spAutoFit/>
            </a:bodyPr>
            <a:lstStyle/>
            <a:p>
              <a:r>
                <a:rPr lang="en-US" b="1" dirty="0"/>
                <a:t>(IBMQ-14)</a:t>
              </a:r>
            </a:p>
          </p:txBody>
        </p:sp>
        <p:cxnSp>
          <p:nvCxnSpPr>
            <p:cNvPr id="70" name="Straight Arrow Connector 69">
              <a:extLst>
                <a:ext uri="{FF2B5EF4-FFF2-40B4-BE49-F238E27FC236}">
                  <a16:creationId xmlns:a16="http://schemas.microsoft.com/office/drawing/2014/main" id="{DC0588BB-EBF9-457C-A70C-3AC3F787EAEF}"/>
                </a:ext>
              </a:extLst>
            </p:cNvPr>
            <p:cNvCxnSpPr>
              <a:cxnSpLocks/>
            </p:cNvCxnSpPr>
            <p:nvPr/>
          </p:nvCxnSpPr>
          <p:spPr>
            <a:xfrm>
              <a:off x="7036033" y="6587030"/>
              <a:ext cx="552050"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cxnSp>
          <p:nvCxnSpPr>
            <p:cNvPr id="71" name="Straight Connector 70">
              <a:extLst>
                <a:ext uri="{FF2B5EF4-FFF2-40B4-BE49-F238E27FC236}">
                  <a16:creationId xmlns:a16="http://schemas.microsoft.com/office/drawing/2014/main" id="{0BAE5835-38E5-416D-91DD-36D3D51CFE62}"/>
                </a:ext>
              </a:extLst>
            </p:cNvPr>
            <p:cNvCxnSpPr>
              <a:cxnSpLocks/>
            </p:cNvCxnSpPr>
            <p:nvPr/>
          </p:nvCxnSpPr>
          <p:spPr>
            <a:xfrm>
              <a:off x="7036033" y="5428256"/>
              <a:ext cx="0" cy="1170391"/>
            </a:xfrm>
            <a:prstGeom prst="line">
              <a:avLst/>
            </a:prstGeom>
            <a:ln w="38100"/>
          </p:spPr>
          <p:style>
            <a:lnRef idx="2">
              <a:schemeClr val="dk1"/>
            </a:lnRef>
            <a:fillRef idx="0">
              <a:schemeClr val="dk1"/>
            </a:fillRef>
            <a:effectRef idx="1">
              <a:schemeClr val="dk1"/>
            </a:effectRef>
            <a:fontRef idx="minor">
              <a:schemeClr val="tx1"/>
            </a:fontRef>
          </p:style>
        </p:cxnSp>
        <p:sp>
          <p:nvSpPr>
            <p:cNvPr id="72" name="TextBox 71">
              <a:extLst>
                <a:ext uri="{FF2B5EF4-FFF2-40B4-BE49-F238E27FC236}">
                  <a16:creationId xmlns:a16="http://schemas.microsoft.com/office/drawing/2014/main" id="{338D4512-0FC4-4A7C-9A5D-11C55A62869A}"/>
                </a:ext>
              </a:extLst>
            </p:cNvPr>
            <p:cNvSpPr txBox="1"/>
            <p:nvPr/>
          </p:nvSpPr>
          <p:spPr>
            <a:xfrm>
              <a:off x="7706672" y="6391740"/>
              <a:ext cx="4078052" cy="369332"/>
            </a:xfrm>
            <a:prstGeom prst="rect">
              <a:avLst/>
            </a:prstGeom>
            <a:noFill/>
          </p:spPr>
          <p:txBody>
            <a:bodyPr wrap="square" rtlCol="0">
              <a:spAutoFit/>
            </a:bodyPr>
            <a:lstStyle/>
            <a:p>
              <a:r>
                <a:rPr lang="en-US" dirty="0"/>
                <a:t>Other Erroneous States ( 47%)</a:t>
              </a:r>
            </a:p>
          </p:txBody>
        </p:sp>
      </p:grpSp>
      <p:sp>
        <p:nvSpPr>
          <p:cNvPr id="73" name="TextBox 72">
            <a:extLst>
              <a:ext uri="{FF2B5EF4-FFF2-40B4-BE49-F238E27FC236}">
                <a16:creationId xmlns:a16="http://schemas.microsoft.com/office/drawing/2014/main" id="{32A63D30-2D63-48E7-ABBC-62D00E90CEB2}"/>
              </a:ext>
            </a:extLst>
          </p:cNvPr>
          <p:cNvSpPr txBox="1"/>
          <p:nvPr/>
        </p:nvSpPr>
        <p:spPr>
          <a:xfrm flipH="1">
            <a:off x="0" y="6375715"/>
            <a:ext cx="12191999" cy="461665"/>
          </a:xfrm>
          <a:prstGeom prst="rect">
            <a:avLst/>
          </a:prstGeom>
          <a:solidFill>
            <a:schemeClr val="tx1"/>
          </a:solidFill>
        </p:spPr>
        <p:txBody>
          <a:bodyPr wrap="square" rtlCol="0">
            <a:spAutoFit/>
          </a:bodyPr>
          <a:lstStyle/>
          <a:p>
            <a:pPr algn="ctr"/>
            <a:r>
              <a:rPr lang="en-US" sz="2400" b="1" dirty="0">
                <a:solidFill>
                  <a:schemeClr val="bg1"/>
                </a:solidFill>
                <a:latin typeface="+mn-lt"/>
              </a:rPr>
              <a:t>Measurement Bias Effects Quantum States with Superposition </a:t>
            </a:r>
          </a:p>
        </p:txBody>
      </p:sp>
      <p:sp>
        <p:nvSpPr>
          <p:cNvPr id="3" name="Slide Number Placeholder 2">
            <a:extLst>
              <a:ext uri="{FF2B5EF4-FFF2-40B4-BE49-F238E27FC236}">
                <a16:creationId xmlns:a16="http://schemas.microsoft.com/office/drawing/2014/main" id="{C9B36CE1-8F0C-42C3-A90D-DF0D19AF21F4}"/>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853930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PRESENTATIONINFO" val="{&quot;DocumentId&quot;:&quot;ea7a87a87b4e0eab1839111f85120361&quot;,&quot;LanguageCode&quot;:&quot;en-US&quot;,&quot;SlideGuids&quot;:[&quot;0b06cab6-6413-4ebb-b04b-f4680efdc8dd&quot;,&quot;36cb75c2-73f4-471d-b538-77a3c80d3718&quot;,&quot;95cb887c-3c46-4d39-a646-845197793dda&quot;,&quot;7fdcd18d-177f-4e2f-954a-13596ec6661c&quot;,&quot;4cfeb71a-b637-4b32-acb4-dfa0cf0aa4c4&quot;,&quot;64cb7e85-c286-4064-bde5-865171d4834a&quot;,&quot;31d21014-c55b-44de-9cff-54508c353ddc&quot;,&quot;9c1c31fa-6f5e-4bd5-b045-6bb253cc25c0&quot;,&quot;52a268d0-f340-469d-9beb-eaf6cf3d46b1&quot;,&quot;8ac2dd7c-3a7d-4e2d-ae65-34d215c326ba&quot;,&quot;8e87c8e7-f728-40ef-905c-b12e4069024f&quot;,&quot;55a94a89-6599-4dc9-9870-0647d5018662&quot;,&quot;d3cedf57-a6b0-4520-8aa5-287167c2ec66&quot;,&quot;106efc8c-0b5e-42f6-8330-55e0cb6adcd0&quot;,&quot;d7570490-634f-40ec-804b-76f7d10fd2f5&quot;,&quot;754a0a59-6fb0-4db8-83ce-ff45c518254d&quot;,&quot;75732546-aad5-46c1-b653-4d629b6d37c5&quot;,&quot;0fa72076-45dc-426a-9cbe-22a73947c1e8&quot;,&quot;e491a7b8-dd4d-402b-96f7-a772aea929de&quot;,&quot;45c066b2-6189-4f35-91b5-a6f3443cbba5&quot;,&quot;f5fb0ec4-95ca-412e-a0e8-c13385620b17&quot;,&quot;63f3c213-5bc4-4804-a768-cf1231b00fc1&quot;,&quot;730e4819-0557-4e55-95be-cf1450584d55&quot;,&quot;be34c7e7-5cb6-4ac0-b813-f1678618396f&quot;,&quot;245c84d0-fdb2-4280-a773-d4a1e80a2e07&quot;,&quot;de946d26-b0c1-4d17-8c6d-81e323f8e16a&quot;,&quot;d9e1307a-6ac6-48fd-839b-14c18878eb01&quot;,&quot;dffe1059-6fb2-4792-b376-ab962beb1cd9&quot;,&quot;f96937ed-f6fe-4dc9-8c28-9ff97a008fa8&quot;,&quot;e382254b-c0fd-424b-9a40-afc6a4b05331&quot;,&quot;b425f5db-2473-47bd-bfa6-9e64d5bb804e&quot;,&quot;48596c91-78d3-40e4-becd-bbfb309dfac9&quot;,&quot;e751f5ae-0945-461a-a468-9fe1b8f2b0a5&quot;,&quot;9b1d6ffa-d389-49e5-b5a8-8aad4c6b6b4c&quot;],&quot;TimeStamp&quot;:&quot;2017-09-01T10:32:52.748541-04:00&quot;}"/>
</p:tagLst>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196670</TotalTime>
  <Words>1779</Words>
  <Application>Microsoft Office PowerPoint</Application>
  <PresentationFormat>Widescreen</PresentationFormat>
  <Paragraphs>519</Paragraphs>
  <Slides>29</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 Rounded MT Bold</vt:lpstr>
      <vt:lpstr>Calibri</vt:lpstr>
      <vt:lpstr>Cambria Math</vt:lpstr>
      <vt:lpstr>Roboto</vt:lpstr>
      <vt:lpstr>Roboto Condensed Light</vt:lpstr>
      <vt:lpstr>Wingdings</vt:lpstr>
      <vt:lpstr>2_Custom Design</vt:lpstr>
      <vt:lpstr>Mitigating Measurement Errors  in Quantum Computers by Exploiting State-Dependent Bias </vt:lpstr>
      <vt:lpstr>Near-term Quantum Computers will be Noisy!</vt:lpstr>
      <vt:lpstr>Execution Model for NISQ</vt:lpstr>
      <vt:lpstr>Error on IBMQ14 Quantum Computer</vt:lpstr>
      <vt:lpstr> Experiments on IBM Quantum Computer</vt:lpstr>
      <vt:lpstr>Insight – Leveraging Measurement Bias</vt:lpstr>
      <vt:lpstr>OUTLINE</vt:lpstr>
      <vt:lpstr>Measurement Bias on IBM Machine (IBMQ-14)</vt:lpstr>
      <vt:lpstr>Impact of Bias on Superposition State</vt:lpstr>
      <vt:lpstr>Figure of Merit: Inference Strength (IST)</vt:lpstr>
      <vt:lpstr>IST of Baseline</vt:lpstr>
      <vt:lpstr>OUTLINE</vt:lpstr>
      <vt:lpstr>To Invert or Not to Invert?</vt:lpstr>
      <vt:lpstr>PowerPoint Presentation</vt:lpstr>
      <vt:lpstr>Impact of SIM on Measurement Bias </vt:lpstr>
      <vt:lpstr>PowerPoint Presentation</vt:lpstr>
      <vt:lpstr>IST of Baseline and SIM</vt:lpstr>
      <vt:lpstr>OUTLINE</vt:lpstr>
      <vt:lpstr>Presence of Arbitrary Measurement Bias </vt:lpstr>
      <vt:lpstr>Adaptive Invert and Measure (AIM): Design</vt:lpstr>
      <vt:lpstr>Evaluations: Improvement in Inference Strength</vt:lpstr>
      <vt:lpstr>Impact of Bias on  Bernstein Vazirani (BV) Algorithm</vt:lpstr>
      <vt:lpstr>OUTLINE</vt:lpstr>
      <vt:lpstr>Summary</vt:lpstr>
      <vt:lpstr>Thank you </vt:lpstr>
      <vt:lpstr>IBM 20 Qubit Machine  Measurement Bias</vt:lpstr>
      <vt:lpstr>Google’s 53 Qubit Machine  Measurement Bias</vt:lpstr>
      <vt:lpstr>Invert and Measure on IBMQ</vt:lpstr>
      <vt:lpstr>Impact of Bias on  Bernstein Vazirani (BV) Algorithm</vt:lpstr>
    </vt:vector>
  </TitlesOfParts>
  <Company>Communications &amp;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Swamit</dc:creator>
  <cp:lastModifiedBy>Tannu, Swamit S</cp:lastModifiedBy>
  <cp:revision>3188</cp:revision>
  <dcterms:created xsi:type="dcterms:W3CDTF">2009-09-22T15:47:18Z</dcterms:created>
  <dcterms:modified xsi:type="dcterms:W3CDTF">2019-11-02T21:41:41Z</dcterms:modified>
</cp:coreProperties>
</file>