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handoutMasterIdLst>
    <p:handoutMasterId r:id="rId37"/>
  </p:handoutMasterIdLst>
  <p:sldIdLst>
    <p:sldId id="593" r:id="rId2"/>
    <p:sldId id="609" r:id="rId3"/>
    <p:sldId id="719" r:id="rId4"/>
    <p:sldId id="706" r:id="rId5"/>
    <p:sldId id="669" r:id="rId6"/>
    <p:sldId id="690" r:id="rId7"/>
    <p:sldId id="608" r:id="rId8"/>
    <p:sldId id="681" r:id="rId9"/>
    <p:sldId id="707" r:id="rId10"/>
    <p:sldId id="682" r:id="rId11"/>
    <p:sldId id="659" r:id="rId12"/>
    <p:sldId id="683" r:id="rId13"/>
    <p:sldId id="714" r:id="rId14"/>
    <p:sldId id="692" r:id="rId15"/>
    <p:sldId id="693" r:id="rId16"/>
    <p:sldId id="708" r:id="rId17"/>
    <p:sldId id="685" r:id="rId18"/>
    <p:sldId id="695" r:id="rId19"/>
    <p:sldId id="709" r:id="rId20"/>
    <p:sldId id="712" r:id="rId21"/>
    <p:sldId id="713" r:id="rId22"/>
    <p:sldId id="703" r:id="rId23"/>
    <p:sldId id="710" r:id="rId24"/>
    <p:sldId id="686" r:id="rId25"/>
    <p:sldId id="701" r:id="rId26"/>
    <p:sldId id="619" r:id="rId27"/>
    <p:sldId id="702" r:id="rId28"/>
    <p:sldId id="680" r:id="rId29"/>
    <p:sldId id="629" r:id="rId30"/>
    <p:sldId id="620" r:id="rId31"/>
    <p:sldId id="721" r:id="rId32"/>
    <p:sldId id="723" r:id="rId33"/>
    <p:sldId id="649" r:id="rId34"/>
    <p:sldId id="641" r:id="rId35"/>
  </p:sldIdLst>
  <p:sldSz cx="9144000" cy="6858000" type="screen4x3"/>
  <p:notesSz cx="6934200" cy="92202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408"/>
    <a:srgbClr val="F300FF"/>
    <a:srgbClr val="54E44A"/>
    <a:srgbClr val="E6BAB8"/>
    <a:srgbClr val="3365FF"/>
    <a:srgbClr val="FF3041"/>
    <a:srgbClr val="DE52C0"/>
    <a:srgbClr val="9437FF"/>
    <a:srgbClr val="FFD86D"/>
    <a:srgbClr val="FFD30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65" autoAdjust="0"/>
    <p:restoredTop sz="73481" autoAdjust="0"/>
  </p:normalViewPr>
  <p:slideViewPr>
    <p:cSldViewPr snapToGrid="0" snapToObjects="1">
      <p:cViewPr>
        <p:scale>
          <a:sx n="105" d="100"/>
          <a:sy n="105" d="100"/>
        </p:scale>
        <p:origin x="2000" y="144"/>
      </p:cViewPr>
      <p:guideLst>
        <p:guide orient="horz" pos="2160"/>
        <p:guide pos="2880"/>
      </p:guideLst>
    </p:cSldViewPr>
  </p:slideViewPr>
  <p:notesTextViewPr>
    <p:cViewPr>
      <p:scale>
        <a:sx n="125" d="100"/>
        <a:sy n="125" d="100"/>
      </p:scale>
      <p:origin x="0" y="0"/>
    </p:cViewPr>
  </p:notesTextViewPr>
  <p:sorterViewPr>
    <p:cViewPr>
      <p:scale>
        <a:sx n="66" d="100"/>
        <a:sy n="66" d="100"/>
      </p:scale>
      <p:origin x="0" y="0"/>
    </p:cViewPr>
  </p:sorterViewPr>
  <p:notesViewPr>
    <p:cSldViewPr snapToGrid="0" snapToObjects="1">
      <p:cViewPr varScale="1">
        <p:scale>
          <a:sx n="107" d="100"/>
          <a:sy n="107" d="100"/>
        </p:scale>
        <p:origin x="3872" y="184"/>
      </p:cViewPr>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Users/vyoung/Desktop/moin/presentations/CRAM_data.xlsx" TargetMode="External"/><Relationship Id="rId4" Type="http://schemas.openxmlformats.org/officeDocument/2006/relationships/chartUserShapes" Target="../drawings/drawing1.xml"/><Relationship Id="rId1" Type="http://schemas.microsoft.com/office/2011/relationships/chartStyle" Target="style1.xml"/><Relationship Id="rId2" Type="http://schemas.microsoft.com/office/2011/relationships/chartColorStyle" Target="colors1.xml"/></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oleObject" Target="file:////Users/vyoung/Desktop/moin/presentations/CRAM_data.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Users/vyoung/Desktop/moin/presentations/CRAM_data.xlsx" TargetMode="External"/><Relationship Id="rId4" Type="http://schemas.openxmlformats.org/officeDocument/2006/relationships/chartUserShapes" Target="../drawings/drawing2.xml"/><Relationship Id="rId1" Type="http://schemas.microsoft.com/office/2011/relationships/chartStyle" Target="style3.xml"/><Relationship Id="rId2" Type="http://schemas.microsoft.com/office/2011/relationships/chartColorStyle" Target="colors3.xml"/></Relationships>
</file>

<file path=ppt/charts/_rels/chart4.xml.rels><?xml version="1.0" encoding="UTF-8" standalone="yes"?>
<Relationships xmlns="http://schemas.openxmlformats.org/package/2006/relationships"><Relationship Id="rId3" Type="http://schemas.openxmlformats.org/officeDocument/2006/relationships/oleObject" Target="file:////Users/vyoung/Desktop/moin/presentations/CRAM_data.xlsx" TargetMode="External"/><Relationship Id="rId4" Type="http://schemas.openxmlformats.org/officeDocument/2006/relationships/chartUserShapes" Target="../drawings/drawing3.xml"/><Relationship Id="rId1" Type="http://schemas.microsoft.com/office/2011/relationships/chartStyle" Target="style4.xml"/><Relationship Id="rId2" Type="http://schemas.microsoft.com/office/2011/relationships/chartColorStyle" Target="colors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Sheet1!$E$6</c:f>
              <c:strCache>
                <c:ptCount val="1"/>
                <c:pt idx="0">
                  <c:v>TMC (metadata)</c:v>
                </c:pt>
              </c:strCache>
            </c:strRef>
          </c:tx>
          <c:spPr>
            <a:solidFill>
              <a:schemeClr val="accent1"/>
            </a:solidFill>
            <a:ln w="12700">
              <a:solidFill>
                <a:schemeClr val="tx1"/>
              </a:solidFill>
            </a:ln>
            <a:effectLst/>
          </c:spPr>
          <c:invertIfNegative val="0"/>
          <c:cat>
            <c:strRef>
              <c:f>Sheet1!$D$7:$D$39</c:f>
              <c:strCache>
                <c:ptCount val="33"/>
                <c:pt idx="0">
                  <c:v>fotonik</c:v>
                </c:pt>
                <c:pt idx="1">
                  <c:v>lbm17</c:v>
                </c:pt>
                <c:pt idx="2">
                  <c:v>soplex</c:v>
                </c:pt>
                <c:pt idx="3">
                  <c:v>libq</c:v>
                </c:pt>
                <c:pt idx="4">
                  <c:v>mcf17</c:v>
                </c:pt>
                <c:pt idx="5">
                  <c:v>milc</c:v>
                </c:pt>
                <c:pt idx="6">
                  <c:v>Gems</c:v>
                </c:pt>
                <c:pt idx="7">
                  <c:v>parest</c:v>
                </c:pt>
                <c:pt idx="8">
                  <c:v>sphinx</c:v>
                </c:pt>
                <c:pt idx="9">
                  <c:v>leslie</c:v>
                </c:pt>
                <c:pt idx="10">
                  <c:v>cactu17</c:v>
                </c:pt>
                <c:pt idx="11">
                  <c:v>omnet17</c:v>
                </c:pt>
                <c:pt idx="12">
                  <c:v>gcc06</c:v>
                </c:pt>
                <c:pt idx="13">
                  <c:v>xz</c:v>
                </c:pt>
                <c:pt idx="14">
                  <c:v>wrf17</c:v>
                </c:pt>
                <c:pt idx="16">
                  <c:v>bc twi</c:v>
                </c:pt>
                <c:pt idx="17">
                  <c:v>bc web</c:v>
                </c:pt>
                <c:pt idx="18">
                  <c:v>cc twi</c:v>
                </c:pt>
                <c:pt idx="19">
                  <c:v>cc web</c:v>
                </c:pt>
                <c:pt idx="20">
                  <c:v>pr twi</c:v>
                </c:pt>
                <c:pt idx="21">
                  <c:v>pr web</c:v>
                </c:pt>
                <c:pt idx="23">
                  <c:v>mix1</c:v>
                </c:pt>
                <c:pt idx="24">
                  <c:v>mix2</c:v>
                </c:pt>
                <c:pt idx="25">
                  <c:v>mix3</c:v>
                </c:pt>
                <c:pt idx="26">
                  <c:v>mix4</c:v>
                </c:pt>
                <c:pt idx="27">
                  <c:v>mix5</c:v>
                </c:pt>
                <c:pt idx="28">
                  <c:v>mix6</c:v>
                </c:pt>
                <c:pt idx="30">
                  <c:v>SPEC</c:v>
                </c:pt>
                <c:pt idx="31">
                  <c:v>GAP</c:v>
                </c:pt>
                <c:pt idx="32">
                  <c:v>MIX</c:v>
                </c:pt>
              </c:strCache>
            </c:strRef>
          </c:cat>
          <c:val>
            <c:numRef>
              <c:f>Sheet1!$E$7:$E$39</c:f>
              <c:numCache>
                <c:formatCode>General</c:formatCode>
                <c:ptCount val="33"/>
                <c:pt idx="0">
                  <c:v>0.975</c:v>
                </c:pt>
                <c:pt idx="1">
                  <c:v>0.985</c:v>
                </c:pt>
                <c:pt idx="2">
                  <c:v>1.071</c:v>
                </c:pt>
                <c:pt idx="3">
                  <c:v>0.987</c:v>
                </c:pt>
                <c:pt idx="4">
                  <c:v>0.837</c:v>
                </c:pt>
                <c:pt idx="5">
                  <c:v>1.102</c:v>
                </c:pt>
                <c:pt idx="6">
                  <c:v>0.954</c:v>
                </c:pt>
                <c:pt idx="7">
                  <c:v>1.2</c:v>
                </c:pt>
                <c:pt idx="8">
                  <c:v>1.055</c:v>
                </c:pt>
                <c:pt idx="9">
                  <c:v>1.167</c:v>
                </c:pt>
                <c:pt idx="10">
                  <c:v>0.592</c:v>
                </c:pt>
                <c:pt idx="11">
                  <c:v>0.804</c:v>
                </c:pt>
                <c:pt idx="12">
                  <c:v>1.703</c:v>
                </c:pt>
                <c:pt idx="13">
                  <c:v>0.692</c:v>
                </c:pt>
                <c:pt idx="14">
                  <c:v>1.083</c:v>
                </c:pt>
                <c:pt idx="15">
                  <c:v>0.0</c:v>
                </c:pt>
                <c:pt idx="16">
                  <c:v>0.563</c:v>
                </c:pt>
                <c:pt idx="17">
                  <c:v>0.777</c:v>
                </c:pt>
                <c:pt idx="18">
                  <c:v>0.578</c:v>
                </c:pt>
                <c:pt idx="19">
                  <c:v>0.813</c:v>
                </c:pt>
                <c:pt idx="20">
                  <c:v>0.511</c:v>
                </c:pt>
                <c:pt idx="21">
                  <c:v>0.723</c:v>
                </c:pt>
                <c:pt idx="22">
                  <c:v>0.0</c:v>
                </c:pt>
                <c:pt idx="23">
                  <c:v>1.059</c:v>
                </c:pt>
                <c:pt idx="24">
                  <c:v>0.975</c:v>
                </c:pt>
                <c:pt idx="25">
                  <c:v>0.915</c:v>
                </c:pt>
                <c:pt idx="26">
                  <c:v>0.962</c:v>
                </c:pt>
                <c:pt idx="27">
                  <c:v>0.942</c:v>
                </c:pt>
                <c:pt idx="28">
                  <c:v>0.923</c:v>
                </c:pt>
                <c:pt idx="29">
                  <c:v>0.0</c:v>
                </c:pt>
                <c:pt idx="30">
                  <c:v>0.985</c:v>
                </c:pt>
                <c:pt idx="31">
                  <c:v>0.651</c:v>
                </c:pt>
                <c:pt idx="32">
                  <c:v>0.961</c:v>
                </c:pt>
              </c:numCache>
            </c:numRef>
          </c:val>
        </c:ser>
        <c:ser>
          <c:idx val="3"/>
          <c:order val="1"/>
          <c:tx>
            <c:strRef>
              <c:f>Sheet1!$H$6</c:f>
              <c:strCache>
                <c:ptCount val="1"/>
                <c:pt idx="0">
                  <c:v>Ideal</c:v>
                </c:pt>
              </c:strCache>
            </c:strRef>
          </c:tx>
          <c:spPr>
            <a:solidFill>
              <a:schemeClr val="accent4"/>
            </a:solidFill>
            <a:ln w="12700">
              <a:solidFill>
                <a:schemeClr val="tx1"/>
              </a:solidFill>
            </a:ln>
            <a:effectLst/>
          </c:spPr>
          <c:invertIfNegative val="0"/>
          <c:cat>
            <c:strRef>
              <c:f>Sheet1!$D$7:$D$39</c:f>
              <c:strCache>
                <c:ptCount val="33"/>
                <c:pt idx="0">
                  <c:v>fotonik</c:v>
                </c:pt>
                <c:pt idx="1">
                  <c:v>lbm17</c:v>
                </c:pt>
                <c:pt idx="2">
                  <c:v>soplex</c:v>
                </c:pt>
                <c:pt idx="3">
                  <c:v>libq</c:v>
                </c:pt>
                <c:pt idx="4">
                  <c:v>mcf17</c:v>
                </c:pt>
                <c:pt idx="5">
                  <c:v>milc</c:v>
                </c:pt>
                <c:pt idx="6">
                  <c:v>Gems</c:v>
                </c:pt>
                <c:pt idx="7">
                  <c:v>parest</c:v>
                </c:pt>
                <c:pt idx="8">
                  <c:v>sphinx</c:v>
                </c:pt>
                <c:pt idx="9">
                  <c:v>leslie</c:v>
                </c:pt>
                <c:pt idx="10">
                  <c:v>cactu17</c:v>
                </c:pt>
                <c:pt idx="11">
                  <c:v>omnet17</c:v>
                </c:pt>
                <c:pt idx="12">
                  <c:v>gcc06</c:v>
                </c:pt>
                <c:pt idx="13">
                  <c:v>xz</c:v>
                </c:pt>
                <c:pt idx="14">
                  <c:v>wrf17</c:v>
                </c:pt>
                <c:pt idx="16">
                  <c:v>bc twi</c:v>
                </c:pt>
                <c:pt idx="17">
                  <c:v>bc web</c:v>
                </c:pt>
                <c:pt idx="18">
                  <c:v>cc twi</c:v>
                </c:pt>
                <c:pt idx="19">
                  <c:v>cc web</c:v>
                </c:pt>
                <c:pt idx="20">
                  <c:v>pr twi</c:v>
                </c:pt>
                <c:pt idx="21">
                  <c:v>pr web</c:v>
                </c:pt>
                <c:pt idx="23">
                  <c:v>mix1</c:v>
                </c:pt>
                <c:pt idx="24">
                  <c:v>mix2</c:v>
                </c:pt>
                <c:pt idx="25">
                  <c:v>mix3</c:v>
                </c:pt>
                <c:pt idx="26">
                  <c:v>mix4</c:v>
                </c:pt>
                <c:pt idx="27">
                  <c:v>mix5</c:v>
                </c:pt>
                <c:pt idx="28">
                  <c:v>mix6</c:v>
                </c:pt>
                <c:pt idx="30">
                  <c:v>SPEC</c:v>
                </c:pt>
                <c:pt idx="31">
                  <c:v>GAP</c:v>
                </c:pt>
                <c:pt idx="32">
                  <c:v>MIX</c:v>
                </c:pt>
              </c:strCache>
            </c:strRef>
          </c:cat>
          <c:val>
            <c:numRef>
              <c:f>Sheet1!$H$7:$H$39</c:f>
              <c:numCache>
                <c:formatCode>General</c:formatCode>
                <c:ptCount val="33"/>
                <c:pt idx="0">
                  <c:v>1.021</c:v>
                </c:pt>
                <c:pt idx="1">
                  <c:v>1.005</c:v>
                </c:pt>
                <c:pt idx="2">
                  <c:v>1.146</c:v>
                </c:pt>
                <c:pt idx="3">
                  <c:v>1.0</c:v>
                </c:pt>
                <c:pt idx="4">
                  <c:v>1.062</c:v>
                </c:pt>
                <c:pt idx="5">
                  <c:v>1.168</c:v>
                </c:pt>
                <c:pt idx="6">
                  <c:v>1.005</c:v>
                </c:pt>
                <c:pt idx="7">
                  <c:v>1.24</c:v>
                </c:pt>
                <c:pt idx="8">
                  <c:v>1.091</c:v>
                </c:pt>
                <c:pt idx="9">
                  <c:v>1.204</c:v>
                </c:pt>
                <c:pt idx="10">
                  <c:v>1.025</c:v>
                </c:pt>
                <c:pt idx="11">
                  <c:v>1.184</c:v>
                </c:pt>
                <c:pt idx="12">
                  <c:v>1.759</c:v>
                </c:pt>
                <c:pt idx="13">
                  <c:v>1.01</c:v>
                </c:pt>
                <c:pt idx="14">
                  <c:v>1.118</c:v>
                </c:pt>
                <c:pt idx="15">
                  <c:v>0.0</c:v>
                </c:pt>
                <c:pt idx="16">
                  <c:v>1.0</c:v>
                </c:pt>
                <c:pt idx="17">
                  <c:v>1.044</c:v>
                </c:pt>
                <c:pt idx="18">
                  <c:v>1.003</c:v>
                </c:pt>
                <c:pt idx="19">
                  <c:v>1.005</c:v>
                </c:pt>
                <c:pt idx="20">
                  <c:v>1.0</c:v>
                </c:pt>
                <c:pt idx="21">
                  <c:v>1.004</c:v>
                </c:pt>
                <c:pt idx="22">
                  <c:v>0.0</c:v>
                </c:pt>
                <c:pt idx="23">
                  <c:v>1.099</c:v>
                </c:pt>
                <c:pt idx="24">
                  <c:v>1.116</c:v>
                </c:pt>
                <c:pt idx="25">
                  <c:v>1.061</c:v>
                </c:pt>
                <c:pt idx="26">
                  <c:v>1.086</c:v>
                </c:pt>
                <c:pt idx="27">
                  <c:v>1.063</c:v>
                </c:pt>
                <c:pt idx="28">
                  <c:v>1.091</c:v>
                </c:pt>
                <c:pt idx="29">
                  <c:v>0.0</c:v>
                </c:pt>
                <c:pt idx="30">
                  <c:v>1.124</c:v>
                </c:pt>
                <c:pt idx="31">
                  <c:v>1.009</c:v>
                </c:pt>
                <c:pt idx="32">
                  <c:v>1.086</c:v>
                </c:pt>
              </c:numCache>
            </c:numRef>
          </c:val>
        </c:ser>
        <c:dLbls>
          <c:showLegendKey val="0"/>
          <c:showVal val="0"/>
          <c:showCatName val="0"/>
          <c:showSerName val="0"/>
          <c:showPercent val="0"/>
          <c:showBubbleSize val="0"/>
        </c:dLbls>
        <c:gapWidth val="125"/>
        <c:overlap val="-5"/>
        <c:axId val="-1520583696"/>
        <c:axId val="-1520570816"/>
      </c:barChart>
      <c:catAx>
        <c:axId val="-1520583696"/>
        <c:scaling>
          <c:orientation val="minMax"/>
        </c:scaling>
        <c:delete val="0"/>
        <c:axPos val="b"/>
        <c:numFmt formatCode="General" sourceLinked="1"/>
        <c:majorTickMark val="none"/>
        <c:minorTickMark val="none"/>
        <c:tickLblPos val="nextTo"/>
        <c:spPr>
          <a:noFill/>
          <a:ln w="9525" cap="flat" cmpd="sng" algn="ctr">
            <a:noFill/>
            <a:round/>
          </a:ln>
          <a:effectLst/>
        </c:spPr>
        <c:txPr>
          <a:bodyPr rot="-3480000" spcFirstLastPara="1" vertOverflow="ellipsis" wrap="square" anchor="ctr" anchorCtr="1"/>
          <a:lstStyle/>
          <a:p>
            <a:pPr>
              <a:defRPr sz="1400" b="0" i="0" u="none" strike="noStrike" kern="1200" baseline="0">
                <a:solidFill>
                  <a:schemeClr val="tx1"/>
                </a:solidFill>
                <a:latin typeface="+mn-lt"/>
                <a:ea typeface="+mn-ea"/>
                <a:cs typeface="+mn-cs"/>
              </a:defRPr>
            </a:pPr>
            <a:endParaRPr lang="en-US"/>
          </a:p>
        </c:txPr>
        <c:crossAx val="-1520570816"/>
        <c:crosses val="autoZero"/>
        <c:auto val="1"/>
        <c:lblAlgn val="ctr"/>
        <c:lblOffset val="100"/>
        <c:noMultiLvlLbl val="0"/>
      </c:catAx>
      <c:valAx>
        <c:axId val="-1520570816"/>
        <c:scaling>
          <c:orientation val="minMax"/>
          <c:max val="1.8"/>
          <c:min val="0.4"/>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a:solidFill>
                      <a:schemeClr val="tx1"/>
                    </a:solidFill>
                  </a:rPr>
                  <a:t>Speedup w.r.t Uncompressed</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520583696"/>
        <c:crosses val="autoZero"/>
        <c:crossBetween val="between"/>
      </c:valAx>
      <c:spPr>
        <a:noFill/>
        <a:ln w="19050">
          <a:solidFill>
            <a:schemeClr val="tx1"/>
          </a:solidFill>
        </a:ln>
        <a:effectLst/>
      </c:spPr>
    </c:plotArea>
    <c:legend>
      <c:legendPos val="t"/>
      <c:layout>
        <c:manualLayout>
          <c:xMode val="edge"/>
          <c:yMode val="edge"/>
          <c:x val="0.464681914760655"/>
          <c:y val="0.0519031141868512"/>
          <c:w val="0.298630398472918"/>
          <c:h val="0.0945835490286897"/>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Sheet1!$E$42</c:f>
              <c:strCache>
                <c:ptCount val="1"/>
                <c:pt idx="0">
                  <c:v>Double ≤ 64B</c:v>
                </c:pt>
              </c:strCache>
            </c:strRef>
          </c:tx>
          <c:spPr>
            <a:solidFill>
              <a:schemeClr val="accent1"/>
            </a:solidFill>
            <a:ln w="15875">
              <a:solidFill>
                <a:schemeClr val="tx1"/>
              </a:solidFill>
            </a:ln>
            <a:effectLst/>
          </c:spPr>
          <c:invertIfNegative val="0"/>
          <c:cat>
            <c:strRef>
              <c:f>Sheet1!$D$43:$D$66</c:f>
              <c:strCache>
                <c:ptCount val="24"/>
                <c:pt idx="0">
                  <c:v>fotonik</c:v>
                </c:pt>
                <c:pt idx="1">
                  <c:v>lbm17</c:v>
                </c:pt>
                <c:pt idx="2">
                  <c:v>soplex</c:v>
                </c:pt>
                <c:pt idx="3">
                  <c:v>libq</c:v>
                </c:pt>
                <c:pt idx="4">
                  <c:v>mcf17</c:v>
                </c:pt>
                <c:pt idx="5">
                  <c:v>milc</c:v>
                </c:pt>
                <c:pt idx="6">
                  <c:v>Gems</c:v>
                </c:pt>
                <c:pt idx="7">
                  <c:v>parest</c:v>
                </c:pt>
                <c:pt idx="8">
                  <c:v>sphinx</c:v>
                </c:pt>
                <c:pt idx="9">
                  <c:v>leslie</c:v>
                </c:pt>
                <c:pt idx="10">
                  <c:v>cactu17</c:v>
                </c:pt>
                <c:pt idx="11">
                  <c:v>omnet17</c:v>
                </c:pt>
                <c:pt idx="12">
                  <c:v>gcc06</c:v>
                </c:pt>
                <c:pt idx="13">
                  <c:v>xz</c:v>
                </c:pt>
                <c:pt idx="14">
                  <c:v>wrf17</c:v>
                </c:pt>
                <c:pt idx="16">
                  <c:v>bc twi</c:v>
                </c:pt>
                <c:pt idx="17">
                  <c:v>bc web</c:v>
                </c:pt>
                <c:pt idx="18">
                  <c:v>cc twi</c:v>
                </c:pt>
                <c:pt idx="19">
                  <c:v>cc web</c:v>
                </c:pt>
                <c:pt idx="20">
                  <c:v>pr twi</c:v>
                </c:pt>
                <c:pt idx="21">
                  <c:v>pr web</c:v>
                </c:pt>
                <c:pt idx="23">
                  <c:v>average</c:v>
                </c:pt>
              </c:strCache>
            </c:strRef>
          </c:cat>
          <c:val>
            <c:numRef>
              <c:f>Sheet1!$E$43:$E$66</c:f>
              <c:numCache>
                <c:formatCode>General</c:formatCode>
                <c:ptCount val="24"/>
                <c:pt idx="0">
                  <c:v>4.648</c:v>
                </c:pt>
                <c:pt idx="1">
                  <c:v>1.264</c:v>
                </c:pt>
                <c:pt idx="2">
                  <c:v>26.534</c:v>
                </c:pt>
                <c:pt idx="3">
                  <c:v>0.002</c:v>
                </c:pt>
                <c:pt idx="4">
                  <c:v>47.015</c:v>
                </c:pt>
                <c:pt idx="5">
                  <c:v>24.697</c:v>
                </c:pt>
                <c:pt idx="6">
                  <c:v>6.119999999999997</c:v>
                </c:pt>
                <c:pt idx="7">
                  <c:v>58.164</c:v>
                </c:pt>
                <c:pt idx="8">
                  <c:v>22.844</c:v>
                </c:pt>
                <c:pt idx="9">
                  <c:v>28.239</c:v>
                </c:pt>
                <c:pt idx="10">
                  <c:v>13.1</c:v>
                </c:pt>
                <c:pt idx="11">
                  <c:v>62.695</c:v>
                </c:pt>
                <c:pt idx="12">
                  <c:v>99.939</c:v>
                </c:pt>
                <c:pt idx="13">
                  <c:v>13.88</c:v>
                </c:pt>
                <c:pt idx="14">
                  <c:v>36.969</c:v>
                </c:pt>
                <c:pt idx="15">
                  <c:v>0.0</c:v>
                </c:pt>
                <c:pt idx="16">
                  <c:v>95.458</c:v>
                </c:pt>
                <c:pt idx="17">
                  <c:v>89.233</c:v>
                </c:pt>
                <c:pt idx="18">
                  <c:v>22.776</c:v>
                </c:pt>
                <c:pt idx="19">
                  <c:v>61.943</c:v>
                </c:pt>
                <c:pt idx="20">
                  <c:v>17.663</c:v>
                </c:pt>
                <c:pt idx="21">
                  <c:v>57.92</c:v>
                </c:pt>
                <c:pt idx="22">
                  <c:v>0.0</c:v>
                </c:pt>
                <c:pt idx="23">
                  <c:v>37.672</c:v>
                </c:pt>
              </c:numCache>
            </c:numRef>
          </c:val>
        </c:ser>
        <c:ser>
          <c:idx val="1"/>
          <c:order val="1"/>
          <c:tx>
            <c:strRef>
              <c:f>Sheet1!$F$42</c:f>
              <c:strCache>
                <c:ptCount val="1"/>
                <c:pt idx="0">
                  <c:v>Double ≤ 60B</c:v>
                </c:pt>
              </c:strCache>
            </c:strRef>
          </c:tx>
          <c:spPr>
            <a:solidFill>
              <a:schemeClr val="accent2"/>
            </a:solidFill>
            <a:ln w="15875">
              <a:solidFill>
                <a:schemeClr val="tx1"/>
              </a:solidFill>
            </a:ln>
            <a:effectLst/>
          </c:spPr>
          <c:invertIfNegative val="0"/>
          <c:cat>
            <c:strRef>
              <c:f>Sheet1!$D$43:$D$66</c:f>
              <c:strCache>
                <c:ptCount val="24"/>
                <c:pt idx="0">
                  <c:v>fotonik</c:v>
                </c:pt>
                <c:pt idx="1">
                  <c:v>lbm17</c:v>
                </c:pt>
                <c:pt idx="2">
                  <c:v>soplex</c:v>
                </c:pt>
                <c:pt idx="3">
                  <c:v>libq</c:v>
                </c:pt>
                <c:pt idx="4">
                  <c:v>mcf17</c:v>
                </c:pt>
                <c:pt idx="5">
                  <c:v>milc</c:v>
                </c:pt>
                <c:pt idx="6">
                  <c:v>Gems</c:v>
                </c:pt>
                <c:pt idx="7">
                  <c:v>parest</c:v>
                </c:pt>
                <c:pt idx="8">
                  <c:v>sphinx</c:v>
                </c:pt>
                <c:pt idx="9">
                  <c:v>leslie</c:v>
                </c:pt>
                <c:pt idx="10">
                  <c:v>cactu17</c:v>
                </c:pt>
                <c:pt idx="11">
                  <c:v>omnet17</c:v>
                </c:pt>
                <c:pt idx="12">
                  <c:v>gcc06</c:v>
                </c:pt>
                <c:pt idx="13">
                  <c:v>xz</c:v>
                </c:pt>
                <c:pt idx="14">
                  <c:v>wrf17</c:v>
                </c:pt>
                <c:pt idx="16">
                  <c:v>bc twi</c:v>
                </c:pt>
                <c:pt idx="17">
                  <c:v>bc web</c:v>
                </c:pt>
                <c:pt idx="18">
                  <c:v>cc twi</c:v>
                </c:pt>
                <c:pt idx="19">
                  <c:v>cc web</c:v>
                </c:pt>
                <c:pt idx="20">
                  <c:v>pr twi</c:v>
                </c:pt>
                <c:pt idx="21">
                  <c:v>pr web</c:v>
                </c:pt>
                <c:pt idx="23">
                  <c:v>average</c:v>
                </c:pt>
              </c:strCache>
            </c:strRef>
          </c:cat>
          <c:val>
            <c:numRef>
              <c:f>Sheet1!$F$43:$F$66</c:f>
              <c:numCache>
                <c:formatCode>General</c:formatCode>
                <c:ptCount val="24"/>
                <c:pt idx="0">
                  <c:v>4.641999999999998</c:v>
                </c:pt>
                <c:pt idx="1">
                  <c:v>1.257</c:v>
                </c:pt>
                <c:pt idx="2">
                  <c:v>24.394</c:v>
                </c:pt>
                <c:pt idx="3">
                  <c:v>0.002</c:v>
                </c:pt>
                <c:pt idx="4">
                  <c:v>33.384</c:v>
                </c:pt>
                <c:pt idx="5">
                  <c:v>24.695</c:v>
                </c:pt>
                <c:pt idx="6">
                  <c:v>6.098</c:v>
                </c:pt>
                <c:pt idx="7">
                  <c:v>56.142</c:v>
                </c:pt>
                <c:pt idx="8">
                  <c:v>22.089</c:v>
                </c:pt>
                <c:pt idx="9">
                  <c:v>28.23</c:v>
                </c:pt>
                <c:pt idx="10">
                  <c:v>12.122</c:v>
                </c:pt>
                <c:pt idx="11">
                  <c:v>52.704</c:v>
                </c:pt>
                <c:pt idx="12">
                  <c:v>99.914</c:v>
                </c:pt>
                <c:pt idx="13">
                  <c:v>12.093</c:v>
                </c:pt>
                <c:pt idx="14">
                  <c:v>36.193</c:v>
                </c:pt>
                <c:pt idx="15">
                  <c:v>0.0</c:v>
                </c:pt>
                <c:pt idx="16">
                  <c:v>95.444</c:v>
                </c:pt>
                <c:pt idx="17">
                  <c:v>88.082</c:v>
                </c:pt>
                <c:pt idx="18">
                  <c:v>19.294</c:v>
                </c:pt>
                <c:pt idx="19">
                  <c:v>58.635</c:v>
                </c:pt>
                <c:pt idx="20">
                  <c:v>15.786</c:v>
                </c:pt>
                <c:pt idx="21">
                  <c:v>56.82</c:v>
                </c:pt>
                <c:pt idx="22">
                  <c:v>0.0</c:v>
                </c:pt>
                <c:pt idx="23">
                  <c:v>35.62</c:v>
                </c:pt>
              </c:numCache>
            </c:numRef>
          </c:val>
        </c:ser>
        <c:dLbls>
          <c:showLegendKey val="0"/>
          <c:showVal val="0"/>
          <c:showCatName val="0"/>
          <c:showSerName val="0"/>
          <c:showPercent val="0"/>
          <c:showBubbleSize val="0"/>
        </c:dLbls>
        <c:gapWidth val="100"/>
        <c:overlap val="-12"/>
        <c:axId val="-1399902928"/>
        <c:axId val="-1399901152"/>
      </c:barChart>
      <c:catAx>
        <c:axId val="-1399902928"/>
        <c:scaling>
          <c:orientation val="minMax"/>
        </c:scaling>
        <c:delete val="0"/>
        <c:axPos val="b"/>
        <c:numFmt formatCode="General" sourceLinked="1"/>
        <c:majorTickMark val="none"/>
        <c:minorTickMark val="none"/>
        <c:tickLblPos val="nextTo"/>
        <c:spPr>
          <a:noFill/>
          <a:ln w="9525" cap="flat" cmpd="sng" algn="ctr">
            <a:noFill/>
            <a:round/>
          </a:ln>
          <a:effectLst/>
        </c:spPr>
        <c:txPr>
          <a:bodyPr rot="-4200000" spcFirstLastPara="1" vertOverflow="ellipsis" wrap="square" anchor="ctr" anchorCtr="1"/>
          <a:lstStyle/>
          <a:p>
            <a:pPr>
              <a:defRPr sz="1400" b="0" i="0" u="none" strike="noStrike" kern="1200" baseline="0">
                <a:solidFill>
                  <a:schemeClr val="tx1"/>
                </a:solidFill>
                <a:latin typeface="+mn-lt"/>
                <a:ea typeface="+mn-ea"/>
                <a:cs typeface="+mn-cs"/>
              </a:defRPr>
            </a:pPr>
            <a:endParaRPr lang="en-US"/>
          </a:p>
        </c:txPr>
        <c:crossAx val="-1399901152"/>
        <c:crosses val="autoZero"/>
        <c:auto val="1"/>
        <c:lblAlgn val="ctr"/>
        <c:lblOffset val="100"/>
        <c:noMultiLvlLbl val="0"/>
      </c:catAx>
      <c:valAx>
        <c:axId val="-1399901152"/>
        <c:scaling>
          <c:orientation val="minMax"/>
          <c:max val="1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dirty="0">
                    <a:solidFill>
                      <a:schemeClr val="tx1"/>
                    </a:solidFill>
                  </a:rPr>
                  <a:t>% of Compressible</a:t>
                </a:r>
                <a:r>
                  <a:rPr lang="en-US" sz="1600" baseline="0" dirty="0">
                    <a:solidFill>
                      <a:schemeClr val="tx1"/>
                    </a:solidFill>
                  </a:rPr>
                  <a:t> Lines</a:t>
                </a:r>
                <a:endParaRPr lang="en-US" sz="1600" dirty="0">
                  <a:solidFill>
                    <a:schemeClr val="tx1"/>
                  </a:solidFill>
                </a:endParaRP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399902928"/>
        <c:crosses val="autoZero"/>
        <c:crossBetween val="between"/>
      </c:valAx>
      <c:spPr>
        <a:noFill/>
        <a:ln w="19050">
          <a:solidFill>
            <a:schemeClr val="tx1"/>
          </a:solidFill>
        </a:ln>
        <a:effectLst/>
      </c:spPr>
    </c:plotArea>
    <c:legend>
      <c:legendPos val="t"/>
      <c:legendEntry>
        <c:idx val="1"/>
        <c:txPr>
          <a:bodyPr rot="0" spcFirstLastPara="1" vertOverflow="ellipsis" vert="horz" wrap="square" anchor="ctr" anchorCtr="1"/>
          <a:lstStyle/>
          <a:p>
            <a:pPr>
              <a:defRPr sz="1600" b="0" i="0" u="none" strike="noStrike" kern="1200" baseline="0">
                <a:ln>
                  <a:noFill/>
                </a:ln>
                <a:solidFill>
                  <a:schemeClr val="tx1"/>
                </a:solidFill>
                <a:latin typeface="+mn-lt"/>
                <a:ea typeface="+mn-ea"/>
                <a:cs typeface="+mn-cs"/>
              </a:defRPr>
            </a:pPr>
            <a:endParaRPr lang="en-US"/>
          </a:p>
        </c:txPr>
      </c:legendEntry>
      <c:layout>
        <c:manualLayout>
          <c:xMode val="edge"/>
          <c:yMode val="edge"/>
          <c:x val="0.271911251606776"/>
          <c:y val="0.145568613129166"/>
          <c:w val="0.395017247844019"/>
          <c:h val="0.110220345440691"/>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Sheet1!$E$6</c:f>
              <c:strCache>
                <c:ptCount val="1"/>
                <c:pt idx="0">
                  <c:v>TMC (metadata)</c:v>
                </c:pt>
              </c:strCache>
            </c:strRef>
          </c:tx>
          <c:spPr>
            <a:solidFill>
              <a:schemeClr val="accent1"/>
            </a:solidFill>
            <a:ln w="12700">
              <a:solidFill>
                <a:schemeClr val="tx1"/>
              </a:solidFill>
            </a:ln>
            <a:effectLst/>
          </c:spPr>
          <c:invertIfNegative val="0"/>
          <c:cat>
            <c:strRef>
              <c:f>Sheet1!$D$7:$D$39</c:f>
              <c:strCache>
                <c:ptCount val="33"/>
                <c:pt idx="0">
                  <c:v>fotonik</c:v>
                </c:pt>
                <c:pt idx="1">
                  <c:v>lbm17</c:v>
                </c:pt>
                <c:pt idx="2">
                  <c:v>soplex</c:v>
                </c:pt>
                <c:pt idx="3">
                  <c:v>libq</c:v>
                </c:pt>
                <c:pt idx="4">
                  <c:v>mcf17</c:v>
                </c:pt>
                <c:pt idx="5">
                  <c:v>milc</c:v>
                </c:pt>
                <c:pt idx="6">
                  <c:v>Gems</c:v>
                </c:pt>
                <c:pt idx="7">
                  <c:v>parest</c:v>
                </c:pt>
                <c:pt idx="8">
                  <c:v>sphinx</c:v>
                </c:pt>
                <c:pt idx="9">
                  <c:v>leslie</c:v>
                </c:pt>
                <c:pt idx="10">
                  <c:v>cactu17</c:v>
                </c:pt>
                <c:pt idx="11">
                  <c:v>omnet17</c:v>
                </c:pt>
                <c:pt idx="12">
                  <c:v>gcc06</c:v>
                </c:pt>
                <c:pt idx="13">
                  <c:v>xz</c:v>
                </c:pt>
                <c:pt idx="14">
                  <c:v>wrf17</c:v>
                </c:pt>
                <c:pt idx="16">
                  <c:v>bc twi</c:v>
                </c:pt>
                <c:pt idx="17">
                  <c:v>bc web</c:v>
                </c:pt>
                <c:pt idx="18">
                  <c:v>cc twi</c:v>
                </c:pt>
                <c:pt idx="19">
                  <c:v>cc web</c:v>
                </c:pt>
                <c:pt idx="20">
                  <c:v>pr twi</c:v>
                </c:pt>
                <c:pt idx="21">
                  <c:v>pr web</c:v>
                </c:pt>
                <c:pt idx="23">
                  <c:v>mix1</c:v>
                </c:pt>
                <c:pt idx="24">
                  <c:v>mix2</c:v>
                </c:pt>
                <c:pt idx="25">
                  <c:v>mix3</c:v>
                </c:pt>
                <c:pt idx="26">
                  <c:v>mix4</c:v>
                </c:pt>
                <c:pt idx="27">
                  <c:v>mix5</c:v>
                </c:pt>
                <c:pt idx="28">
                  <c:v>mix6</c:v>
                </c:pt>
                <c:pt idx="30">
                  <c:v>SPEC</c:v>
                </c:pt>
                <c:pt idx="31">
                  <c:v>GAP</c:v>
                </c:pt>
                <c:pt idx="32">
                  <c:v>MIX</c:v>
                </c:pt>
              </c:strCache>
            </c:strRef>
          </c:cat>
          <c:val>
            <c:numRef>
              <c:f>Sheet1!$E$7:$E$39</c:f>
              <c:numCache>
                <c:formatCode>General</c:formatCode>
                <c:ptCount val="33"/>
                <c:pt idx="0">
                  <c:v>0.975</c:v>
                </c:pt>
                <c:pt idx="1">
                  <c:v>0.985</c:v>
                </c:pt>
                <c:pt idx="2">
                  <c:v>1.071</c:v>
                </c:pt>
                <c:pt idx="3">
                  <c:v>0.987</c:v>
                </c:pt>
                <c:pt idx="4">
                  <c:v>0.837</c:v>
                </c:pt>
                <c:pt idx="5">
                  <c:v>1.102</c:v>
                </c:pt>
                <c:pt idx="6">
                  <c:v>0.954</c:v>
                </c:pt>
                <c:pt idx="7">
                  <c:v>1.2</c:v>
                </c:pt>
                <c:pt idx="8">
                  <c:v>1.055</c:v>
                </c:pt>
                <c:pt idx="9">
                  <c:v>1.167</c:v>
                </c:pt>
                <c:pt idx="10">
                  <c:v>0.592</c:v>
                </c:pt>
                <c:pt idx="11">
                  <c:v>0.804</c:v>
                </c:pt>
                <c:pt idx="12">
                  <c:v>1.703</c:v>
                </c:pt>
                <c:pt idx="13">
                  <c:v>0.692</c:v>
                </c:pt>
                <c:pt idx="14">
                  <c:v>1.083</c:v>
                </c:pt>
                <c:pt idx="15">
                  <c:v>0.0</c:v>
                </c:pt>
                <c:pt idx="16">
                  <c:v>0.563</c:v>
                </c:pt>
                <c:pt idx="17">
                  <c:v>0.777</c:v>
                </c:pt>
                <c:pt idx="18">
                  <c:v>0.578</c:v>
                </c:pt>
                <c:pt idx="19">
                  <c:v>0.813</c:v>
                </c:pt>
                <c:pt idx="20">
                  <c:v>0.511</c:v>
                </c:pt>
                <c:pt idx="21">
                  <c:v>0.723</c:v>
                </c:pt>
                <c:pt idx="22">
                  <c:v>0.0</c:v>
                </c:pt>
                <c:pt idx="23">
                  <c:v>1.059</c:v>
                </c:pt>
                <c:pt idx="24">
                  <c:v>0.975</c:v>
                </c:pt>
                <c:pt idx="25">
                  <c:v>0.915</c:v>
                </c:pt>
                <c:pt idx="26">
                  <c:v>0.962</c:v>
                </c:pt>
                <c:pt idx="27">
                  <c:v>0.942</c:v>
                </c:pt>
                <c:pt idx="28">
                  <c:v>0.923</c:v>
                </c:pt>
                <c:pt idx="29">
                  <c:v>0.0</c:v>
                </c:pt>
                <c:pt idx="30">
                  <c:v>0.985</c:v>
                </c:pt>
                <c:pt idx="31">
                  <c:v>0.651</c:v>
                </c:pt>
                <c:pt idx="32">
                  <c:v>0.961</c:v>
                </c:pt>
              </c:numCache>
            </c:numRef>
          </c:val>
        </c:ser>
        <c:ser>
          <c:idx val="1"/>
          <c:order val="1"/>
          <c:tx>
            <c:strRef>
              <c:f>Sheet1!$F$6</c:f>
              <c:strCache>
                <c:ptCount val="1"/>
                <c:pt idx="0">
                  <c:v>PTMC</c:v>
                </c:pt>
              </c:strCache>
            </c:strRef>
          </c:tx>
          <c:spPr>
            <a:solidFill>
              <a:schemeClr val="accent2"/>
            </a:solidFill>
            <a:ln w="12700">
              <a:solidFill>
                <a:schemeClr val="tx1"/>
              </a:solidFill>
            </a:ln>
            <a:effectLst/>
          </c:spPr>
          <c:invertIfNegative val="0"/>
          <c:cat>
            <c:strRef>
              <c:f>Sheet1!$D$7:$D$39</c:f>
              <c:strCache>
                <c:ptCount val="33"/>
                <c:pt idx="0">
                  <c:v>fotonik</c:v>
                </c:pt>
                <c:pt idx="1">
                  <c:v>lbm17</c:v>
                </c:pt>
                <c:pt idx="2">
                  <c:v>soplex</c:v>
                </c:pt>
                <c:pt idx="3">
                  <c:v>libq</c:v>
                </c:pt>
                <c:pt idx="4">
                  <c:v>mcf17</c:v>
                </c:pt>
                <c:pt idx="5">
                  <c:v>milc</c:v>
                </c:pt>
                <c:pt idx="6">
                  <c:v>Gems</c:v>
                </c:pt>
                <c:pt idx="7">
                  <c:v>parest</c:v>
                </c:pt>
                <c:pt idx="8">
                  <c:v>sphinx</c:v>
                </c:pt>
                <c:pt idx="9">
                  <c:v>leslie</c:v>
                </c:pt>
                <c:pt idx="10">
                  <c:v>cactu17</c:v>
                </c:pt>
                <c:pt idx="11">
                  <c:v>omnet17</c:v>
                </c:pt>
                <c:pt idx="12">
                  <c:v>gcc06</c:v>
                </c:pt>
                <c:pt idx="13">
                  <c:v>xz</c:v>
                </c:pt>
                <c:pt idx="14">
                  <c:v>wrf17</c:v>
                </c:pt>
                <c:pt idx="16">
                  <c:v>bc twi</c:v>
                </c:pt>
                <c:pt idx="17">
                  <c:v>bc web</c:v>
                </c:pt>
                <c:pt idx="18">
                  <c:v>cc twi</c:v>
                </c:pt>
                <c:pt idx="19">
                  <c:v>cc web</c:v>
                </c:pt>
                <c:pt idx="20">
                  <c:v>pr twi</c:v>
                </c:pt>
                <c:pt idx="21">
                  <c:v>pr web</c:v>
                </c:pt>
                <c:pt idx="23">
                  <c:v>mix1</c:v>
                </c:pt>
                <c:pt idx="24">
                  <c:v>mix2</c:v>
                </c:pt>
                <c:pt idx="25">
                  <c:v>mix3</c:v>
                </c:pt>
                <c:pt idx="26">
                  <c:v>mix4</c:v>
                </c:pt>
                <c:pt idx="27">
                  <c:v>mix5</c:v>
                </c:pt>
                <c:pt idx="28">
                  <c:v>mix6</c:v>
                </c:pt>
                <c:pt idx="30">
                  <c:v>SPEC</c:v>
                </c:pt>
                <c:pt idx="31">
                  <c:v>GAP</c:v>
                </c:pt>
                <c:pt idx="32">
                  <c:v>MIX</c:v>
                </c:pt>
              </c:strCache>
            </c:strRef>
          </c:cat>
          <c:val>
            <c:numRef>
              <c:f>Sheet1!$F$7:$F$39</c:f>
              <c:numCache>
                <c:formatCode>General</c:formatCode>
                <c:ptCount val="33"/>
                <c:pt idx="0">
                  <c:v>1.011</c:v>
                </c:pt>
                <c:pt idx="1">
                  <c:v>1.0</c:v>
                </c:pt>
                <c:pt idx="2">
                  <c:v>1.076</c:v>
                </c:pt>
                <c:pt idx="3">
                  <c:v>1.0</c:v>
                </c:pt>
                <c:pt idx="4">
                  <c:v>0.983</c:v>
                </c:pt>
                <c:pt idx="5">
                  <c:v>1.118</c:v>
                </c:pt>
                <c:pt idx="6">
                  <c:v>0.998</c:v>
                </c:pt>
                <c:pt idx="7">
                  <c:v>1.192</c:v>
                </c:pt>
                <c:pt idx="8">
                  <c:v>1.085</c:v>
                </c:pt>
                <c:pt idx="9">
                  <c:v>1.194</c:v>
                </c:pt>
                <c:pt idx="10">
                  <c:v>1.01</c:v>
                </c:pt>
                <c:pt idx="11">
                  <c:v>0.981</c:v>
                </c:pt>
                <c:pt idx="12">
                  <c:v>1.728</c:v>
                </c:pt>
                <c:pt idx="13">
                  <c:v>1.004</c:v>
                </c:pt>
                <c:pt idx="14">
                  <c:v>1.07</c:v>
                </c:pt>
                <c:pt idx="15">
                  <c:v>0.0</c:v>
                </c:pt>
                <c:pt idx="16">
                  <c:v>0.755</c:v>
                </c:pt>
                <c:pt idx="17">
                  <c:v>0.864</c:v>
                </c:pt>
                <c:pt idx="18">
                  <c:v>0.977</c:v>
                </c:pt>
                <c:pt idx="19">
                  <c:v>0.766</c:v>
                </c:pt>
                <c:pt idx="20">
                  <c:v>0.987</c:v>
                </c:pt>
                <c:pt idx="21">
                  <c:v>0.638</c:v>
                </c:pt>
                <c:pt idx="22">
                  <c:v>0.0</c:v>
                </c:pt>
                <c:pt idx="23">
                  <c:v>1.074</c:v>
                </c:pt>
                <c:pt idx="24">
                  <c:v>1.07</c:v>
                </c:pt>
                <c:pt idx="25">
                  <c:v>1.017</c:v>
                </c:pt>
                <c:pt idx="26">
                  <c:v>1.048</c:v>
                </c:pt>
                <c:pt idx="27">
                  <c:v>1.023</c:v>
                </c:pt>
                <c:pt idx="28">
                  <c:v>1.032</c:v>
                </c:pt>
                <c:pt idx="29">
                  <c:v>0.0</c:v>
                </c:pt>
                <c:pt idx="30">
                  <c:v>1.085</c:v>
                </c:pt>
                <c:pt idx="31">
                  <c:v>0.821</c:v>
                </c:pt>
                <c:pt idx="32">
                  <c:v>1.044</c:v>
                </c:pt>
              </c:numCache>
            </c:numRef>
          </c:val>
        </c:ser>
        <c:dLbls>
          <c:showLegendKey val="0"/>
          <c:showVal val="0"/>
          <c:showCatName val="0"/>
          <c:showSerName val="0"/>
          <c:showPercent val="0"/>
          <c:showBubbleSize val="0"/>
        </c:dLbls>
        <c:gapWidth val="125"/>
        <c:overlap val="-5"/>
        <c:axId val="-1433174384"/>
        <c:axId val="-1433172064"/>
      </c:barChart>
      <c:catAx>
        <c:axId val="-1433174384"/>
        <c:scaling>
          <c:orientation val="minMax"/>
        </c:scaling>
        <c:delete val="0"/>
        <c:axPos val="b"/>
        <c:numFmt formatCode="General" sourceLinked="1"/>
        <c:majorTickMark val="none"/>
        <c:minorTickMark val="none"/>
        <c:tickLblPos val="nextTo"/>
        <c:spPr>
          <a:noFill/>
          <a:ln w="9525" cap="flat" cmpd="sng" algn="ctr">
            <a:noFill/>
            <a:round/>
          </a:ln>
          <a:effectLst/>
        </c:spPr>
        <c:txPr>
          <a:bodyPr rot="-3480000" spcFirstLastPara="1" vertOverflow="ellipsis" wrap="square" anchor="ctr" anchorCtr="1"/>
          <a:lstStyle/>
          <a:p>
            <a:pPr>
              <a:defRPr sz="1400" b="0" i="0" u="none" strike="noStrike" kern="1200" baseline="0">
                <a:solidFill>
                  <a:schemeClr val="tx1"/>
                </a:solidFill>
                <a:latin typeface="+mn-lt"/>
                <a:ea typeface="+mn-ea"/>
                <a:cs typeface="+mn-cs"/>
              </a:defRPr>
            </a:pPr>
            <a:endParaRPr lang="en-US"/>
          </a:p>
        </c:txPr>
        <c:crossAx val="-1433172064"/>
        <c:crosses val="autoZero"/>
        <c:auto val="1"/>
        <c:lblAlgn val="ctr"/>
        <c:lblOffset val="100"/>
        <c:noMultiLvlLbl val="0"/>
      </c:catAx>
      <c:valAx>
        <c:axId val="-1433172064"/>
        <c:scaling>
          <c:orientation val="minMax"/>
          <c:max val="1.8"/>
          <c:min val="0.4"/>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a:solidFill>
                      <a:schemeClr val="tx1"/>
                    </a:solidFill>
                  </a:rPr>
                  <a:t>Speedup w.r.t Uncompressed</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433174384"/>
        <c:crosses val="autoZero"/>
        <c:crossBetween val="between"/>
      </c:valAx>
      <c:spPr>
        <a:noFill/>
        <a:ln w="19050">
          <a:solidFill>
            <a:schemeClr val="tx1"/>
          </a:solidFill>
        </a:ln>
        <a:effectLst/>
      </c:spPr>
    </c:plotArea>
    <c:legend>
      <c:legendPos val="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Sheet1!$F$6</c:f>
              <c:strCache>
                <c:ptCount val="1"/>
                <c:pt idx="0">
                  <c:v>PTMC</c:v>
                </c:pt>
              </c:strCache>
            </c:strRef>
          </c:tx>
          <c:spPr>
            <a:solidFill>
              <a:schemeClr val="accent2"/>
            </a:solidFill>
            <a:ln w="12700">
              <a:solidFill>
                <a:schemeClr val="tx1"/>
              </a:solidFill>
            </a:ln>
            <a:effectLst/>
          </c:spPr>
          <c:invertIfNegative val="0"/>
          <c:cat>
            <c:strRef>
              <c:f>Sheet1!$D$7:$D$39</c:f>
              <c:strCache>
                <c:ptCount val="33"/>
                <c:pt idx="0">
                  <c:v>fotonik</c:v>
                </c:pt>
                <c:pt idx="1">
                  <c:v>lbm17</c:v>
                </c:pt>
                <c:pt idx="2">
                  <c:v>soplex</c:v>
                </c:pt>
                <c:pt idx="3">
                  <c:v>libq</c:v>
                </c:pt>
                <c:pt idx="4">
                  <c:v>mcf17</c:v>
                </c:pt>
                <c:pt idx="5">
                  <c:v>milc</c:v>
                </c:pt>
                <c:pt idx="6">
                  <c:v>Gems</c:v>
                </c:pt>
                <c:pt idx="7">
                  <c:v>parest</c:v>
                </c:pt>
                <c:pt idx="8">
                  <c:v>sphinx</c:v>
                </c:pt>
                <c:pt idx="9">
                  <c:v>leslie</c:v>
                </c:pt>
                <c:pt idx="10">
                  <c:v>cactu17</c:v>
                </c:pt>
                <c:pt idx="11">
                  <c:v>omnet17</c:v>
                </c:pt>
                <c:pt idx="12">
                  <c:v>gcc06</c:v>
                </c:pt>
                <c:pt idx="13">
                  <c:v>xz</c:v>
                </c:pt>
                <c:pt idx="14">
                  <c:v>wrf17</c:v>
                </c:pt>
                <c:pt idx="16">
                  <c:v>bc twi</c:v>
                </c:pt>
                <c:pt idx="17">
                  <c:v>bc web</c:v>
                </c:pt>
                <c:pt idx="18">
                  <c:v>cc twi</c:v>
                </c:pt>
                <c:pt idx="19">
                  <c:v>cc web</c:v>
                </c:pt>
                <c:pt idx="20">
                  <c:v>pr twi</c:v>
                </c:pt>
                <c:pt idx="21">
                  <c:v>pr web</c:v>
                </c:pt>
                <c:pt idx="23">
                  <c:v>mix1</c:v>
                </c:pt>
                <c:pt idx="24">
                  <c:v>mix2</c:v>
                </c:pt>
                <c:pt idx="25">
                  <c:v>mix3</c:v>
                </c:pt>
                <c:pt idx="26">
                  <c:v>mix4</c:v>
                </c:pt>
                <c:pt idx="27">
                  <c:v>mix5</c:v>
                </c:pt>
                <c:pt idx="28">
                  <c:v>mix6</c:v>
                </c:pt>
                <c:pt idx="30">
                  <c:v>SPEC</c:v>
                </c:pt>
                <c:pt idx="31">
                  <c:v>GAP</c:v>
                </c:pt>
                <c:pt idx="32">
                  <c:v>MIX</c:v>
                </c:pt>
              </c:strCache>
            </c:strRef>
          </c:cat>
          <c:val>
            <c:numRef>
              <c:f>Sheet1!$F$7:$F$39</c:f>
              <c:numCache>
                <c:formatCode>General</c:formatCode>
                <c:ptCount val="33"/>
                <c:pt idx="0">
                  <c:v>1.011</c:v>
                </c:pt>
                <c:pt idx="1">
                  <c:v>1.0</c:v>
                </c:pt>
                <c:pt idx="2">
                  <c:v>1.076</c:v>
                </c:pt>
                <c:pt idx="3">
                  <c:v>1.0</c:v>
                </c:pt>
                <c:pt idx="4">
                  <c:v>0.983</c:v>
                </c:pt>
                <c:pt idx="5">
                  <c:v>1.118</c:v>
                </c:pt>
                <c:pt idx="6">
                  <c:v>0.998</c:v>
                </c:pt>
                <c:pt idx="7">
                  <c:v>1.192</c:v>
                </c:pt>
                <c:pt idx="8">
                  <c:v>1.085</c:v>
                </c:pt>
                <c:pt idx="9">
                  <c:v>1.194</c:v>
                </c:pt>
                <c:pt idx="10">
                  <c:v>1.01</c:v>
                </c:pt>
                <c:pt idx="11">
                  <c:v>0.981</c:v>
                </c:pt>
                <c:pt idx="12">
                  <c:v>1.728</c:v>
                </c:pt>
                <c:pt idx="13">
                  <c:v>1.004</c:v>
                </c:pt>
                <c:pt idx="14">
                  <c:v>1.07</c:v>
                </c:pt>
                <c:pt idx="15">
                  <c:v>0.0</c:v>
                </c:pt>
                <c:pt idx="16">
                  <c:v>0.755</c:v>
                </c:pt>
                <c:pt idx="17">
                  <c:v>0.864</c:v>
                </c:pt>
                <c:pt idx="18">
                  <c:v>0.977</c:v>
                </c:pt>
                <c:pt idx="19">
                  <c:v>0.766</c:v>
                </c:pt>
                <c:pt idx="20">
                  <c:v>0.987</c:v>
                </c:pt>
                <c:pt idx="21">
                  <c:v>0.638</c:v>
                </c:pt>
                <c:pt idx="22">
                  <c:v>0.0</c:v>
                </c:pt>
                <c:pt idx="23">
                  <c:v>1.074</c:v>
                </c:pt>
                <c:pt idx="24">
                  <c:v>1.07</c:v>
                </c:pt>
                <c:pt idx="25">
                  <c:v>1.017</c:v>
                </c:pt>
                <c:pt idx="26">
                  <c:v>1.048</c:v>
                </c:pt>
                <c:pt idx="27">
                  <c:v>1.023</c:v>
                </c:pt>
                <c:pt idx="28">
                  <c:v>1.032</c:v>
                </c:pt>
                <c:pt idx="29">
                  <c:v>0.0</c:v>
                </c:pt>
                <c:pt idx="30">
                  <c:v>1.085</c:v>
                </c:pt>
                <c:pt idx="31">
                  <c:v>0.821</c:v>
                </c:pt>
                <c:pt idx="32">
                  <c:v>1.044</c:v>
                </c:pt>
              </c:numCache>
            </c:numRef>
          </c:val>
        </c:ser>
        <c:ser>
          <c:idx val="2"/>
          <c:order val="1"/>
          <c:tx>
            <c:strRef>
              <c:f>Sheet1!$G$6</c:f>
              <c:strCache>
                <c:ptCount val="1"/>
                <c:pt idx="0">
                  <c:v>Dynamic-PTMC</c:v>
                </c:pt>
              </c:strCache>
            </c:strRef>
          </c:tx>
          <c:spPr>
            <a:solidFill>
              <a:schemeClr val="accent3"/>
            </a:solidFill>
            <a:ln w="12700">
              <a:solidFill>
                <a:schemeClr val="tx1"/>
              </a:solidFill>
            </a:ln>
            <a:effectLst/>
          </c:spPr>
          <c:invertIfNegative val="0"/>
          <c:cat>
            <c:strRef>
              <c:f>Sheet1!$D$7:$D$39</c:f>
              <c:strCache>
                <c:ptCount val="33"/>
                <c:pt idx="0">
                  <c:v>fotonik</c:v>
                </c:pt>
                <c:pt idx="1">
                  <c:v>lbm17</c:v>
                </c:pt>
                <c:pt idx="2">
                  <c:v>soplex</c:v>
                </c:pt>
                <c:pt idx="3">
                  <c:v>libq</c:v>
                </c:pt>
                <c:pt idx="4">
                  <c:v>mcf17</c:v>
                </c:pt>
                <c:pt idx="5">
                  <c:v>milc</c:v>
                </c:pt>
                <c:pt idx="6">
                  <c:v>Gems</c:v>
                </c:pt>
                <c:pt idx="7">
                  <c:v>parest</c:v>
                </c:pt>
                <c:pt idx="8">
                  <c:v>sphinx</c:v>
                </c:pt>
                <c:pt idx="9">
                  <c:v>leslie</c:v>
                </c:pt>
                <c:pt idx="10">
                  <c:v>cactu17</c:v>
                </c:pt>
                <c:pt idx="11">
                  <c:v>omnet17</c:v>
                </c:pt>
                <c:pt idx="12">
                  <c:v>gcc06</c:v>
                </c:pt>
                <c:pt idx="13">
                  <c:v>xz</c:v>
                </c:pt>
                <c:pt idx="14">
                  <c:v>wrf17</c:v>
                </c:pt>
                <c:pt idx="16">
                  <c:v>bc twi</c:v>
                </c:pt>
                <c:pt idx="17">
                  <c:v>bc web</c:v>
                </c:pt>
                <c:pt idx="18">
                  <c:v>cc twi</c:v>
                </c:pt>
                <c:pt idx="19">
                  <c:v>cc web</c:v>
                </c:pt>
                <c:pt idx="20">
                  <c:v>pr twi</c:v>
                </c:pt>
                <c:pt idx="21">
                  <c:v>pr web</c:v>
                </c:pt>
                <c:pt idx="23">
                  <c:v>mix1</c:v>
                </c:pt>
                <c:pt idx="24">
                  <c:v>mix2</c:v>
                </c:pt>
                <c:pt idx="25">
                  <c:v>mix3</c:v>
                </c:pt>
                <c:pt idx="26">
                  <c:v>mix4</c:v>
                </c:pt>
                <c:pt idx="27">
                  <c:v>mix5</c:v>
                </c:pt>
                <c:pt idx="28">
                  <c:v>mix6</c:v>
                </c:pt>
                <c:pt idx="30">
                  <c:v>SPEC</c:v>
                </c:pt>
                <c:pt idx="31">
                  <c:v>GAP</c:v>
                </c:pt>
                <c:pt idx="32">
                  <c:v>MIX</c:v>
                </c:pt>
              </c:strCache>
            </c:strRef>
          </c:cat>
          <c:val>
            <c:numRef>
              <c:f>Sheet1!$G$7:$G$39</c:f>
              <c:numCache>
                <c:formatCode>General</c:formatCode>
                <c:ptCount val="33"/>
                <c:pt idx="0">
                  <c:v>0.987</c:v>
                </c:pt>
                <c:pt idx="1">
                  <c:v>1.0</c:v>
                </c:pt>
                <c:pt idx="2">
                  <c:v>1.059</c:v>
                </c:pt>
                <c:pt idx="3">
                  <c:v>1.0</c:v>
                </c:pt>
                <c:pt idx="4">
                  <c:v>0.999</c:v>
                </c:pt>
                <c:pt idx="5">
                  <c:v>1.104</c:v>
                </c:pt>
                <c:pt idx="6">
                  <c:v>1.0</c:v>
                </c:pt>
                <c:pt idx="7">
                  <c:v>1.192</c:v>
                </c:pt>
                <c:pt idx="8">
                  <c:v>1.087</c:v>
                </c:pt>
                <c:pt idx="9">
                  <c:v>1.192</c:v>
                </c:pt>
                <c:pt idx="10">
                  <c:v>1.01</c:v>
                </c:pt>
                <c:pt idx="11">
                  <c:v>1.002</c:v>
                </c:pt>
                <c:pt idx="12">
                  <c:v>1.722</c:v>
                </c:pt>
                <c:pt idx="13">
                  <c:v>1.004</c:v>
                </c:pt>
                <c:pt idx="14">
                  <c:v>1.07</c:v>
                </c:pt>
                <c:pt idx="15">
                  <c:v>0.0</c:v>
                </c:pt>
                <c:pt idx="16">
                  <c:v>0.997</c:v>
                </c:pt>
                <c:pt idx="17">
                  <c:v>1.0</c:v>
                </c:pt>
                <c:pt idx="18">
                  <c:v>1.0</c:v>
                </c:pt>
                <c:pt idx="19">
                  <c:v>0.997</c:v>
                </c:pt>
                <c:pt idx="20">
                  <c:v>1.0</c:v>
                </c:pt>
                <c:pt idx="21">
                  <c:v>0.996</c:v>
                </c:pt>
                <c:pt idx="22">
                  <c:v>0.0</c:v>
                </c:pt>
                <c:pt idx="23">
                  <c:v>1.064</c:v>
                </c:pt>
                <c:pt idx="24">
                  <c:v>1.058</c:v>
                </c:pt>
                <c:pt idx="25">
                  <c:v>1.021</c:v>
                </c:pt>
                <c:pt idx="26">
                  <c:v>1.045</c:v>
                </c:pt>
                <c:pt idx="27">
                  <c:v>1.025</c:v>
                </c:pt>
                <c:pt idx="28">
                  <c:v>1.038</c:v>
                </c:pt>
                <c:pt idx="29">
                  <c:v>0.0</c:v>
                </c:pt>
                <c:pt idx="30">
                  <c:v>1.084</c:v>
                </c:pt>
                <c:pt idx="31">
                  <c:v>0.998</c:v>
                </c:pt>
                <c:pt idx="32">
                  <c:v>1.042</c:v>
                </c:pt>
              </c:numCache>
            </c:numRef>
          </c:val>
        </c:ser>
        <c:dLbls>
          <c:showLegendKey val="0"/>
          <c:showVal val="0"/>
          <c:showCatName val="0"/>
          <c:showSerName val="0"/>
          <c:showPercent val="0"/>
          <c:showBubbleSize val="0"/>
        </c:dLbls>
        <c:gapWidth val="125"/>
        <c:overlap val="-5"/>
        <c:axId val="-1399363824"/>
        <c:axId val="-1399361072"/>
      </c:barChart>
      <c:catAx>
        <c:axId val="-1399363824"/>
        <c:scaling>
          <c:orientation val="minMax"/>
        </c:scaling>
        <c:delete val="0"/>
        <c:axPos val="b"/>
        <c:numFmt formatCode="General" sourceLinked="1"/>
        <c:majorTickMark val="none"/>
        <c:minorTickMark val="none"/>
        <c:tickLblPos val="nextTo"/>
        <c:spPr>
          <a:noFill/>
          <a:ln w="9525" cap="flat" cmpd="sng" algn="ctr">
            <a:noFill/>
            <a:round/>
          </a:ln>
          <a:effectLst/>
        </c:spPr>
        <c:txPr>
          <a:bodyPr rot="-3480000" spcFirstLastPara="1" vertOverflow="ellipsis" wrap="square" anchor="ctr" anchorCtr="1"/>
          <a:lstStyle/>
          <a:p>
            <a:pPr>
              <a:defRPr sz="1400" b="0" i="0" u="none" strike="noStrike" kern="1200" baseline="0">
                <a:solidFill>
                  <a:schemeClr val="tx1"/>
                </a:solidFill>
                <a:latin typeface="+mn-lt"/>
                <a:ea typeface="+mn-ea"/>
                <a:cs typeface="+mn-cs"/>
              </a:defRPr>
            </a:pPr>
            <a:endParaRPr lang="en-US"/>
          </a:p>
        </c:txPr>
        <c:crossAx val="-1399361072"/>
        <c:crosses val="autoZero"/>
        <c:auto val="1"/>
        <c:lblAlgn val="ctr"/>
        <c:lblOffset val="100"/>
        <c:noMultiLvlLbl val="0"/>
      </c:catAx>
      <c:valAx>
        <c:axId val="-1399361072"/>
        <c:scaling>
          <c:orientation val="minMax"/>
          <c:max val="1.8"/>
          <c:min val="0.4"/>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a:solidFill>
                      <a:schemeClr val="tx1"/>
                    </a:solidFill>
                  </a:rPr>
                  <a:t>Speedup w.r.t Uncompressed</a:t>
                </a: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399363824"/>
        <c:crosses val="autoZero"/>
        <c:crossBetween val="between"/>
      </c:valAx>
      <c:spPr>
        <a:noFill/>
        <a:ln w="19050">
          <a:solidFill>
            <a:schemeClr val="tx1"/>
          </a:solidFill>
        </a:ln>
        <a:effectLst/>
      </c:spPr>
    </c:plotArea>
    <c:legend>
      <c:legendPos val="t"/>
      <c:layout>
        <c:manualLayout>
          <c:xMode val="edge"/>
          <c:yMode val="edge"/>
          <c:x val="0.236362954630671"/>
          <c:y val="0.0242214532871972"/>
          <c:w val="0.299279749122269"/>
          <c:h val="0.0945835490286897"/>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0.1039</cdr:x>
      <cdr:y>0.50865</cdr:y>
    </cdr:from>
    <cdr:to>
      <cdr:x>0.98124</cdr:x>
      <cdr:y>0.50865</cdr:y>
    </cdr:to>
    <cdr:cxnSp macro="">
      <cdr:nvCxnSpPr>
        <cdr:cNvPr id="3" name="Straight Connector 2"/>
        <cdr:cNvCxnSpPr/>
      </cdr:nvCxnSpPr>
      <cdr:spPr>
        <a:xfrm xmlns:a="http://schemas.openxmlformats.org/drawingml/2006/main">
          <a:off x="914400" y="1866900"/>
          <a:ext cx="7721600" cy="0"/>
        </a:xfrm>
        <a:prstGeom xmlns:a="http://schemas.openxmlformats.org/drawingml/2006/main" prst="line">
          <a:avLst/>
        </a:prstGeom>
        <a:ln xmlns:a="http://schemas.openxmlformats.org/drawingml/2006/main" w="254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0.1039</cdr:x>
      <cdr:y>0.50865</cdr:y>
    </cdr:from>
    <cdr:to>
      <cdr:x>0.98124</cdr:x>
      <cdr:y>0.50865</cdr:y>
    </cdr:to>
    <cdr:cxnSp macro="">
      <cdr:nvCxnSpPr>
        <cdr:cNvPr id="3" name="Straight Connector 2"/>
        <cdr:cNvCxnSpPr/>
      </cdr:nvCxnSpPr>
      <cdr:spPr>
        <a:xfrm xmlns:a="http://schemas.openxmlformats.org/drawingml/2006/main">
          <a:off x="914400" y="1866900"/>
          <a:ext cx="7721600" cy="0"/>
        </a:xfrm>
        <a:prstGeom xmlns:a="http://schemas.openxmlformats.org/drawingml/2006/main" prst="line">
          <a:avLst/>
        </a:prstGeom>
        <a:ln xmlns:a="http://schemas.openxmlformats.org/drawingml/2006/main" w="254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0.1039</cdr:x>
      <cdr:y>0.50865</cdr:y>
    </cdr:from>
    <cdr:to>
      <cdr:x>0.98124</cdr:x>
      <cdr:y>0.50865</cdr:y>
    </cdr:to>
    <cdr:cxnSp macro="">
      <cdr:nvCxnSpPr>
        <cdr:cNvPr id="3" name="Straight Connector 2"/>
        <cdr:cNvCxnSpPr/>
      </cdr:nvCxnSpPr>
      <cdr:spPr>
        <a:xfrm xmlns:a="http://schemas.openxmlformats.org/drawingml/2006/main">
          <a:off x="914400" y="1866900"/>
          <a:ext cx="7721600" cy="0"/>
        </a:xfrm>
        <a:prstGeom xmlns:a="http://schemas.openxmlformats.org/drawingml/2006/main" prst="line">
          <a:avLst/>
        </a:prstGeom>
        <a:ln xmlns:a="http://schemas.openxmlformats.org/drawingml/2006/main" w="25400">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0375"/>
          </a:xfrm>
          <a:prstGeom prst="rect">
            <a:avLst/>
          </a:prstGeom>
        </p:spPr>
        <p:txBody>
          <a:bodyPr vert="horz" lIns="91440" tIns="45720" rIns="91440" bIns="45720" rtlCol="0"/>
          <a:lstStyle>
            <a:lvl1pPr algn="r">
              <a:defRPr sz="1200"/>
            </a:lvl1pPr>
          </a:lstStyle>
          <a:p>
            <a:fld id="{7709BCD6-3BD4-F04C-8AA6-1016BF957CC3}" type="datetimeFigureOut">
              <a:rPr lang="en-US" smtClean="0"/>
              <a:t>2/21/19</a:t>
            </a:fld>
            <a:endParaRPr lang="en-US"/>
          </a:p>
        </p:txBody>
      </p:sp>
      <p:sp>
        <p:nvSpPr>
          <p:cNvPr id="4" name="Footer Placeholder 3"/>
          <p:cNvSpPr>
            <a:spLocks noGrp="1"/>
          </p:cNvSpPr>
          <p:nvPr>
            <p:ph type="ftr" sz="quarter" idx="2"/>
          </p:nvPr>
        </p:nvSpPr>
        <p:spPr>
          <a:xfrm>
            <a:off x="0" y="8758238"/>
            <a:ext cx="3005138" cy="4603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758238"/>
            <a:ext cx="3005138" cy="460375"/>
          </a:xfrm>
          <a:prstGeom prst="rect">
            <a:avLst/>
          </a:prstGeom>
        </p:spPr>
        <p:txBody>
          <a:bodyPr vert="horz" lIns="91440" tIns="45720" rIns="91440" bIns="45720" rtlCol="0" anchor="b"/>
          <a:lstStyle>
            <a:lvl1pPr algn="r">
              <a:defRPr sz="1200"/>
            </a:lvl1pPr>
          </a:lstStyle>
          <a:p>
            <a:fld id="{59EA7210-80BF-FC42-A13A-05A4C3DF5ABC}" type="slidenum">
              <a:rPr lang="en-US" smtClean="0"/>
              <a:t>‹#›</a:t>
            </a:fld>
            <a:endParaRPr lang="en-US"/>
          </a:p>
        </p:txBody>
      </p:sp>
    </p:spTree>
    <p:extLst>
      <p:ext uri="{BB962C8B-B14F-4D97-AF65-F5344CB8AC3E}">
        <p14:creationId xmlns:p14="http://schemas.microsoft.com/office/powerpoint/2010/main" val="35775237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03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27475" y="0"/>
            <a:ext cx="3005138" cy="460375"/>
          </a:xfrm>
          <a:prstGeom prst="rect">
            <a:avLst/>
          </a:prstGeom>
        </p:spPr>
        <p:txBody>
          <a:bodyPr vert="horz" lIns="91440" tIns="45720" rIns="91440" bIns="45720" rtlCol="0"/>
          <a:lstStyle>
            <a:lvl1pPr algn="r">
              <a:defRPr sz="1200"/>
            </a:lvl1pPr>
          </a:lstStyle>
          <a:p>
            <a:fld id="{AAD5A727-691C-3740-8309-DF553A5E1841}" type="datetimeFigureOut">
              <a:rPr lang="en-US" smtClean="0"/>
              <a:t>2/21/19</a:t>
            </a:fld>
            <a:endParaRPr lang="en-US"/>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3738" y="4379913"/>
            <a:ext cx="5546725" cy="41481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8238"/>
            <a:ext cx="3005138" cy="4603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27475" y="8758238"/>
            <a:ext cx="3005138" cy="460375"/>
          </a:xfrm>
          <a:prstGeom prst="rect">
            <a:avLst/>
          </a:prstGeom>
        </p:spPr>
        <p:txBody>
          <a:bodyPr vert="horz" lIns="91440" tIns="45720" rIns="91440" bIns="45720" rtlCol="0" anchor="b"/>
          <a:lstStyle>
            <a:lvl1pPr algn="r">
              <a:defRPr sz="1200"/>
            </a:lvl1pPr>
          </a:lstStyle>
          <a:p>
            <a:fld id="{CFF5D215-8349-204F-BC92-9713F59A7BB3}" type="slidenum">
              <a:rPr lang="en-US" smtClean="0"/>
              <a:t>‹#›</a:t>
            </a:fld>
            <a:endParaRPr lang="en-US"/>
          </a:p>
        </p:txBody>
      </p:sp>
    </p:spTree>
    <p:extLst>
      <p:ext uri="{BB962C8B-B14F-4D97-AF65-F5344CB8AC3E}">
        <p14:creationId xmlns:p14="http://schemas.microsoft.com/office/powerpoint/2010/main" val="171022626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xfrm>
            <a:off x="1162050" y="692150"/>
            <a:ext cx="4610100" cy="3457575"/>
          </a:xfrm>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z="1200" baseline="0" dirty="0" smtClean="0"/>
          </a:p>
        </p:txBody>
      </p:sp>
      <p:sp>
        <p:nvSpPr>
          <p:cNvPr id="4" name="Slide Number Placeholder 3"/>
          <p:cNvSpPr>
            <a:spLocks noGrp="1"/>
          </p:cNvSpPr>
          <p:nvPr>
            <p:ph type="sldNum" sz="quarter" idx="5"/>
          </p:nvPr>
        </p:nvSpPr>
        <p:spPr/>
        <p:txBody>
          <a:bodyPr/>
          <a:lstStyle/>
          <a:p>
            <a:pPr>
              <a:defRPr/>
            </a:pPr>
            <a:fld id="{F547040B-6402-4B79-B962-EE1529BEFEC1}" type="slidenum">
              <a:rPr lang="en-US" smtClean="0"/>
              <a:pPr>
                <a:defRPr/>
              </a:pPr>
              <a:t>1</a:t>
            </a:fld>
            <a:endParaRPr lang="en-US"/>
          </a:p>
        </p:txBody>
      </p:sp>
    </p:spTree>
    <p:extLst>
      <p:ext uri="{BB962C8B-B14F-4D97-AF65-F5344CB8AC3E}">
        <p14:creationId xmlns:p14="http://schemas.microsoft.com/office/powerpoint/2010/main" val="21329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double access (for metadata) is harmful. Can we eliminate it? We can try storing metadata in line. 1 access to get both line and metadata.</a:t>
            </a:r>
          </a:p>
          <a:p>
            <a:endParaRPr lang="en-US" baseline="0" dirty="0" smtClean="0"/>
          </a:p>
          <a:p>
            <a:r>
              <a:rPr lang="en-US" baseline="0" dirty="0" smtClean="0"/>
              <a:t>Specifics as follows.</a:t>
            </a:r>
          </a:p>
          <a:p>
            <a:endParaRPr lang="en-US" baseline="0" dirty="0" smtClean="0"/>
          </a:p>
        </p:txBody>
      </p:sp>
      <p:sp>
        <p:nvSpPr>
          <p:cNvPr id="4" name="Slide Number Placeholder 3"/>
          <p:cNvSpPr>
            <a:spLocks noGrp="1"/>
          </p:cNvSpPr>
          <p:nvPr>
            <p:ph type="sldNum" sz="quarter" idx="10"/>
          </p:nvPr>
        </p:nvSpPr>
        <p:spPr/>
        <p:txBody>
          <a:bodyPr/>
          <a:lstStyle/>
          <a:p>
            <a:fld id="{CFF5D215-8349-204F-BC92-9713F59A7BB3}" type="slidenum">
              <a:rPr lang="en-US" smtClean="0"/>
              <a:t>12</a:t>
            </a:fld>
            <a:endParaRPr lang="en-US"/>
          </a:p>
        </p:txBody>
      </p:sp>
    </p:spTree>
    <p:extLst>
      <p:ext uri="{BB962C8B-B14F-4D97-AF65-F5344CB8AC3E}">
        <p14:creationId xmlns:p14="http://schemas.microsoft.com/office/powerpoint/2010/main" val="12156373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How to make space for metadata:</a:t>
            </a:r>
          </a:p>
          <a:p>
            <a:endParaRPr lang="en-US" dirty="0" smtClean="0"/>
          </a:p>
          <a:p>
            <a:r>
              <a:rPr lang="en-US" dirty="0" smtClean="0"/>
              <a:t>Compressible</a:t>
            </a:r>
            <a:r>
              <a:rPr lang="en-US" baseline="0" dirty="0" smtClean="0"/>
              <a:t> only if both lines fit to &lt;60B instead. Ensures that 4B can be used to store </a:t>
            </a:r>
            <a:r>
              <a:rPr lang="en-US" baseline="0" dirty="0" err="1" smtClean="0"/>
              <a:t>metdata</a:t>
            </a:r>
            <a:r>
              <a:rPr lang="en-US" baseline="0" dirty="0" smtClean="0"/>
              <a:t>. Does not cost much </a:t>
            </a:r>
            <a:r>
              <a:rPr lang="en-US" baseline="0" dirty="0" err="1" smtClean="0"/>
              <a:t>compressibbility</a:t>
            </a:r>
            <a:r>
              <a:rPr lang="en-US" baseline="0" dirty="0" smtClean="0"/>
              <a:t>.</a:t>
            </a:r>
          </a:p>
          <a:p>
            <a:endParaRPr lang="en-US" baseline="0" dirty="0" smtClean="0"/>
          </a:p>
          <a:p>
            <a:r>
              <a:rPr lang="en-US" baseline="0" dirty="0" smtClean="0"/>
              <a:t>Repurpose for 4-byte marker. And separate invalid marker to avoid having multiple valid copies of data.</a:t>
            </a:r>
          </a:p>
          <a:p>
            <a:endParaRPr lang="en-US" baseline="0" dirty="0" smtClean="0"/>
          </a:p>
          <a:p>
            <a:r>
              <a:rPr lang="en-US" baseline="0" dirty="0" smtClean="0"/>
              <a:t>On reading line with marker, we know it is compressed line.</a:t>
            </a:r>
          </a:p>
          <a:p>
            <a:endParaRPr lang="en-US" baseline="0" dirty="0" smtClean="0"/>
          </a:p>
          <a:p>
            <a:r>
              <a:rPr lang="en-US" baseline="0" dirty="0" smtClean="0"/>
              <a:t>Marker informs compressibility, without metadata lookup</a:t>
            </a:r>
            <a:endParaRPr lang="en-US" dirty="0" smtClean="0"/>
          </a:p>
        </p:txBody>
      </p:sp>
      <p:sp>
        <p:nvSpPr>
          <p:cNvPr id="4" name="Slide Number Placeholder 3"/>
          <p:cNvSpPr>
            <a:spLocks noGrp="1"/>
          </p:cNvSpPr>
          <p:nvPr>
            <p:ph type="sldNum" sz="quarter" idx="10"/>
          </p:nvPr>
        </p:nvSpPr>
        <p:spPr/>
        <p:txBody>
          <a:bodyPr/>
          <a:lstStyle/>
          <a:p>
            <a:fld id="{CFF5D215-8349-204F-BC92-9713F59A7BB3}" type="slidenum">
              <a:rPr lang="en-US" smtClean="0"/>
              <a:t>13</a:t>
            </a:fld>
            <a:endParaRPr lang="en-US"/>
          </a:p>
        </p:txBody>
      </p:sp>
    </p:spTree>
    <p:extLst>
      <p:ext uri="{BB962C8B-B14F-4D97-AF65-F5344CB8AC3E}">
        <p14:creationId xmlns:p14="http://schemas.microsoft.com/office/powerpoint/2010/main" val="10128574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Marker collision</a:t>
            </a:r>
            <a:r>
              <a:rPr lang="en-US" baseline="0" dirty="0" smtClean="0"/>
              <a:t> (coincidental uncompressed line storing marker).</a:t>
            </a:r>
            <a:endParaRPr lang="en-US" dirty="0" smtClean="0"/>
          </a:p>
          <a:p>
            <a:endParaRPr lang="en-US" dirty="0" smtClean="0"/>
          </a:p>
          <a:p>
            <a:r>
              <a:rPr lang="en-US" dirty="0" smtClean="0"/>
              <a:t>1/2^32</a:t>
            </a:r>
            <a:r>
              <a:rPr lang="en-US" baseline="0" dirty="0" smtClean="0"/>
              <a:t> chance of collision. </a:t>
            </a:r>
            <a:endParaRPr lang="en-US" baseline="0" dirty="0" smtClean="0"/>
          </a:p>
          <a:p>
            <a:endParaRPr lang="en-US" baseline="0" dirty="0" smtClean="0"/>
          </a:p>
          <a:p>
            <a:r>
              <a:rPr lang="en-US" baseline="0" dirty="0" smtClean="0"/>
              <a:t>Track lines that collide in small table</a:t>
            </a:r>
          </a:p>
          <a:p>
            <a:endParaRPr lang="en-US" baseline="0" dirty="0" smtClean="0"/>
          </a:p>
          <a:p>
            <a:r>
              <a:rPr lang="en-US" baseline="0" dirty="0" smtClean="0"/>
              <a:t>Average overflow time is 10 million years, and can change marker and recompress on such rare occurrences.</a:t>
            </a:r>
          </a:p>
        </p:txBody>
      </p:sp>
      <p:sp>
        <p:nvSpPr>
          <p:cNvPr id="4" name="Slide Number Placeholder 3"/>
          <p:cNvSpPr>
            <a:spLocks noGrp="1"/>
          </p:cNvSpPr>
          <p:nvPr>
            <p:ph type="sldNum" sz="quarter" idx="10"/>
          </p:nvPr>
        </p:nvSpPr>
        <p:spPr/>
        <p:txBody>
          <a:bodyPr/>
          <a:lstStyle/>
          <a:p>
            <a:fld id="{CFF5D215-8349-204F-BC92-9713F59A7BB3}" type="slidenum">
              <a:rPr lang="en-US" smtClean="0"/>
              <a:t>14</a:t>
            </a:fld>
            <a:endParaRPr lang="en-US"/>
          </a:p>
        </p:txBody>
      </p:sp>
    </p:spTree>
    <p:extLst>
      <p:ext uri="{BB962C8B-B14F-4D97-AF65-F5344CB8AC3E}">
        <p14:creationId xmlns:p14="http://schemas.microsoft.com/office/powerpoint/2010/main" val="18283444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a:t>
            </a:r>
            <a:r>
              <a:rPr lang="en-US" baseline="0" dirty="0" smtClean="0"/>
              <a:t> marker is with line. Don’t know where to look.</a:t>
            </a:r>
          </a:p>
          <a:p>
            <a:endParaRPr lang="en-US" baseline="0" dirty="0" smtClean="0"/>
          </a:p>
          <a:p>
            <a:r>
              <a:rPr lang="en-US" baseline="0" dirty="0" smtClean="0"/>
              <a:t>Reading all locations will waste bandwidth.</a:t>
            </a:r>
          </a:p>
          <a:p>
            <a:endParaRPr lang="en-US" baseline="0" dirty="0" smtClean="0"/>
          </a:p>
          <a:p>
            <a:r>
              <a:rPr lang="en-US" baseline="0" dirty="0" smtClean="0"/>
              <a:t>Can try to predict </a:t>
            </a:r>
            <a:r>
              <a:rPr lang="en-US" baseline="0" dirty="0" err="1" smtClean="0"/>
              <a:t>compressiblity</a:t>
            </a:r>
            <a:r>
              <a:rPr lang="en-US" baseline="0" dirty="0" smtClean="0"/>
              <a:t> and thus location. If accurate, single-access to read from compressed memory.</a:t>
            </a:r>
            <a:endParaRPr lang="en-US" dirty="0"/>
          </a:p>
        </p:txBody>
      </p:sp>
      <p:sp>
        <p:nvSpPr>
          <p:cNvPr id="4" name="Slide Number Placeholder 3"/>
          <p:cNvSpPr>
            <a:spLocks noGrp="1"/>
          </p:cNvSpPr>
          <p:nvPr>
            <p:ph type="sldNum" sz="quarter" idx="10"/>
          </p:nvPr>
        </p:nvSpPr>
        <p:spPr/>
        <p:txBody>
          <a:bodyPr/>
          <a:lstStyle/>
          <a:p>
            <a:fld id="{CFF5D215-8349-204F-BC92-9713F59A7BB3}" type="slidenum">
              <a:rPr lang="en-US" smtClean="0"/>
              <a:t>15</a:t>
            </a:fld>
            <a:endParaRPr lang="en-US"/>
          </a:p>
        </p:txBody>
      </p:sp>
    </p:spTree>
    <p:extLst>
      <p:ext uri="{BB962C8B-B14F-4D97-AF65-F5344CB8AC3E}">
        <p14:creationId xmlns:p14="http://schemas.microsoft.com/office/powerpoint/2010/main" val="19002753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Exploit</a:t>
            </a:r>
            <a:r>
              <a:rPr lang="en-US" baseline="0" dirty="0" smtClean="0"/>
              <a:t> property that lines within page are likely storing similar data and thus have similar compressibility.</a:t>
            </a:r>
          </a:p>
          <a:p>
            <a:endParaRPr lang="en-US" baseline="0" dirty="0" smtClean="0"/>
          </a:p>
          <a:p>
            <a:endParaRPr lang="en-US" baseline="0" dirty="0" smtClean="0"/>
          </a:p>
          <a:p>
            <a:r>
              <a:rPr lang="en-US" baseline="0" dirty="0" smtClean="0"/>
              <a:t>Last-time prediction good enough. Augment to per-page last-time prediction when multiple pages are accessed simultaneously.</a:t>
            </a:r>
            <a:endParaRPr lang="en-US" dirty="0"/>
          </a:p>
        </p:txBody>
      </p:sp>
      <p:sp>
        <p:nvSpPr>
          <p:cNvPr id="4" name="Slide Number Placeholder 3"/>
          <p:cNvSpPr>
            <a:spLocks noGrp="1"/>
          </p:cNvSpPr>
          <p:nvPr>
            <p:ph type="sldNum" sz="quarter" idx="10"/>
          </p:nvPr>
        </p:nvSpPr>
        <p:spPr/>
        <p:txBody>
          <a:bodyPr/>
          <a:lstStyle/>
          <a:p>
            <a:fld id="{CFF5D215-8349-204F-BC92-9713F59A7BB3}" type="slidenum">
              <a:rPr lang="en-US" smtClean="0"/>
              <a:t>17</a:t>
            </a:fld>
            <a:endParaRPr lang="en-US"/>
          </a:p>
        </p:txBody>
      </p:sp>
    </p:spTree>
    <p:extLst>
      <p:ext uri="{BB962C8B-B14F-4D97-AF65-F5344CB8AC3E}">
        <p14:creationId xmlns:p14="http://schemas.microsoft.com/office/powerpoint/2010/main" val="14506134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Case 1 predict correctly. 1 access, find marker, avoid</a:t>
            </a:r>
            <a:r>
              <a:rPr lang="en-US" baseline="0" dirty="0" smtClean="0"/>
              <a:t> metadata lookup.</a:t>
            </a:r>
          </a:p>
          <a:p>
            <a:endParaRPr lang="en-US" baseline="0" dirty="0" smtClean="0"/>
          </a:p>
          <a:p>
            <a:r>
              <a:rPr lang="en-US" baseline="0" dirty="0" smtClean="0"/>
              <a:t>Case 2 predict incorrectly. 1 access, find marker telling you incorrect location, look up second location. Fortunately, rare.</a:t>
            </a:r>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FF5D215-8349-204F-BC92-9713F59A7BB3}" type="slidenum">
              <a:rPr lang="en-US" smtClean="0"/>
              <a:t>18</a:t>
            </a:fld>
            <a:endParaRPr lang="en-US"/>
          </a:p>
        </p:txBody>
      </p:sp>
    </p:spTree>
    <p:extLst>
      <p:ext uri="{BB962C8B-B14F-4D97-AF65-F5344CB8AC3E}">
        <p14:creationId xmlns:p14="http://schemas.microsoft.com/office/powerpoint/2010/main" val="4889316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ＭＳ Ｐゴシック" charset="0"/>
                <a:cs typeface="ＭＳ Ｐゴシック" charset="0"/>
              </a:rPr>
              <a:t>8-cores.</a:t>
            </a:r>
            <a:endParaRPr lang="en-US" sz="1200" kern="1200" dirty="0">
              <a:solidFill>
                <a:schemeClr val="tx1"/>
              </a:solidFill>
              <a:effectLst/>
              <a:latin typeface="+mn-lt"/>
              <a:ea typeface="ＭＳ Ｐゴシック" charset="0"/>
              <a:cs typeface="ＭＳ Ｐゴシック" charset="0"/>
            </a:endParaRPr>
          </a:p>
          <a:p>
            <a:endParaRPr lang="en-US" sz="1200" kern="1200" dirty="0">
              <a:solidFill>
                <a:schemeClr val="tx1"/>
              </a:solidFill>
              <a:effectLst/>
              <a:latin typeface="+mn-lt"/>
              <a:ea typeface="ＭＳ Ｐゴシック" charset="0"/>
              <a:cs typeface="ＭＳ Ｐゴシック" charset="0"/>
            </a:endParaRPr>
          </a:p>
          <a:p>
            <a:endParaRPr lang="en-US" sz="1200" kern="1200" dirty="0">
              <a:solidFill>
                <a:schemeClr val="tx1"/>
              </a:solidFill>
              <a:effectLst/>
              <a:latin typeface="+mn-lt"/>
              <a:ea typeface="ＭＳ Ｐゴシック" charset="0"/>
              <a:cs typeface="ＭＳ Ｐゴシック" charset="0"/>
            </a:endParaRPr>
          </a:p>
          <a:p>
            <a:r>
              <a:rPr lang="en-US" sz="1200" kern="1200" dirty="0">
                <a:solidFill>
                  <a:schemeClr val="tx1"/>
                </a:solidFill>
                <a:effectLst/>
                <a:latin typeface="+mn-lt"/>
                <a:ea typeface="ＭＳ Ｐゴシック" charset="0"/>
                <a:cs typeface="ＭＳ Ｐゴシック" charset="0"/>
              </a:rPr>
              <a:t>Compression algorithms used in this study were Frequent Pattern Compression and Base-Delta Immediate Compression. Algorithm used is orthogonal to study as any can be substituted</a:t>
            </a:r>
            <a:r>
              <a:rPr lang="en-US" sz="1200" kern="1200" dirty="0" smtClean="0">
                <a:solidFill>
                  <a:schemeClr val="tx1"/>
                </a:solidFill>
                <a:effectLst/>
                <a:latin typeface="+mn-lt"/>
                <a:ea typeface="ＭＳ Ｐゴシック" charset="0"/>
                <a:cs typeface="ＭＳ Ｐゴシック" charset="0"/>
              </a:rPr>
              <a:t>.</a:t>
            </a:r>
          </a:p>
          <a:p>
            <a:endParaRPr lang="en-US" sz="1200" kern="1200" dirty="0" smtClean="0">
              <a:solidFill>
                <a:schemeClr val="tx1"/>
              </a:solidFill>
              <a:effectLst/>
              <a:latin typeface="+mn-lt"/>
              <a:ea typeface="ＭＳ Ｐゴシック" charset="0"/>
              <a:cs typeface="ＭＳ Ｐゴシック" charset="0"/>
            </a:endParaRPr>
          </a:p>
          <a:p>
            <a:r>
              <a:rPr lang="en-US" sz="1200" kern="1200" dirty="0" smtClean="0">
                <a:solidFill>
                  <a:schemeClr val="tx1"/>
                </a:solidFill>
                <a:effectLst/>
                <a:latin typeface="+mn-lt"/>
                <a:ea typeface="ＭＳ Ｐゴシック" charset="0"/>
                <a:cs typeface="ＭＳ Ｐゴシック" charset="0"/>
              </a:rPr>
              <a:t>4-to-1 compression</a:t>
            </a:r>
            <a:r>
              <a:rPr lang="en-US" sz="1200" kern="1200" baseline="0" dirty="0" smtClean="0">
                <a:solidFill>
                  <a:schemeClr val="tx1"/>
                </a:solidFill>
                <a:effectLst/>
                <a:latin typeface="+mn-lt"/>
                <a:ea typeface="ＭＳ Ｐゴシック" charset="0"/>
                <a:cs typeface="ＭＳ Ｐゴシック" charset="0"/>
              </a:rPr>
              <a:t> also used (more in paper).</a:t>
            </a:r>
            <a:endParaRPr lang="en-US" sz="1200" kern="1200" dirty="0">
              <a:solidFill>
                <a:schemeClr val="tx1"/>
              </a:solidFill>
              <a:effectLst/>
              <a:latin typeface="+mn-lt"/>
              <a:ea typeface="ＭＳ Ｐゴシック" charset="0"/>
              <a:cs typeface="ＭＳ Ｐゴシック" charset="0"/>
            </a:endParaRPr>
          </a:p>
        </p:txBody>
      </p:sp>
      <p:sp>
        <p:nvSpPr>
          <p:cNvPr id="4" name="Slide Number Placeholder 3"/>
          <p:cNvSpPr>
            <a:spLocks noGrp="1"/>
          </p:cNvSpPr>
          <p:nvPr>
            <p:ph type="sldNum" sz="quarter" idx="10"/>
          </p:nvPr>
        </p:nvSpPr>
        <p:spPr/>
        <p:txBody>
          <a:bodyPr/>
          <a:lstStyle/>
          <a:p>
            <a:pPr>
              <a:defRPr/>
            </a:pPr>
            <a:fld id="{26F2858B-EE33-8A43-9C34-F8F9216B00D7}" type="slidenum">
              <a:rPr lang="en-US" smtClean="0"/>
              <a:pPr>
                <a:defRPr/>
              </a:pPr>
              <a:t>20</a:t>
            </a:fld>
            <a:endParaRPr lang="en-US"/>
          </a:p>
        </p:txBody>
      </p:sp>
    </p:spTree>
    <p:extLst>
      <p:ext uri="{BB962C8B-B14F-4D97-AF65-F5344CB8AC3E}">
        <p14:creationId xmlns:p14="http://schemas.microsoft.com/office/powerpoint/2010/main" val="6406450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ＭＳ Ｐゴシック" charset="0"/>
                <a:cs typeface="ＭＳ Ｐゴシック" charset="0"/>
              </a:rPr>
              <a:t>2 channels of DRAM with DRAMSim2</a:t>
            </a:r>
            <a:endParaRPr lang="en-US" sz="1200" kern="1200" dirty="0">
              <a:solidFill>
                <a:schemeClr val="tx1"/>
              </a:solidFill>
              <a:effectLst/>
              <a:latin typeface="+mn-lt"/>
              <a:ea typeface="ＭＳ Ｐゴシック" charset="0"/>
              <a:cs typeface="ＭＳ Ｐゴシック" charset="0"/>
            </a:endParaRPr>
          </a:p>
        </p:txBody>
      </p:sp>
      <p:sp>
        <p:nvSpPr>
          <p:cNvPr id="4" name="Slide Number Placeholder 3"/>
          <p:cNvSpPr>
            <a:spLocks noGrp="1"/>
          </p:cNvSpPr>
          <p:nvPr>
            <p:ph type="sldNum" sz="quarter" idx="10"/>
          </p:nvPr>
        </p:nvSpPr>
        <p:spPr/>
        <p:txBody>
          <a:bodyPr/>
          <a:lstStyle/>
          <a:p>
            <a:pPr>
              <a:defRPr/>
            </a:pPr>
            <a:fld id="{26F2858B-EE33-8A43-9C34-F8F9216B00D7}" type="slidenum">
              <a:rPr lang="en-US" smtClean="0"/>
              <a:pPr>
                <a:defRPr/>
              </a:pPr>
              <a:t>21</a:t>
            </a:fld>
            <a:endParaRPr lang="en-US"/>
          </a:p>
        </p:txBody>
      </p:sp>
    </p:spTree>
    <p:extLst>
      <p:ext uri="{BB962C8B-B14F-4D97-AF65-F5344CB8AC3E}">
        <p14:creationId xmlns:p14="http://schemas.microsoft.com/office/powerpoint/2010/main" val="1015164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dirty="0" smtClean="0"/>
              <a:t> </a:t>
            </a:r>
            <a:r>
              <a:rPr lang="en-US" dirty="0" smtClean="0"/>
              <a:t>PTMC </a:t>
            </a:r>
            <a:r>
              <a:rPr lang="en-US" dirty="0" smtClean="0"/>
              <a:t>eliminates most metadata–lookup </a:t>
            </a:r>
            <a:r>
              <a:rPr lang="en-US" dirty="0" smtClean="0"/>
              <a:t>with Line-Location Prediction and Inline-Marker.</a:t>
            </a:r>
          </a:p>
          <a:p>
            <a:endParaRPr lang="en-US" dirty="0" smtClean="0"/>
          </a:p>
          <a:p>
            <a:r>
              <a:rPr lang="en-US" dirty="0" smtClean="0"/>
              <a:t>However,</a:t>
            </a:r>
            <a:r>
              <a:rPr lang="en-US" baseline="0" dirty="0" smtClean="0"/>
              <a:t> s</a:t>
            </a:r>
            <a:r>
              <a:rPr lang="en-US" dirty="0" smtClean="0"/>
              <a:t>ome cases are still degraded.</a:t>
            </a:r>
            <a:endParaRPr lang="en-US" dirty="0"/>
          </a:p>
        </p:txBody>
      </p:sp>
      <p:sp>
        <p:nvSpPr>
          <p:cNvPr id="4" name="Slide Number Placeholder 3"/>
          <p:cNvSpPr>
            <a:spLocks noGrp="1"/>
          </p:cNvSpPr>
          <p:nvPr>
            <p:ph type="sldNum" sz="quarter" idx="10"/>
          </p:nvPr>
        </p:nvSpPr>
        <p:spPr/>
        <p:txBody>
          <a:bodyPr/>
          <a:lstStyle/>
          <a:p>
            <a:fld id="{CFF5D215-8349-204F-BC92-9713F59A7BB3}" type="slidenum">
              <a:rPr lang="en-US" smtClean="0"/>
              <a:t>22</a:t>
            </a:fld>
            <a:endParaRPr lang="en-US"/>
          </a:p>
        </p:txBody>
      </p:sp>
    </p:spTree>
    <p:extLst>
      <p:ext uri="{BB962C8B-B14F-4D97-AF65-F5344CB8AC3E}">
        <p14:creationId xmlns:p14="http://schemas.microsoft.com/office/powerpoint/2010/main" val="14501219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r>
              <a:rPr lang="en-US" dirty="0" smtClean="0"/>
              <a:t>Might</a:t>
            </a:r>
            <a:r>
              <a:rPr lang="en-US" baseline="0" dirty="0" smtClean="0"/>
              <a:t> want to turn off compression when hurts.</a:t>
            </a:r>
          </a:p>
          <a:p>
            <a:endParaRPr lang="en-US" baseline="0" dirty="0" smtClean="0"/>
          </a:p>
          <a:p>
            <a:r>
              <a:rPr lang="en-US" baseline="0" dirty="0" smtClean="0"/>
              <a:t>Benefits. Useful </a:t>
            </a:r>
            <a:r>
              <a:rPr lang="en-US" baseline="0" dirty="0" err="1" smtClean="0"/>
              <a:t>prefetch</a:t>
            </a:r>
            <a:r>
              <a:rPr lang="en-US" baseline="0" dirty="0" smtClean="0"/>
              <a:t>.</a:t>
            </a:r>
          </a:p>
          <a:p>
            <a:endParaRPr lang="en-US" baseline="0" dirty="0" smtClean="0"/>
          </a:p>
          <a:p>
            <a:r>
              <a:rPr lang="en-US" baseline="0" dirty="0" smtClean="0"/>
              <a:t>Costs. Multiple accesses to read lines (location </a:t>
            </a:r>
            <a:r>
              <a:rPr lang="en-US" baseline="0" dirty="0" err="1" smtClean="0"/>
              <a:t>misprediction</a:t>
            </a:r>
            <a:r>
              <a:rPr lang="en-US" baseline="0" dirty="0" smtClean="0"/>
              <a:t>). BW costs to relocate lines.</a:t>
            </a:r>
            <a:endParaRPr lang="en-US" dirty="0"/>
          </a:p>
        </p:txBody>
      </p:sp>
      <p:sp>
        <p:nvSpPr>
          <p:cNvPr id="4" name="Slide Number Placeholder 3"/>
          <p:cNvSpPr>
            <a:spLocks noGrp="1"/>
          </p:cNvSpPr>
          <p:nvPr>
            <p:ph type="sldNum" sz="quarter" idx="10"/>
          </p:nvPr>
        </p:nvSpPr>
        <p:spPr/>
        <p:txBody>
          <a:bodyPr/>
          <a:lstStyle/>
          <a:p>
            <a:fld id="{CFF5D215-8349-204F-BC92-9713F59A7BB3}" type="slidenum">
              <a:rPr lang="en-US" smtClean="0"/>
              <a:t>24</a:t>
            </a:fld>
            <a:endParaRPr lang="en-US"/>
          </a:p>
        </p:txBody>
      </p:sp>
    </p:spTree>
    <p:extLst>
      <p:ext uri="{BB962C8B-B14F-4D97-AF65-F5344CB8AC3E}">
        <p14:creationId xmlns:p14="http://schemas.microsoft.com/office/powerpoint/2010/main" val="809044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Bandwidth demand has been steadily increasing. Therefore, we need practical solutions for increasing memory bandwidth</a:t>
            </a:r>
            <a:endParaRPr lang="en-US" baseline="0" dirty="0"/>
          </a:p>
        </p:txBody>
      </p:sp>
      <p:sp>
        <p:nvSpPr>
          <p:cNvPr id="4" name="Slide Number Placeholder 3"/>
          <p:cNvSpPr>
            <a:spLocks noGrp="1"/>
          </p:cNvSpPr>
          <p:nvPr>
            <p:ph type="sldNum" sz="quarter" idx="10"/>
          </p:nvPr>
        </p:nvSpPr>
        <p:spPr/>
        <p:txBody>
          <a:bodyPr/>
          <a:lstStyle/>
          <a:p>
            <a:fld id="{ADF2D7EC-3C64-314A-BC86-D8D15D478D0C}" type="slidenum">
              <a:rPr lang="en-US" smtClean="0"/>
              <a:t>2</a:t>
            </a:fld>
            <a:endParaRPr lang="en-US"/>
          </a:p>
        </p:txBody>
      </p:sp>
    </p:spTree>
    <p:extLst>
      <p:ext uri="{BB962C8B-B14F-4D97-AF65-F5344CB8AC3E}">
        <p14:creationId xmlns:p14="http://schemas.microsoft.com/office/powerpoint/2010/main" val="13433101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Sample. 1% of sets (or memory) always attempt compression. Observe benefit</a:t>
            </a:r>
            <a:r>
              <a:rPr lang="en-US" baseline="0" dirty="0" smtClean="0"/>
              <a:t> vs. cost. </a:t>
            </a:r>
            <a:r>
              <a:rPr lang="en-US" dirty="0" smtClean="0"/>
              <a:t>99% compress</a:t>
            </a:r>
            <a:r>
              <a:rPr lang="en-US" baseline="0" dirty="0" smtClean="0"/>
              <a:t> or not depending on utility counter.</a:t>
            </a:r>
            <a:endParaRPr lang="en-US" dirty="0" smtClean="0"/>
          </a:p>
          <a:p>
            <a:pPr lvl="1"/>
            <a:endParaRPr lang="en-US" dirty="0" smtClean="0"/>
          </a:p>
          <a:p>
            <a:r>
              <a:rPr lang="en-US" dirty="0" smtClean="0"/>
              <a:t>Can extend to multi-core</a:t>
            </a:r>
          </a:p>
          <a:p>
            <a:endParaRPr lang="en-US" dirty="0" smtClean="0"/>
          </a:p>
          <a:p>
            <a:r>
              <a:rPr lang="en-US" dirty="0" smtClean="0"/>
              <a:t>Note: does not work for metadata-based</a:t>
            </a:r>
            <a:r>
              <a:rPr lang="en-US" baseline="0" dirty="0" smtClean="0"/>
              <a:t> approaches. Prior approaches have needed to clean memory before it can confidently read a line without metadata access. Our approach on the other hand simply stops compressing lines together, and line location prediction accuracy will be naturally high as memory becomes mostly uncompressed.</a:t>
            </a:r>
            <a:endParaRPr lang="en-US" dirty="0"/>
          </a:p>
        </p:txBody>
      </p:sp>
      <p:sp>
        <p:nvSpPr>
          <p:cNvPr id="4" name="Slide Number Placeholder 3"/>
          <p:cNvSpPr>
            <a:spLocks noGrp="1"/>
          </p:cNvSpPr>
          <p:nvPr>
            <p:ph type="sldNum" sz="quarter" idx="10"/>
          </p:nvPr>
        </p:nvSpPr>
        <p:spPr/>
        <p:txBody>
          <a:bodyPr/>
          <a:lstStyle/>
          <a:p>
            <a:fld id="{CFF5D215-8349-204F-BC92-9713F59A7BB3}" type="slidenum">
              <a:rPr lang="en-US" smtClean="0"/>
              <a:t>25</a:t>
            </a:fld>
            <a:endParaRPr lang="en-US"/>
          </a:p>
        </p:txBody>
      </p:sp>
    </p:spTree>
    <p:extLst>
      <p:ext uri="{BB962C8B-B14F-4D97-AF65-F5344CB8AC3E}">
        <p14:creationId xmlns:p14="http://schemas.microsoft.com/office/powerpoint/2010/main" val="8431047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Removes all slowdown. Robust</a:t>
            </a:r>
            <a:r>
              <a:rPr lang="en-US" baseline="0" dirty="0" smtClean="0"/>
              <a:t> performance.</a:t>
            </a:r>
            <a:endParaRPr lang="en-US" dirty="0"/>
          </a:p>
        </p:txBody>
      </p:sp>
      <p:sp>
        <p:nvSpPr>
          <p:cNvPr id="4" name="Slide Number Placeholder 3"/>
          <p:cNvSpPr>
            <a:spLocks noGrp="1"/>
          </p:cNvSpPr>
          <p:nvPr>
            <p:ph type="sldNum" sz="quarter" idx="10"/>
          </p:nvPr>
        </p:nvSpPr>
        <p:spPr/>
        <p:txBody>
          <a:bodyPr/>
          <a:lstStyle/>
          <a:p>
            <a:fld id="{CFF5D215-8349-204F-BC92-9713F59A7BB3}" type="slidenum">
              <a:rPr lang="en-US" smtClean="0"/>
              <a:t>26</a:t>
            </a:fld>
            <a:endParaRPr lang="en-US"/>
          </a:p>
        </p:txBody>
      </p:sp>
    </p:spTree>
    <p:extLst>
      <p:ext uri="{BB962C8B-B14F-4D97-AF65-F5344CB8AC3E}">
        <p14:creationId xmlns:p14="http://schemas.microsoft.com/office/powerpoint/2010/main" val="7311375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Cheap</a:t>
            </a:r>
          </a:p>
          <a:p>
            <a:endParaRPr lang="en-US" dirty="0" smtClean="0"/>
          </a:p>
          <a:p>
            <a:r>
              <a:rPr lang="en-US" dirty="0" smtClean="0"/>
              <a:t>Modifications to memory </a:t>
            </a:r>
            <a:r>
              <a:rPr lang="en-US" dirty="0" smtClean="0"/>
              <a:t>controller. Compression/Decompression.</a:t>
            </a:r>
            <a:r>
              <a:rPr lang="en-US" baseline="0" dirty="0" smtClean="0"/>
              <a:t> Small SRAM storage.</a:t>
            </a:r>
            <a:endParaRPr lang="en-US" dirty="0" smtClean="0"/>
          </a:p>
          <a:p>
            <a:endParaRPr lang="en-US" dirty="0"/>
          </a:p>
        </p:txBody>
      </p:sp>
      <p:sp>
        <p:nvSpPr>
          <p:cNvPr id="4" name="Slide Number Placeholder 3"/>
          <p:cNvSpPr>
            <a:spLocks noGrp="1"/>
          </p:cNvSpPr>
          <p:nvPr>
            <p:ph type="sldNum" sz="quarter" idx="10"/>
          </p:nvPr>
        </p:nvSpPr>
        <p:spPr/>
        <p:txBody>
          <a:bodyPr/>
          <a:lstStyle/>
          <a:p>
            <a:fld id="{CFF5D215-8349-204F-BC92-9713F59A7BB3}" type="slidenum">
              <a:rPr lang="en-US" smtClean="0"/>
              <a:t>27</a:t>
            </a:fld>
            <a:endParaRPr lang="en-US"/>
          </a:p>
        </p:txBody>
      </p:sp>
    </p:spTree>
    <p:extLst>
      <p:ext uri="{BB962C8B-B14F-4D97-AF65-F5344CB8AC3E}">
        <p14:creationId xmlns:p14="http://schemas.microsoft.com/office/powerpoint/2010/main" val="12853049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Overview.</a:t>
            </a:r>
          </a:p>
          <a:p>
            <a:r>
              <a:rPr lang="en-US" dirty="0" smtClean="0"/>
              <a:t>BW</a:t>
            </a:r>
            <a:r>
              <a:rPr lang="en-US" baseline="0" dirty="0" smtClean="0"/>
              <a:t> benefits. OS transparent with HW approach. Commodity memory with modified mapping. Remove metadata lookup with in-line marker and location prediction. And robust performance with dynamic solution.</a:t>
            </a:r>
          </a:p>
          <a:p>
            <a:endParaRPr lang="en-US" baseline="0" dirty="0" smtClean="0"/>
          </a:p>
          <a:p>
            <a:r>
              <a:rPr lang="en-US" baseline="0" dirty="0" smtClean="0"/>
              <a:t>Thank you.</a:t>
            </a:r>
            <a:endParaRPr lang="en-US" dirty="0"/>
          </a:p>
        </p:txBody>
      </p:sp>
      <p:sp>
        <p:nvSpPr>
          <p:cNvPr id="4" name="Slide Number Placeholder 3"/>
          <p:cNvSpPr>
            <a:spLocks noGrp="1"/>
          </p:cNvSpPr>
          <p:nvPr>
            <p:ph type="sldNum" sz="quarter" idx="10"/>
          </p:nvPr>
        </p:nvSpPr>
        <p:spPr/>
        <p:txBody>
          <a:bodyPr/>
          <a:lstStyle/>
          <a:p>
            <a:fld id="{CFF5D215-8349-204F-BC92-9713F59A7BB3}" type="slidenum">
              <a:rPr lang="en-US" smtClean="0"/>
              <a:t>28</a:t>
            </a:fld>
            <a:endParaRPr lang="en-US"/>
          </a:p>
        </p:txBody>
      </p:sp>
    </p:spTree>
    <p:extLst>
      <p:ext uri="{BB962C8B-B14F-4D97-AF65-F5344CB8AC3E}">
        <p14:creationId xmlns:p14="http://schemas.microsoft.com/office/powerpoint/2010/main" val="1584074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Compressed </a:t>
            </a:r>
            <a:r>
              <a:rPr lang="en-US" baseline="0" dirty="0" smtClean="0"/>
              <a:t>memory is an attractive approach to solve this problem</a:t>
            </a:r>
          </a:p>
          <a:p>
            <a:r>
              <a:rPr lang="en-US" baseline="0" dirty="0" smtClean="0"/>
              <a:t>Compression allows for packing more lines in a physical amount of space, which improves memory capacity.</a:t>
            </a:r>
          </a:p>
          <a:p>
            <a:endParaRPr lang="en-US" baseline="0" dirty="0" smtClean="0"/>
          </a:p>
          <a:p>
            <a:r>
              <a:rPr lang="en-US" sz="1200" b="0" i="0" kern="1200" dirty="0" smtClean="0">
                <a:solidFill>
                  <a:schemeClr val="tx1"/>
                </a:solidFill>
                <a:effectLst/>
                <a:latin typeface="+mn-lt"/>
                <a:ea typeface="+mn-ea"/>
                <a:cs typeface="+mn-cs"/>
              </a:rPr>
              <a:t>While this seems useful we haven't seen widespread adoption of compressed memory systems.  The problem is that with compressed memory the capacity changes and we need OS support to adapt to this variable capacity.  This means the MICROSOFT and the INTELs of the world will need to both agree for making compressed memory viable.  We want the bandwidth benefits of compression in an OS-transparent manner. </a:t>
            </a:r>
            <a:endParaRPr lang="en-US" sz="1200" b="0" i="0" kern="1200" dirty="0" smtClean="0">
              <a:solidFill>
                <a:schemeClr val="tx1"/>
              </a:solidFill>
              <a:effectLst/>
              <a:latin typeface="+mn-lt"/>
              <a:ea typeface="+mn-ea"/>
              <a:cs typeface="+mn-cs"/>
            </a:endParaRPr>
          </a:p>
          <a:p>
            <a:r>
              <a:rPr lang="en-US" dirty="0" smtClean="0"/>
              <a:t>With</a:t>
            </a:r>
            <a:r>
              <a:rPr lang="en-US" baseline="0" dirty="0" smtClean="0"/>
              <a:t> </a:t>
            </a:r>
            <a:r>
              <a:rPr lang="en-US" dirty="0" smtClean="0"/>
              <a:t>Transparent </a:t>
            </a:r>
            <a:r>
              <a:rPr lang="en-US" dirty="0" smtClean="0"/>
              <a:t>Memory Compression</a:t>
            </a:r>
          </a:p>
          <a:p>
            <a:endParaRPr lang="en-US" dirty="0"/>
          </a:p>
        </p:txBody>
      </p:sp>
      <p:sp>
        <p:nvSpPr>
          <p:cNvPr id="4" name="Slide Number Placeholder 3"/>
          <p:cNvSpPr>
            <a:spLocks noGrp="1"/>
          </p:cNvSpPr>
          <p:nvPr>
            <p:ph type="sldNum" sz="quarter" idx="10"/>
          </p:nvPr>
        </p:nvSpPr>
        <p:spPr/>
        <p:txBody>
          <a:bodyPr/>
          <a:lstStyle/>
          <a:p>
            <a:fld id="{CFF5D215-8349-204F-BC92-9713F59A7BB3}" type="slidenum">
              <a:rPr lang="en-US" smtClean="0"/>
              <a:t>3</a:t>
            </a:fld>
            <a:endParaRPr lang="en-US"/>
          </a:p>
        </p:txBody>
      </p:sp>
    </p:spTree>
    <p:extLst>
      <p:ext uri="{BB962C8B-B14F-4D97-AF65-F5344CB8AC3E}">
        <p14:creationId xmlns:p14="http://schemas.microsoft.com/office/powerpoint/2010/main" val="963441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TMC</a:t>
            </a:r>
            <a:r>
              <a:rPr lang="en-US" baseline="0" dirty="0" smtClean="0"/>
              <a:t>. BW without OS changes. Compress in place. E.g. </a:t>
            </a:r>
            <a:r>
              <a:rPr lang="en-US" baseline="0" dirty="0" err="1" smtClean="0"/>
              <a:t>Memzip</a:t>
            </a:r>
            <a:r>
              <a:rPr lang="en-US" baseline="0" dirty="0" smtClean="0"/>
              <a:t>.</a:t>
            </a:r>
          </a:p>
          <a:p>
            <a:r>
              <a:rPr lang="en-US" baseline="0" dirty="0" smtClean="0"/>
              <a:t>	Changes DIMM organization, </a:t>
            </a:r>
          </a:p>
          <a:p>
            <a:r>
              <a:rPr lang="en-US" baseline="0" dirty="0" smtClean="0"/>
              <a:t>		reorganize such that it takes Multiple accesses to read data.</a:t>
            </a:r>
          </a:p>
          <a:p>
            <a:r>
              <a:rPr lang="en-US" baseline="0" dirty="0" smtClean="0"/>
              <a:t>		Save on accesses when lines are compressible</a:t>
            </a:r>
          </a:p>
          <a:p>
            <a:endParaRPr lang="en-US" baseline="0" dirty="0" smtClean="0"/>
          </a:p>
          <a:p>
            <a:r>
              <a:rPr lang="en-US" baseline="0" dirty="0" smtClean="0"/>
              <a:t>Gets BW without OS. But, requires:</a:t>
            </a:r>
          </a:p>
          <a:p>
            <a:r>
              <a:rPr lang="en-US" baseline="0" dirty="0" smtClean="0"/>
              <a:t>	DIMM Changes, to support half line accesses</a:t>
            </a:r>
          </a:p>
          <a:p>
            <a:r>
              <a:rPr lang="en-US" baseline="0" dirty="0" smtClean="0"/>
              <a:t>	Expensive metadata accesses, to understand compressed mapping</a:t>
            </a:r>
          </a:p>
          <a:p>
            <a:r>
              <a:rPr lang="en-US" baseline="0" dirty="0" smtClean="0"/>
              <a:t>	Suffer from performance degradation when running incompressible workloads</a:t>
            </a:r>
          </a:p>
          <a:p>
            <a:endParaRPr lang="en-US" baseline="0" dirty="0" smtClean="0"/>
          </a:p>
          <a:p>
            <a:r>
              <a:rPr lang="en-US" baseline="0" dirty="0" smtClean="0"/>
              <a:t>Our work has a simple goal. We </a:t>
            </a:r>
            <a:r>
              <a:rPr lang="en-US" baseline="0" dirty="0" smtClean="0"/>
              <a:t>want </a:t>
            </a:r>
            <a:r>
              <a:rPr lang="en-US" baseline="0" dirty="0" smtClean="0"/>
              <a:t>more bandwidth out of </a:t>
            </a:r>
            <a:r>
              <a:rPr lang="en-US" baseline="0" dirty="0" smtClean="0"/>
              <a:t>commodity memory systems</a:t>
            </a:r>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CFF5D215-8349-204F-BC92-9713F59A7BB3}" type="slidenum">
              <a:rPr lang="en-US" smtClean="0"/>
              <a:t>4</a:t>
            </a:fld>
            <a:endParaRPr lang="en-US"/>
          </a:p>
        </p:txBody>
      </p:sp>
    </p:spTree>
    <p:extLst>
      <p:ext uri="{BB962C8B-B14F-4D97-AF65-F5344CB8AC3E}">
        <p14:creationId xmlns:p14="http://schemas.microsoft.com/office/powerpoint/2010/main" val="597425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Goal of our paper is to </a:t>
            </a:r>
            <a:r>
              <a:rPr lang="en-US" sz="1200" b="1" dirty="0" smtClean="0"/>
              <a:t>improve memory bandwidth</a:t>
            </a:r>
            <a:r>
              <a:rPr lang="en-US" sz="1200" dirty="0" smtClean="0"/>
              <a:t>, </a:t>
            </a:r>
            <a:r>
              <a:rPr lang="en-US" sz="1200" dirty="0" smtClean="0"/>
              <a:t>without the costs of compression.</a:t>
            </a:r>
            <a:r>
              <a:rPr lang="en-US" sz="1200" baseline="0" dirty="0" smtClean="0"/>
              <a:t> Should be </a:t>
            </a:r>
            <a:r>
              <a:rPr lang="en-US" sz="1200" b="1" dirty="0" smtClean="0"/>
              <a:t>OS </a:t>
            </a:r>
            <a:r>
              <a:rPr lang="en-US" sz="1200" b="1" dirty="0" smtClean="0"/>
              <a:t>transparent</a:t>
            </a:r>
            <a:r>
              <a:rPr lang="en-US" sz="1200" dirty="0" smtClean="0"/>
              <a:t>, applicable to </a:t>
            </a:r>
            <a:r>
              <a:rPr lang="en-US" sz="1200" b="1" dirty="0" smtClean="0"/>
              <a:t>commodity memory</a:t>
            </a:r>
            <a:r>
              <a:rPr lang="en-US" sz="1200" dirty="0" smtClean="0"/>
              <a:t>, </a:t>
            </a:r>
            <a:r>
              <a:rPr lang="en-US" sz="1200" dirty="0" smtClean="0"/>
              <a:t>have </a:t>
            </a:r>
            <a:r>
              <a:rPr lang="en-US" sz="1200" b="1" dirty="0" smtClean="0"/>
              <a:t>negligible metadata overhead</a:t>
            </a:r>
            <a:r>
              <a:rPr lang="en-US" sz="1200" dirty="0" smtClean="0"/>
              <a:t>, and </a:t>
            </a:r>
            <a:r>
              <a:rPr lang="en-US" sz="1200" dirty="0" smtClean="0"/>
              <a:t>have </a:t>
            </a:r>
            <a:r>
              <a:rPr lang="en-US" sz="1200" b="1" dirty="0" smtClean="0"/>
              <a:t>robust </a:t>
            </a:r>
            <a:r>
              <a:rPr lang="en-US" sz="1200" b="1" dirty="0" smtClean="0"/>
              <a:t>performance</a:t>
            </a:r>
            <a:r>
              <a:rPr lang="en-US" sz="1200" b="0" baseline="0" dirty="0" smtClean="0"/>
              <a:t> under any circumstance.</a:t>
            </a:r>
            <a:endParaRPr lang="en-US" sz="1200" b="1" dirty="0" smtClean="0"/>
          </a:p>
          <a:p>
            <a:endParaRPr lang="en-US" dirty="0"/>
          </a:p>
        </p:txBody>
      </p:sp>
      <p:sp>
        <p:nvSpPr>
          <p:cNvPr id="4" name="Slide Number Placeholder 3"/>
          <p:cNvSpPr>
            <a:spLocks noGrp="1"/>
          </p:cNvSpPr>
          <p:nvPr>
            <p:ph type="sldNum" sz="quarter" idx="10"/>
          </p:nvPr>
        </p:nvSpPr>
        <p:spPr/>
        <p:txBody>
          <a:bodyPr/>
          <a:lstStyle/>
          <a:p>
            <a:fld id="{CFF5D215-8349-204F-BC92-9713F59A7BB3}" type="slidenum">
              <a:rPr lang="en-US" smtClean="0"/>
              <a:t>5</a:t>
            </a:fld>
            <a:endParaRPr lang="en-US"/>
          </a:p>
        </p:txBody>
      </p:sp>
    </p:spTree>
    <p:extLst>
      <p:ext uri="{BB962C8B-B14F-4D97-AF65-F5344CB8AC3E}">
        <p14:creationId xmlns:p14="http://schemas.microsoft.com/office/powerpoint/2010/main" val="1790399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64B</a:t>
            </a:r>
            <a:r>
              <a:rPr lang="en-US" baseline="0" dirty="0" smtClean="0"/>
              <a:t> transfers</a:t>
            </a:r>
          </a:p>
          <a:p>
            <a:endParaRPr lang="en-US" dirty="0" smtClean="0"/>
          </a:p>
          <a:p>
            <a:r>
              <a:rPr lang="en-US" dirty="0" smtClean="0"/>
              <a:t>No</a:t>
            </a:r>
            <a:r>
              <a:rPr lang="en-US" baseline="0" dirty="0" smtClean="0"/>
              <a:t> partial-line transfers</a:t>
            </a:r>
          </a:p>
          <a:p>
            <a:r>
              <a:rPr lang="en-US" baseline="0" dirty="0" smtClean="0"/>
              <a:t>	due to internal bandwidth constraints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FF5D215-8349-204F-BC92-9713F59A7BB3}" type="slidenum">
              <a:rPr lang="en-US" smtClean="0"/>
              <a:t>7</a:t>
            </a:fld>
            <a:endParaRPr lang="en-US"/>
          </a:p>
        </p:txBody>
      </p:sp>
    </p:spTree>
    <p:extLst>
      <p:ext uri="{BB962C8B-B14F-4D97-AF65-F5344CB8AC3E}">
        <p14:creationId xmlns:p14="http://schemas.microsoft.com/office/powerpoint/2010/main" val="432277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Since </a:t>
            </a:r>
            <a:r>
              <a:rPr lang="en-US" baseline="0" dirty="0" smtClean="0"/>
              <a:t>we can’t change </a:t>
            </a:r>
            <a:r>
              <a:rPr lang="en-US" baseline="0" dirty="0" err="1" smtClean="0"/>
              <a:t>cacheline</a:t>
            </a:r>
            <a:r>
              <a:rPr lang="en-US" baseline="0" dirty="0" smtClean="0"/>
              <a:t> size, maybe we can get more lines per CL-sized access.</a:t>
            </a:r>
            <a:endParaRPr lang="en-US" dirty="0" smtClean="0"/>
          </a:p>
          <a:p>
            <a:endParaRPr lang="en-US" dirty="0" smtClean="0"/>
          </a:p>
          <a:p>
            <a:r>
              <a:rPr lang="en-US" dirty="0" smtClean="0"/>
              <a:t>If both are useful, </a:t>
            </a:r>
            <a:r>
              <a:rPr lang="en-US" dirty="0" smtClean="0"/>
              <a:t>2x effective</a:t>
            </a:r>
            <a:r>
              <a:rPr lang="en-US" baseline="0" dirty="0" smtClean="0"/>
              <a:t> bandwidth (with </a:t>
            </a:r>
            <a:r>
              <a:rPr lang="en-US" dirty="0" smtClean="0"/>
              <a:t>BW-free</a:t>
            </a:r>
            <a:r>
              <a:rPr lang="en-US" baseline="0" dirty="0" smtClean="0"/>
              <a:t> </a:t>
            </a:r>
            <a:r>
              <a:rPr lang="en-US" baseline="0" dirty="0" smtClean="0"/>
              <a:t>adjacent-line </a:t>
            </a:r>
            <a:r>
              <a:rPr lang="en-US" baseline="0" dirty="0" err="1" smtClean="0"/>
              <a:t>prefetch</a:t>
            </a:r>
            <a:r>
              <a:rPr lang="en-US" baseline="0" dirty="0" smtClean="0"/>
              <a:t>), while maintaining access length.</a:t>
            </a:r>
          </a:p>
          <a:p>
            <a:endParaRPr lang="en-US" baseline="0" dirty="0" smtClean="0"/>
          </a:p>
          <a:p>
            <a:r>
              <a:rPr lang="en-US" baseline="0" dirty="0" smtClean="0"/>
              <a:t>Enables 2x BW, and works on commodity DRAM.</a:t>
            </a:r>
            <a:endParaRPr lang="en-US" dirty="0" smtClean="0"/>
          </a:p>
          <a:p>
            <a:endParaRPr lang="en-US" dirty="0"/>
          </a:p>
        </p:txBody>
      </p:sp>
      <p:sp>
        <p:nvSpPr>
          <p:cNvPr id="4" name="Slide Number Placeholder 3"/>
          <p:cNvSpPr>
            <a:spLocks noGrp="1"/>
          </p:cNvSpPr>
          <p:nvPr>
            <p:ph type="sldNum" sz="quarter" idx="10"/>
          </p:nvPr>
        </p:nvSpPr>
        <p:spPr/>
        <p:txBody>
          <a:bodyPr/>
          <a:lstStyle/>
          <a:p>
            <a:fld id="{CFF5D215-8349-204F-BC92-9713F59A7BB3}" type="slidenum">
              <a:rPr lang="en-US" smtClean="0"/>
              <a:t>8</a:t>
            </a:fld>
            <a:endParaRPr lang="en-US"/>
          </a:p>
        </p:txBody>
      </p:sp>
    </p:spTree>
    <p:extLst>
      <p:ext uri="{BB962C8B-B14F-4D97-AF65-F5344CB8AC3E}">
        <p14:creationId xmlns:p14="http://schemas.microsoft.com/office/powerpoint/2010/main" val="1626138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Location</a:t>
            </a:r>
            <a:r>
              <a:rPr lang="en-US" baseline="0" dirty="0" smtClean="0"/>
              <a:t> of B changes depending on compressibility. Prior approaches need metadata to know where to look. Costs BW and latency.</a:t>
            </a:r>
            <a:endParaRPr lang="en-US" dirty="0" smtClean="0"/>
          </a:p>
        </p:txBody>
      </p:sp>
      <p:sp>
        <p:nvSpPr>
          <p:cNvPr id="4" name="Slide Number Placeholder 3"/>
          <p:cNvSpPr>
            <a:spLocks noGrp="1"/>
          </p:cNvSpPr>
          <p:nvPr>
            <p:ph type="sldNum" sz="quarter" idx="10"/>
          </p:nvPr>
        </p:nvSpPr>
        <p:spPr/>
        <p:txBody>
          <a:bodyPr/>
          <a:lstStyle/>
          <a:p>
            <a:fld id="{CFF5D215-8349-204F-BC92-9713F59A7BB3}" type="slidenum">
              <a:rPr lang="en-US" smtClean="0"/>
              <a:t>10</a:t>
            </a:fld>
            <a:endParaRPr lang="en-US"/>
          </a:p>
        </p:txBody>
      </p:sp>
    </p:spTree>
    <p:extLst>
      <p:ext uri="{BB962C8B-B14F-4D97-AF65-F5344CB8AC3E}">
        <p14:creationId xmlns:p14="http://schemas.microsoft.com/office/powerpoint/2010/main" val="1206678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Metadata</a:t>
            </a:r>
            <a:r>
              <a:rPr lang="en-US" baseline="0" dirty="0" smtClean="0"/>
              <a:t> lookup hinders performance. Even with dedicated metadata cache.</a:t>
            </a:r>
            <a:endParaRPr lang="en-US" dirty="0"/>
          </a:p>
        </p:txBody>
      </p:sp>
      <p:sp>
        <p:nvSpPr>
          <p:cNvPr id="4" name="Slide Number Placeholder 3"/>
          <p:cNvSpPr>
            <a:spLocks noGrp="1"/>
          </p:cNvSpPr>
          <p:nvPr>
            <p:ph type="sldNum" sz="quarter" idx="10"/>
          </p:nvPr>
        </p:nvSpPr>
        <p:spPr/>
        <p:txBody>
          <a:bodyPr/>
          <a:lstStyle/>
          <a:p>
            <a:fld id="{CFF5D215-8349-204F-BC92-9713F59A7BB3}" type="slidenum">
              <a:rPr lang="en-US" smtClean="0"/>
              <a:t>11</a:t>
            </a:fld>
            <a:endParaRPr lang="en-US"/>
          </a:p>
        </p:txBody>
      </p:sp>
    </p:spTree>
    <p:extLst>
      <p:ext uri="{BB962C8B-B14F-4D97-AF65-F5344CB8AC3E}">
        <p14:creationId xmlns:p14="http://schemas.microsoft.com/office/powerpoint/2010/main" val="1561617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4A9B989-1DDC-A546-AF44-8CE1EC44B2B8}" type="datetime1">
              <a:rPr lang="en-US" smtClean="0"/>
              <a:t>2/21/19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EFF91FF-D894-6140-848C-994C3FF0AA80}" type="slidenum">
              <a:rPr lang="en-US"/>
              <a:pPr>
                <a:defRPr/>
              </a:pPr>
              <a:t>‹#›</a:t>
            </a:fld>
            <a:endParaRPr lang="en-US" dirty="0"/>
          </a:p>
        </p:txBody>
      </p:sp>
    </p:spTree>
    <p:extLst>
      <p:ext uri="{BB962C8B-B14F-4D97-AF65-F5344CB8AC3E}">
        <p14:creationId xmlns:p14="http://schemas.microsoft.com/office/powerpoint/2010/main" val="223536934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6C855754-3B53-4D43-A2D1-3AAC6A31E763}"/>
              </a:ext>
            </a:extLst>
          </p:cNvPr>
          <p:cNvSpPr/>
          <p:nvPr userDrawn="1"/>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59AB0B2-58B9-A44C-A5A6-A8FBBE530850}" type="datetime1">
              <a:rPr lang="en-US" smtClean="0"/>
              <a:t>2/21/19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C9B385-7E4F-D648-854E-B5FBE5911DB7}" type="slidenum">
              <a:rPr lang="en-US"/>
              <a:pPr>
                <a:defRPr/>
              </a:pPr>
              <a:t>‹#›</a:t>
            </a:fld>
            <a:endParaRPr lang="en-US"/>
          </a:p>
        </p:txBody>
      </p:sp>
    </p:spTree>
    <p:extLst>
      <p:ext uri="{BB962C8B-B14F-4D97-AF65-F5344CB8AC3E}">
        <p14:creationId xmlns:p14="http://schemas.microsoft.com/office/powerpoint/2010/main" val="461102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B5972E16-3C80-4AD5-A1E2-FED7DBD1F8F8}"/>
              </a:ext>
            </a:extLst>
          </p:cNvPr>
          <p:cNvSpPr/>
          <p:nvPr userDrawn="1"/>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9481B22-01FA-A943-9BB9-8B65F5C80F50}" type="datetime1">
              <a:rPr lang="en-US" smtClean="0"/>
              <a:t>2/21/19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6709091-ADEF-0E4F-807D-32AD63D403A3}" type="slidenum">
              <a:rPr lang="en-US"/>
              <a:pPr>
                <a:defRPr/>
              </a:pPr>
              <a:t>‹#›</a:t>
            </a:fld>
            <a:endParaRPr lang="en-US"/>
          </a:p>
        </p:txBody>
      </p:sp>
    </p:spTree>
    <p:extLst>
      <p:ext uri="{BB962C8B-B14F-4D97-AF65-F5344CB8AC3E}">
        <p14:creationId xmlns:p14="http://schemas.microsoft.com/office/powerpoint/2010/main" val="26419857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EB9995D3-BB8B-4710-8A04-E20FD58E30C2}"/>
              </a:ext>
            </a:extLst>
          </p:cNvPr>
          <p:cNvSpPr/>
          <p:nvPr userDrawn="1"/>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55588" y="198438"/>
            <a:ext cx="8382000" cy="487362"/>
          </a:xfrm>
        </p:spPr>
        <p:txBody>
          <a:bodyPr/>
          <a:lstStyle/>
          <a:p>
            <a:r>
              <a:rPr lang="en-US"/>
              <a:t>Click to edit Master title style</a:t>
            </a:r>
          </a:p>
        </p:txBody>
      </p:sp>
      <p:sp>
        <p:nvSpPr>
          <p:cNvPr id="3" name="Text Placeholder 2"/>
          <p:cNvSpPr>
            <a:spLocks noGrp="1"/>
          </p:cNvSpPr>
          <p:nvPr>
            <p:ph type="body" sz="half" idx="1"/>
          </p:nvPr>
        </p:nvSpPr>
        <p:spPr>
          <a:xfrm>
            <a:off x="242888" y="1200150"/>
            <a:ext cx="4114800" cy="4830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10088" y="1200150"/>
            <a:ext cx="4114800" cy="4830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403E011-89A9-6E48-A945-79C971F164E7}" type="datetime1">
              <a:rPr lang="en-US" smtClean="0"/>
              <a:t>2/21/19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D97A91E-0216-8544-A00D-3713641DF831}" type="slidenum">
              <a:rPr lang="en-US"/>
              <a:pPr>
                <a:defRPr/>
              </a:pPr>
              <a:t>‹#›</a:t>
            </a:fld>
            <a:endParaRPr lang="en-US" dirty="0"/>
          </a:p>
        </p:txBody>
      </p:sp>
    </p:spTree>
    <p:extLst>
      <p:ext uri="{BB962C8B-B14F-4D97-AF65-F5344CB8AC3E}">
        <p14:creationId xmlns:p14="http://schemas.microsoft.com/office/powerpoint/2010/main" val="155758266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3A936259-CBBB-4D52-A3D2-8B0CC26ECAB6}"/>
              </a:ext>
            </a:extLst>
          </p:cNvPr>
          <p:cNvSpPr/>
          <p:nvPr userDrawn="1"/>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55588" y="198438"/>
            <a:ext cx="8382000" cy="487362"/>
          </a:xfrm>
        </p:spPr>
        <p:txBody>
          <a:bodyPr/>
          <a:lstStyle/>
          <a:p>
            <a:r>
              <a:rPr lang="en-US"/>
              <a:t>Click to edit Master title style</a:t>
            </a:r>
          </a:p>
        </p:txBody>
      </p:sp>
      <p:sp>
        <p:nvSpPr>
          <p:cNvPr id="3" name="Table Placeholder 2"/>
          <p:cNvSpPr>
            <a:spLocks noGrp="1"/>
          </p:cNvSpPr>
          <p:nvPr>
            <p:ph type="tbl" idx="1"/>
          </p:nvPr>
        </p:nvSpPr>
        <p:spPr>
          <a:xfrm>
            <a:off x="242888" y="1200150"/>
            <a:ext cx="8382000" cy="4830763"/>
          </a:xfrm>
        </p:spPr>
        <p:txBody>
          <a:bodyPr/>
          <a:lstStyle/>
          <a:p>
            <a:pPr lvl="0"/>
            <a:r>
              <a:rPr lang="en-US" noProof="0"/>
              <a:t>Click icon to add table</a:t>
            </a:r>
          </a:p>
        </p:txBody>
      </p:sp>
      <p:sp>
        <p:nvSpPr>
          <p:cNvPr id="4" name="Date Placeholder 3"/>
          <p:cNvSpPr>
            <a:spLocks noGrp="1"/>
          </p:cNvSpPr>
          <p:nvPr>
            <p:ph type="dt" sz="half" idx="10"/>
          </p:nvPr>
        </p:nvSpPr>
        <p:spPr/>
        <p:txBody>
          <a:bodyPr/>
          <a:lstStyle>
            <a:lvl1pPr>
              <a:defRPr/>
            </a:lvl1pPr>
          </a:lstStyle>
          <a:p>
            <a:pPr>
              <a:defRPr/>
            </a:pPr>
            <a:fld id="{8715C56D-A987-284F-BCDA-11A8D583DC1B}" type="datetime1">
              <a:rPr lang="en-US" smtClean="0"/>
              <a:t>2/21/19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BBFA2E4-188F-1F44-91FC-27C47CA5D22F}" type="slidenum">
              <a:rPr lang="en-US"/>
              <a:pPr>
                <a:defRPr/>
              </a:pPr>
              <a:t>‹#›</a:t>
            </a:fld>
            <a:endParaRPr lang="en-US" dirty="0"/>
          </a:p>
        </p:txBody>
      </p:sp>
    </p:spTree>
    <p:extLst>
      <p:ext uri="{BB962C8B-B14F-4D97-AF65-F5344CB8AC3E}">
        <p14:creationId xmlns:p14="http://schemas.microsoft.com/office/powerpoint/2010/main" val="23260939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Background Only">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3A936259-CBBB-4D52-A3D2-8B0CC26ECAB6}"/>
              </a:ext>
            </a:extLst>
          </p:cNvPr>
          <p:cNvSpPr/>
          <p:nvPr userDrawn="1"/>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56180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14F1856-3D5E-47A3-A899-9AABAD81AF5B}"/>
              </a:ext>
            </a:extLst>
          </p:cNvPr>
          <p:cNvSpPr/>
          <p:nvPr userDrawn="1"/>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47650" y="198438"/>
            <a:ext cx="8382000" cy="487362"/>
          </a:xfrm>
        </p:spPr>
        <p:txBody>
          <a:bodyPr/>
          <a:lstStyle/>
          <a:p>
            <a:r>
              <a:rPr lang="en-US" dirty="0"/>
              <a:t>Click to edit Master title style</a:t>
            </a:r>
          </a:p>
        </p:txBody>
      </p:sp>
      <p:sp>
        <p:nvSpPr>
          <p:cNvPr id="3" name="Content Placeholder 2"/>
          <p:cNvSpPr>
            <a:spLocks noGrp="1"/>
          </p:cNvSpPr>
          <p:nvPr>
            <p:ph idx="1"/>
          </p:nvPr>
        </p:nvSpPr>
        <p:spPr/>
        <p:txBody>
          <a:bodyPr/>
          <a:lstStyle>
            <a:lvl1pPr>
              <a:buSzPct val="120000"/>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CE36A4BA-E04F-6046-9ED7-9ADF7E148717}" type="datetime1">
              <a:rPr lang="en-US" smtClean="0"/>
              <a:t>2/21/19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66DA6C0-E8D2-8D44-A834-246A4BF6B0E5}" type="slidenum">
              <a:rPr lang="en-US"/>
              <a:pPr>
                <a:defRPr/>
              </a:pPr>
              <a:t>‹#›</a:t>
            </a:fld>
            <a:endParaRPr lang="en-US"/>
          </a:p>
        </p:txBody>
      </p:sp>
    </p:spTree>
    <p:extLst>
      <p:ext uri="{BB962C8B-B14F-4D97-AF65-F5344CB8AC3E}">
        <p14:creationId xmlns:p14="http://schemas.microsoft.com/office/powerpoint/2010/main" val="25797808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E59C1B5-126E-294E-8011-7E99B19B2715}" type="datetime1">
              <a:rPr lang="en-US" smtClean="0"/>
              <a:t>2/21/19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43F148-38EE-9D41-A399-46640A86DCFE}" type="slidenum">
              <a:rPr lang="en-US"/>
              <a:pPr>
                <a:defRPr/>
              </a:pPr>
              <a:t>‹#›</a:t>
            </a:fld>
            <a:endParaRPr lang="en-US" dirty="0"/>
          </a:p>
        </p:txBody>
      </p:sp>
    </p:spTree>
    <p:extLst>
      <p:ext uri="{BB962C8B-B14F-4D97-AF65-F5344CB8AC3E}">
        <p14:creationId xmlns:p14="http://schemas.microsoft.com/office/powerpoint/2010/main" val="4285262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97EDEBAD-946C-429C-9B42-C294358E2DC9}"/>
              </a:ext>
            </a:extLst>
          </p:cNvPr>
          <p:cNvSpPr/>
          <p:nvPr userDrawn="1"/>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0"/>
          </p:nvPr>
        </p:nvSpPr>
        <p:spPr/>
        <p:txBody>
          <a:bodyPr/>
          <a:lstStyle>
            <a:lvl1pPr>
              <a:defRPr/>
            </a:lvl1pPr>
          </a:lstStyle>
          <a:p>
            <a:pPr>
              <a:defRPr/>
            </a:pPr>
            <a:fld id="{77FBC39C-3586-B343-8EA2-23724747138B}" type="datetime1">
              <a:rPr lang="en-US" smtClean="0"/>
              <a:t>2/21/19</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95CE7248-CC89-3641-A7E7-47B62CEA8426}" type="slidenum">
              <a:rPr lang="en-US"/>
              <a:pPr>
                <a:defRPr/>
              </a:pPr>
              <a:t>‹#›</a:t>
            </a:fld>
            <a:endParaRPr lang="en-US"/>
          </a:p>
        </p:txBody>
      </p:sp>
    </p:spTree>
    <p:extLst>
      <p:ext uri="{BB962C8B-B14F-4D97-AF65-F5344CB8AC3E}">
        <p14:creationId xmlns:p14="http://schemas.microsoft.com/office/powerpoint/2010/main" val="2188061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7A24479D-69AC-4B93-B1EB-8A25768E4007}"/>
              </a:ext>
            </a:extLst>
          </p:cNvPr>
          <p:cNvSpPr/>
          <p:nvPr userDrawn="1"/>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p:txBody>
          <a:bodyPr/>
          <a:lstStyle>
            <a:lvl1pPr>
              <a:defRPr/>
            </a:lvl1pPr>
          </a:lstStyle>
          <a:p>
            <a:pPr>
              <a:defRPr/>
            </a:pPr>
            <a:fld id="{213ECBEB-1D09-0648-BA66-44A8D313B1AC}" type="datetime1">
              <a:rPr lang="en-US" smtClean="0"/>
              <a:t>2/21/19</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197AEE38-385D-F945-8ABA-6CFF9E8196B2}" type="slidenum">
              <a:rPr lang="en-US"/>
              <a:pPr>
                <a:defRPr/>
              </a:pPr>
              <a:t>‹#›</a:t>
            </a:fld>
            <a:endParaRPr lang="en-US"/>
          </a:p>
        </p:txBody>
      </p:sp>
    </p:spTree>
    <p:extLst>
      <p:ext uri="{BB962C8B-B14F-4D97-AF65-F5344CB8AC3E}">
        <p14:creationId xmlns:p14="http://schemas.microsoft.com/office/powerpoint/2010/main" val="1820335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A0071346-C926-4CA4-965A-26ECF94D14C4}"/>
              </a:ext>
            </a:extLst>
          </p:cNvPr>
          <p:cNvSpPr/>
          <p:nvPr userDrawn="1"/>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p:txBody>
          <a:bodyPr/>
          <a:lstStyle>
            <a:lvl1pPr>
              <a:defRPr/>
            </a:lvl1pPr>
          </a:lstStyle>
          <a:p>
            <a:pPr>
              <a:defRPr/>
            </a:pPr>
            <a:fld id="{4EBE4C7B-9664-7B46-842B-7DC00B0DD9F0}" type="datetime1">
              <a:rPr lang="en-US" smtClean="0"/>
              <a:t>2/21/19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FCB3398-78C0-5B46-8BCF-97493A0BAED3}" type="slidenum">
              <a:rPr lang="en-US"/>
              <a:pPr>
                <a:defRPr/>
              </a:pPr>
              <a:t>‹#›</a:t>
            </a:fld>
            <a:endParaRPr lang="en-US"/>
          </a:p>
        </p:txBody>
      </p:sp>
    </p:spTree>
    <p:extLst>
      <p:ext uri="{BB962C8B-B14F-4D97-AF65-F5344CB8AC3E}">
        <p14:creationId xmlns:p14="http://schemas.microsoft.com/office/powerpoint/2010/main" val="75602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Rectangle 5">
            <a:extLst>
              <a:ext uri="{FF2B5EF4-FFF2-40B4-BE49-F238E27FC236}">
                <a16:creationId xmlns="" xmlns:a16="http://schemas.microsoft.com/office/drawing/2014/main" id="{544E842B-27AD-44D3-8AAF-0AD0340C4F45}"/>
              </a:ext>
            </a:extLst>
          </p:cNvPr>
          <p:cNvSpPr/>
          <p:nvPr userDrawn="1"/>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Date Placeholder 3"/>
          <p:cNvSpPr>
            <a:spLocks noGrp="1"/>
          </p:cNvSpPr>
          <p:nvPr>
            <p:ph type="dt" sz="half" idx="10"/>
          </p:nvPr>
        </p:nvSpPr>
        <p:spPr/>
        <p:txBody>
          <a:bodyPr/>
          <a:lstStyle>
            <a:lvl1pPr>
              <a:defRPr/>
            </a:lvl1pPr>
          </a:lstStyle>
          <a:p>
            <a:pPr>
              <a:defRPr/>
            </a:pPr>
            <a:fld id="{FFC218DE-2B62-5242-9D74-C392291347B9}" type="datetime1">
              <a:rPr lang="en-US" smtClean="0"/>
              <a:t>2/21/19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7CB12DC-9BA3-E849-8DAB-53097B1F748C}" type="slidenum">
              <a:rPr lang="en-US"/>
              <a:pPr>
                <a:defRPr/>
              </a:pPr>
              <a:t>‹#›</a:t>
            </a:fld>
            <a:endParaRPr lang="en-US"/>
          </a:p>
        </p:txBody>
      </p:sp>
    </p:spTree>
    <p:extLst>
      <p:ext uri="{BB962C8B-B14F-4D97-AF65-F5344CB8AC3E}">
        <p14:creationId xmlns:p14="http://schemas.microsoft.com/office/powerpoint/2010/main" val="2746036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16978C0B-D0A8-4110-9EF4-176194683B4D}"/>
              </a:ext>
            </a:extLst>
          </p:cNvPr>
          <p:cNvSpPr/>
          <p:nvPr userDrawn="1"/>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fld id="{9A73A221-8A2B-A645-A3F8-C7819C3CE5BE}" type="datetime1">
              <a:rPr lang="en-US" smtClean="0"/>
              <a:t>2/21/19</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01BA44EC-0D86-C44E-97A0-48A19801D204}" type="slidenum">
              <a:rPr lang="en-US"/>
              <a:pPr>
                <a:defRPr/>
              </a:pPr>
              <a:t>‹#›</a:t>
            </a:fld>
            <a:endParaRPr lang="en-US"/>
          </a:p>
        </p:txBody>
      </p:sp>
    </p:spTree>
    <p:extLst>
      <p:ext uri="{BB962C8B-B14F-4D97-AF65-F5344CB8AC3E}">
        <p14:creationId xmlns:p14="http://schemas.microsoft.com/office/powerpoint/2010/main" val="486306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ACC5C177-5418-45FC-9EA6-E9F03B79EEB2}"/>
              </a:ext>
            </a:extLst>
          </p:cNvPr>
          <p:cNvSpPr/>
          <p:nvPr userDrawn="1"/>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fld id="{8D7EB322-1335-B747-8FD4-F55BB3B2815F}" type="datetime1">
              <a:rPr lang="en-US" smtClean="0"/>
              <a:t>2/21/19</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9FC0C591-9DB5-3C46-BAB1-1FD3C04251A7}" type="slidenum">
              <a:rPr lang="en-US"/>
              <a:pPr>
                <a:defRPr/>
              </a:pPr>
              <a:t>‹#›</a:t>
            </a:fld>
            <a:endParaRPr lang="en-US"/>
          </a:p>
        </p:txBody>
      </p:sp>
    </p:spTree>
    <p:extLst>
      <p:ext uri="{BB962C8B-B14F-4D97-AF65-F5344CB8AC3E}">
        <p14:creationId xmlns:p14="http://schemas.microsoft.com/office/powerpoint/2010/main" val="2112065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64A910ED-5EF7-4D05-92C6-12FBA2515AD8}"/>
              </a:ext>
            </a:extLst>
          </p:cNvPr>
          <p:cNvSpPr/>
          <p:nvPr userDrawn="1"/>
        </p:nvSpPr>
        <p:spPr>
          <a:xfrm>
            <a:off x="0" y="0"/>
            <a:ext cx="9144000" cy="8382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userDrawn="1"/>
        </p:nvSpPr>
        <p:spPr>
          <a:xfrm>
            <a:off x="0" y="6658960"/>
            <a:ext cx="9144000" cy="210312"/>
          </a:xfrm>
          <a:prstGeom prst="rect">
            <a:avLst/>
          </a:prstGeom>
          <a:solidFill>
            <a:srgbClr val="FFD86D"/>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latin typeface="Arial"/>
              <a:cs typeface="Arial"/>
            </a:endParaRPr>
          </a:p>
        </p:txBody>
      </p:sp>
      <p:sp>
        <p:nvSpPr>
          <p:cNvPr id="2" name="Title Placeholder 1"/>
          <p:cNvSpPr>
            <a:spLocks noGrp="1"/>
          </p:cNvSpPr>
          <p:nvPr>
            <p:ph type="title"/>
          </p:nvPr>
        </p:nvSpPr>
        <p:spPr>
          <a:xfrm>
            <a:off x="247650" y="198438"/>
            <a:ext cx="8382000" cy="487362"/>
          </a:xfrm>
          <a:prstGeom prst="rect">
            <a:avLst/>
          </a:prstGeom>
        </p:spPr>
        <p:txBody>
          <a:bodyPr vert="horz" lIns="91440" tIns="45720" rIns="91440" bIns="45720" rtlCol="0" anchor="ctr">
            <a:noAutofit/>
          </a:bodyPr>
          <a:lstStyle/>
          <a:p>
            <a:r>
              <a:rPr lang="en-US" dirty="0"/>
              <a:t>Click to edit Master title style</a:t>
            </a:r>
          </a:p>
        </p:txBody>
      </p:sp>
      <p:sp>
        <p:nvSpPr>
          <p:cNvPr id="1027" name="Text Placeholder 2"/>
          <p:cNvSpPr>
            <a:spLocks noGrp="1"/>
          </p:cNvSpPr>
          <p:nvPr>
            <p:ph type="body" idx="1"/>
          </p:nvPr>
        </p:nvSpPr>
        <p:spPr bwMode="auto">
          <a:xfrm>
            <a:off x="242888" y="1192213"/>
            <a:ext cx="8382000" cy="483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507672" y="6350280"/>
            <a:ext cx="2133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a:ea typeface="+mn-ea"/>
                <a:cs typeface="Arial"/>
              </a:defRPr>
            </a:lvl1pPr>
          </a:lstStyle>
          <a:p>
            <a:pPr>
              <a:defRPr/>
            </a:pPr>
            <a:fld id="{C2A80D79-0A62-9B4C-BD4A-0EA49338626F}" type="datetime1">
              <a:rPr lang="en-US" smtClean="0"/>
              <a:t>2/21/19</a:t>
            </a:fld>
            <a:endParaRPr lang="en-US"/>
          </a:p>
        </p:txBody>
      </p:sp>
      <p:sp>
        <p:nvSpPr>
          <p:cNvPr id="5" name="Footer Placeholder 4"/>
          <p:cNvSpPr>
            <a:spLocks noGrp="1"/>
          </p:cNvSpPr>
          <p:nvPr>
            <p:ph type="ftr" sz="quarter" idx="3"/>
          </p:nvPr>
        </p:nvSpPr>
        <p:spPr>
          <a:xfrm>
            <a:off x="132506" y="635028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Arial"/>
                <a:ea typeface="+mn-ea"/>
                <a:cs typeface="Arial"/>
              </a:defRPr>
            </a:lvl1pPr>
          </a:lstStyle>
          <a:p>
            <a:pPr>
              <a:defRPr/>
            </a:pPr>
            <a:endParaRPr lang="en-US" dirty="0"/>
          </a:p>
        </p:txBody>
      </p:sp>
      <p:sp>
        <p:nvSpPr>
          <p:cNvPr id="6" name="Slide Number Placeholder 5"/>
          <p:cNvSpPr>
            <a:spLocks noGrp="1"/>
          </p:cNvSpPr>
          <p:nvPr>
            <p:ph type="sldNum" sz="quarter" idx="4"/>
          </p:nvPr>
        </p:nvSpPr>
        <p:spPr>
          <a:xfrm>
            <a:off x="6901995" y="6632222"/>
            <a:ext cx="2133600" cy="242215"/>
          </a:xfrm>
          <a:prstGeom prst="rect">
            <a:avLst/>
          </a:prstGeom>
        </p:spPr>
        <p:txBody>
          <a:bodyPr vert="horz" lIns="91440" tIns="45720" rIns="91440" bIns="45720" rtlCol="0" anchor="ctr"/>
          <a:lstStyle>
            <a:lvl1pPr algn="r" fontAlgn="auto">
              <a:spcBef>
                <a:spcPts val="0"/>
              </a:spcBef>
              <a:spcAft>
                <a:spcPts val="0"/>
              </a:spcAft>
              <a:defRPr sz="1400" b="1">
                <a:solidFill>
                  <a:schemeClr val="accent3"/>
                </a:solidFill>
                <a:latin typeface="Arial"/>
                <a:ea typeface="+mn-ea"/>
                <a:cs typeface="Arial"/>
              </a:defRPr>
            </a:lvl1pPr>
          </a:lstStyle>
          <a:p>
            <a:pPr>
              <a:defRPr/>
            </a:pPr>
            <a:fld id="{306E2C30-8F45-0448-8EF4-5E9D60815DBD}"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1" r:id="rId1"/>
    <p:sldLayoutId id="2147483705" r:id="rId2"/>
    <p:sldLayoutId id="2147483702"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03" r:id="rId12"/>
    <p:sldLayoutId id="2147483704" r:id="rId13"/>
    <p:sldLayoutId id="2147483714"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2800" b="1" kern="1200" cap="all">
          <a:solidFill>
            <a:schemeClr val="tx1"/>
          </a:solidFill>
          <a:effectLst>
            <a:outerShdw blurRad="50800" dist="25400" dir="2700000" algn="tl">
              <a:srgbClr val="000000">
                <a:alpha val="24000"/>
              </a:srgbClr>
            </a:outerShdw>
          </a:effectLst>
          <a:latin typeface="Arial"/>
          <a:ea typeface="ＭＳ Ｐゴシック" charset="0"/>
          <a:cs typeface="Arial"/>
        </a:defRPr>
      </a:lvl1pPr>
      <a:lvl2pPr algn="l" rtl="0" eaLnBrk="1" fontAlgn="base" hangingPunct="1">
        <a:spcBef>
          <a:spcPct val="0"/>
        </a:spcBef>
        <a:spcAft>
          <a:spcPct val="0"/>
        </a:spcAft>
        <a:defRPr sz="3200" b="1">
          <a:solidFill>
            <a:schemeClr val="tx1"/>
          </a:solidFill>
          <a:latin typeface="Calibri" pitchFamily="34" charset="0"/>
          <a:ea typeface="ＭＳ Ｐゴシック" charset="0"/>
          <a:cs typeface="ＭＳ Ｐゴシック" charset="0"/>
        </a:defRPr>
      </a:lvl2pPr>
      <a:lvl3pPr algn="l" rtl="0" eaLnBrk="1" fontAlgn="base" hangingPunct="1">
        <a:spcBef>
          <a:spcPct val="0"/>
        </a:spcBef>
        <a:spcAft>
          <a:spcPct val="0"/>
        </a:spcAft>
        <a:defRPr sz="3200" b="1">
          <a:solidFill>
            <a:schemeClr val="tx1"/>
          </a:solidFill>
          <a:latin typeface="Calibri" pitchFamily="34" charset="0"/>
          <a:ea typeface="ＭＳ Ｐゴシック" charset="0"/>
          <a:cs typeface="ＭＳ Ｐゴシック" charset="0"/>
        </a:defRPr>
      </a:lvl3pPr>
      <a:lvl4pPr algn="l" rtl="0" eaLnBrk="1" fontAlgn="base" hangingPunct="1">
        <a:spcBef>
          <a:spcPct val="0"/>
        </a:spcBef>
        <a:spcAft>
          <a:spcPct val="0"/>
        </a:spcAft>
        <a:defRPr sz="3200" b="1">
          <a:solidFill>
            <a:schemeClr val="tx1"/>
          </a:solidFill>
          <a:latin typeface="Calibri" pitchFamily="34" charset="0"/>
          <a:ea typeface="ＭＳ Ｐゴシック" charset="0"/>
          <a:cs typeface="ＭＳ Ｐゴシック" charset="0"/>
        </a:defRPr>
      </a:lvl4pPr>
      <a:lvl5pPr algn="l" rtl="0" eaLnBrk="1" fontAlgn="base" hangingPunct="1">
        <a:spcBef>
          <a:spcPct val="0"/>
        </a:spcBef>
        <a:spcAft>
          <a:spcPct val="0"/>
        </a:spcAft>
        <a:defRPr sz="3200" b="1">
          <a:solidFill>
            <a:schemeClr val="tx1"/>
          </a:solidFill>
          <a:latin typeface="Calibri" pitchFamily="34" charset="0"/>
          <a:ea typeface="ＭＳ Ｐゴシック" charset="0"/>
          <a:cs typeface="ＭＳ Ｐゴシック" charset="0"/>
        </a:defRPr>
      </a:lvl5pPr>
      <a:lvl6pPr marL="457200" algn="l" rtl="0" eaLnBrk="1" fontAlgn="base" hangingPunct="1">
        <a:spcBef>
          <a:spcPct val="0"/>
        </a:spcBef>
        <a:spcAft>
          <a:spcPct val="0"/>
        </a:spcAft>
        <a:defRPr sz="3200" b="1">
          <a:solidFill>
            <a:schemeClr val="tx1"/>
          </a:solidFill>
          <a:latin typeface="Calibri" pitchFamily="34" charset="0"/>
        </a:defRPr>
      </a:lvl6pPr>
      <a:lvl7pPr marL="914400" algn="l" rtl="0" eaLnBrk="1" fontAlgn="base" hangingPunct="1">
        <a:spcBef>
          <a:spcPct val="0"/>
        </a:spcBef>
        <a:spcAft>
          <a:spcPct val="0"/>
        </a:spcAft>
        <a:defRPr sz="3200" b="1">
          <a:solidFill>
            <a:schemeClr val="tx1"/>
          </a:solidFill>
          <a:latin typeface="Calibri" pitchFamily="34" charset="0"/>
        </a:defRPr>
      </a:lvl7pPr>
      <a:lvl8pPr marL="1371600" algn="l" rtl="0" eaLnBrk="1" fontAlgn="base" hangingPunct="1">
        <a:spcBef>
          <a:spcPct val="0"/>
        </a:spcBef>
        <a:spcAft>
          <a:spcPct val="0"/>
        </a:spcAft>
        <a:defRPr sz="3200" b="1">
          <a:solidFill>
            <a:schemeClr val="tx1"/>
          </a:solidFill>
          <a:latin typeface="Calibri" pitchFamily="34" charset="0"/>
        </a:defRPr>
      </a:lvl8pPr>
      <a:lvl9pPr marL="1828800" algn="l" rtl="0" eaLnBrk="1" fontAlgn="base" hangingPunct="1">
        <a:spcBef>
          <a:spcPct val="0"/>
        </a:spcBef>
        <a:spcAft>
          <a:spcPct val="0"/>
        </a:spcAft>
        <a:defRPr sz="3200" b="1">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2800" kern="1200">
          <a:solidFill>
            <a:schemeClr val="tx1"/>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sz="1800" kern="1200">
          <a:solidFill>
            <a:schemeClr val="tx1"/>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Arial"/>
          <a:ea typeface="ＭＳ Ｐゴシック" charset="0"/>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chart" Target="../charts/char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chart" Target="../charts/char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emf"/><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chart" Target="../charts/char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chart" Target="../charts/char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6.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31648" y="304800"/>
            <a:ext cx="8778240" cy="2245406"/>
          </a:xfrm>
          <a:prstGeom prst="roundRect">
            <a:avLst/>
          </a:prstGeom>
          <a:solidFill>
            <a:schemeClr val="accent3">
              <a:lumMod val="60000"/>
              <a:lumOff val="40000"/>
            </a:schemeClr>
          </a:solidFill>
          <a:ln w="571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b="1" smtClean="0">
                <a:solidFill>
                  <a:schemeClr val="tx1"/>
                </a:solidFill>
              </a:rPr>
              <a:t>Enabling Transparent Memory-Compression for Commodity Memory Systems</a:t>
            </a:r>
            <a:endParaRPr lang="en-US" sz="2800" b="1" dirty="0">
              <a:solidFill>
                <a:schemeClr val="tx1"/>
              </a:solidFill>
            </a:endParaRPr>
          </a:p>
        </p:txBody>
      </p:sp>
      <p:sp>
        <p:nvSpPr>
          <p:cNvPr id="8" name="Subtitle 2"/>
          <p:cNvSpPr txBox="1">
            <a:spLocks/>
          </p:cNvSpPr>
          <p:nvPr/>
        </p:nvSpPr>
        <p:spPr bwMode="auto">
          <a:xfrm>
            <a:off x="1706880" y="2732769"/>
            <a:ext cx="5657088" cy="2436639"/>
          </a:xfrm>
          <a:prstGeom prst="rect">
            <a:avLst/>
          </a:prstGeom>
          <a:noFill/>
          <a:ln>
            <a:noFill/>
          </a:ln>
          <a:extLst/>
        </p:spPr>
        <p:txBody>
          <a:bodyPr vert="horz" wrap="square" lIns="91440" tIns="45720" rIns="91440" bIns="45720" numCol="1" anchor="t" anchorCtr="0" compatLnSpc="1">
            <a:prstTxWarp prst="textNoShape">
              <a:avLst/>
            </a:prstTxWarp>
            <a:noAutofit/>
          </a:bodyPr>
          <a:lstStyle>
            <a:lvl1pPr marL="0" indent="0" algn="ctr" rtl="0" eaLnBrk="0" fontAlgn="base" hangingPunct="0">
              <a:spcBef>
                <a:spcPct val="20000"/>
              </a:spcBef>
              <a:spcAft>
                <a:spcPct val="0"/>
              </a:spcAft>
              <a:buClr>
                <a:schemeClr val="accent1"/>
              </a:buClr>
              <a:buFontTx/>
              <a:buNone/>
              <a:defRPr sz="2200">
                <a:solidFill>
                  <a:schemeClr val="accent2"/>
                </a:solidFill>
                <a:latin typeface="+mj-lt"/>
                <a:ea typeface="ＭＳ Ｐゴシック" charset="0"/>
                <a:cs typeface="ＭＳ Ｐゴシック" charset="0"/>
              </a:defRPr>
            </a:lvl1pPr>
            <a:lvl2pPr marL="742950" indent="-285750" algn="l" rtl="0" eaLnBrk="0" fontAlgn="base" hangingPunct="0">
              <a:spcBef>
                <a:spcPct val="20000"/>
              </a:spcBef>
              <a:spcAft>
                <a:spcPct val="0"/>
              </a:spcAft>
              <a:buClr>
                <a:schemeClr val="accent1"/>
              </a:buClr>
              <a:buChar char="–"/>
              <a:defRPr sz="2600">
                <a:solidFill>
                  <a:schemeClr val="bg1"/>
                </a:solidFill>
                <a:latin typeface="+mj-lt"/>
                <a:ea typeface="ＭＳ Ｐゴシック" charset="0"/>
              </a:defRPr>
            </a:lvl2pPr>
            <a:lvl3pPr marL="1143000" indent="-228600" algn="l" rtl="0" eaLnBrk="0" fontAlgn="base" hangingPunct="0">
              <a:spcBef>
                <a:spcPct val="20000"/>
              </a:spcBef>
              <a:spcAft>
                <a:spcPct val="0"/>
              </a:spcAft>
              <a:buClr>
                <a:schemeClr val="accent1"/>
              </a:buClr>
              <a:buChar char="•"/>
              <a:defRPr sz="2400">
                <a:solidFill>
                  <a:schemeClr val="bg1"/>
                </a:solidFill>
                <a:latin typeface="+mj-lt"/>
                <a:ea typeface="ＭＳ Ｐゴシック" charset="0"/>
              </a:defRPr>
            </a:lvl3pPr>
            <a:lvl4pPr marL="1600200" indent="-228600" algn="l" rtl="0" eaLnBrk="0" fontAlgn="base" hangingPunct="0">
              <a:spcBef>
                <a:spcPct val="20000"/>
              </a:spcBef>
              <a:spcAft>
                <a:spcPct val="0"/>
              </a:spcAft>
              <a:buClr>
                <a:schemeClr val="accent1"/>
              </a:buClr>
              <a:buChar char="–"/>
              <a:defRPr sz="2200">
                <a:solidFill>
                  <a:schemeClr val="bg1"/>
                </a:solidFill>
                <a:latin typeface="+mj-lt"/>
                <a:ea typeface="ＭＳ Ｐゴシック" charset="0"/>
              </a:defRPr>
            </a:lvl4pPr>
            <a:lvl5pPr marL="2057400" indent="-228600" algn="l" rtl="0" eaLnBrk="0" fontAlgn="base" hangingPunct="0">
              <a:spcBef>
                <a:spcPct val="20000"/>
              </a:spcBef>
              <a:spcAft>
                <a:spcPct val="0"/>
              </a:spcAft>
              <a:buClr>
                <a:schemeClr val="accent1"/>
              </a:buClr>
              <a:buChar char="»"/>
              <a:defRPr sz="2000">
                <a:solidFill>
                  <a:schemeClr val="bg1"/>
                </a:solidFill>
                <a:latin typeface="+mj-lt"/>
                <a:ea typeface="ＭＳ Ｐゴシック" charset="0"/>
              </a:defRPr>
            </a:lvl5pPr>
            <a:lvl6pPr marL="2514600" indent="-228600" algn="l" rtl="0" fontAlgn="base">
              <a:spcBef>
                <a:spcPct val="20000"/>
              </a:spcBef>
              <a:spcAft>
                <a:spcPct val="0"/>
              </a:spcAft>
              <a:buClr>
                <a:schemeClr val="accent1"/>
              </a:buClr>
              <a:buChar char="»"/>
              <a:defRPr sz="2000">
                <a:solidFill>
                  <a:schemeClr val="bg1"/>
                </a:solidFill>
                <a:latin typeface="+mn-lt"/>
              </a:defRPr>
            </a:lvl6pPr>
            <a:lvl7pPr marL="2971800" indent="-228600" algn="l" rtl="0" fontAlgn="base">
              <a:spcBef>
                <a:spcPct val="20000"/>
              </a:spcBef>
              <a:spcAft>
                <a:spcPct val="0"/>
              </a:spcAft>
              <a:buClr>
                <a:schemeClr val="accent1"/>
              </a:buClr>
              <a:buChar char="»"/>
              <a:defRPr sz="2000">
                <a:solidFill>
                  <a:schemeClr val="bg1"/>
                </a:solidFill>
                <a:latin typeface="+mn-lt"/>
              </a:defRPr>
            </a:lvl7pPr>
            <a:lvl8pPr marL="3429000" indent="-228600" algn="l" rtl="0" fontAlgn="base">
              <a:spcBef>
                <a:spcPct val="20000"/>
              </a:spcBef>
              <a:spcAft>
                <a:spcPct val="0"/>
              </a:spcAft>
              <a:buClr>
                <a:schemeClr val="accent1"/>
              </a:buClr>
              <a:buChar char="»"/>
              <a:defRPr sz="2000">
                <a:solidFill>
                  <a:schemeClr val="bg1"/>
                </a:solidFill>
                <a:latin typeface="+mn-lt"/>
              </a:defRPr>
            </a:lvl8pPr>
            <a:lvl9pPr marL="3886200" indent="-228600" algn="l" rtl="0" fontAlgn="base">
              <a:spcBef>
                <a:spcPct val="20000"/>
              </a:spcBef>
              <a:spcAft>
                <a:spcPct val="0"/>
              </a:spcAft>
              <a:buClr>
                <a:schemeClr val="accent1"/>
              </a:buClr>
              <a:buChar char="»"/>
              <a:defRPr sz="2000">
                <a:solidFill>
                  <a:schemeClr val="bg1"/>
                </a:solidFill>
                <a:latin typeface="+mn-lt"/>
              </a:defRPr>
            </a:lvl9pPr>
          </a:lstStyle>
          <a:p>
            <a:pPr marL="0" marR="0" lvl="0" indent="0" defTabSz="914400" rtl="0" eaLnBrk="0" fontAlgn="base" latinLnBrk="0" hangingPunct="0">
              <a:lnSpc>
                <a:spcPct val="100000"/>
              </a:lnSpc>
              <a:spcBef>
                <a:spcPct val="20000"/>
              </a:spcBef>
              <a:spcAft>
                <a:spcPct val="0"/>
              </a:spcAft>
              <a:buClr>
                <a:srgbClr val="EEB211"/>
              </a:buClr>
              <a:buSzTx/>
              <a:buFontTx/>
              <a:buNone/>
              <a:tabLst/>
              <a:defRPr/>
            </a:pPr>
            <a:r>
              <a:rPr kumimoji="0" lang="en-US" sz="3200" u="none" strike="noStrike" kern="0" cap="none" spc="0" normalizeH="0" baseline="0" noProof="0" dirty="0" smtClean="0">
                <a:ln>
                  <a:noFill/>
                </a:ln>
                <a:solidFill>
                  <a:schemeClr val="tx1"/>
                </a:solidFill>
                <a:effectLst/>
                <a:uLnTx/>
                <a:uFillTx/>
                <a:latin typeface="Calibri" charset="0"/>
                <a:ea typeface="Calibri" charset="0"/>
                <a:cs typeface="Calibri" charset="0"/>
              </a:rPr>
              <a:t>HPCA</a:t>
            </a:r>
            <a:r>
              <a:rPr kumimoji="0" lang="en-US" sz="3200" u="none" strike="noStrike" kern="0" cap="none" spc="0" normalizeH="0" noProof="0" dirty="0" smtClean="0">
                <a:ln>
                  <a:noFill/>
                </a:ln>
                <a:solidFill>
                  <a:schemeClr val="tx1"/>
                </a:solidFill>
                <a:effectLst/>
                <a:uLnTx/>
                <a:uFillTx/>
                <a:latin typeface="Calibri" charset="0"/>
                <a:ea typeface="Calibri" charset="0"/>
                <a:cs typeface="Calibri" charset="0"/>
              </a:rPr>
              <a:t> 2019</a:t>
            </a:r>
            <a:endParaRPr kumimoji="0" lang="en-US" sz="3200" u="none" strike="noStrike" kern="0" cap="none" spc="0" normalizeH="0" baseline="0" noProof="0" dirty="0" smtClean="0">
              <a:ln>
                <a:noFill/>
              </a:ln>
              <a:solidFill>
                <a:schemeClr val="tx1"/>
              </a:solidFill>
              <a:effectLst/>
              <a:uLnTx/>
              <a:uFillTx/>
              <a:latin typeface="Calibri" charset="0"/>
              <a:ea typeface="Calibri" charset="0"/>
              <a:cs typeface="Calibri" charset="0"/>
            </a:endParaRPr>
          </a:p>
          <a:p>
            <a:pPr marL="0" marR="0" lvl="0" indent="0" defTabSz="914400" rtl="0" eaLnBrk="0" fontAlgn="base" latinLnBrk="0" hangingPunct="0">
              <a:lnSpc>
                <a:spcPct val="100000"/>
              </a:lnSpc>
              <a:spcBef>
                <a:spcPct val="20000"/>
              </a:spcBef>
              <a:spcAft>
                <a:spcPct val="0"/>
              </a:spcAft>
              <a:buClr>
                <a:srgbClr val="EEB211"/>
              </a:buClr>
              <a:buSzTx/>
              <a:buFontTx/>
              <a:buNone/>
              <a:tabLst/>
              <a:defRPr/>
            </a:pPr>
            <a:r>
              <a:rPr kumimoji="0" lang="en-US" sz="3200" b="1" u="none" strike="noStrike" kern="0" cap="none" spc="0" normalizeH="0" baseline="0" noProof="0" dirty="0" smtClean="0">
                <a:ln>
                  <a:noFill/>
                </a:ln>
                <a:solidFill>
                  <a:schemeClr val="tx1"/>
                </a:solidFill>
                <a:effectLst/>
                <a:uLnTx/>
                <a:uFillTx/>
                <a:latin typeface="Calibri" charset="0"/>
                <a:ea typeface="Calibri" charset="0"/>
                <a:cs typeface="Calibri" charset="0"/>
              </a:rPr>
              <a:t>Vinson Young</a:t>
            </a:r>
            <a:r>
              <a:rPr kumimoji="0" lang="en-US" sz="3200" u="none" strike="noStrike" kern="0" cap="none" spc="0" normalizeH="0" baseline="0" noProof="0" dirty="0" smtClean="0">
                <a:ln>
                  <a:noFill/>
                </a:ln>
                <a:solidFill>
                  <a:schemeClr val="tx1"/>
                </a:solidFill>
                <a:effectLst/>
                <a:uLnTx/>
                <a:uFillTx/>
                <a:latin typeface="Calibri" charset="0"/>
                <a:ea typeface="Calibri" charset="0"/>
                <a:cs typeface="Calibri" charset="0"/>
              </a:rPr>
              <a:t>*</a:t>
            </a:r>
          </a:p>
          <a:p>
            <a:pPr marL="0" marR="0" lvl="0" indent="0" defTabSz="914400" rtl="0" eaLnBrk="0" fontAlgn="base" latinLnBrk="0" hangingPunct="0">
              <a:lnSpc>
                <a:spcPct val="100000"/>
              </a:lnSpc>
              <a:spcBef>
                <a:spcPct val="20000"/>
              </a:spcBef>
              <a:spcAft>
                <a:spcPct val="0"/>
              </a:spcAft>
              <a:buClr>
                <a:srgbClr val="EEB211"/>
              </a:buClr>
              <a:buSzTx/>
              <a:buFontTx/>
              <a:buNone/>
              <a:tabLst/>
              <a:defRPr/>
            </a:pPr>
            <a:r>
              <a:rPr lang="en-US" sz="3200" kern="0" dirty="0" smtClean="0">
                <a:solidFill>
                  <a:schemeClr val="tx1"/>
                </a:solidFill>
                <a:latin typeface="Calibri" charset="0"/>
                <a:ea typeface="Calibri" charset="0"/>
                <a:cs typeface="Calibri" charset="0"/>
              </a:rPr>
              <a:t>Sanjay </a:t>
            </a:r>
            <a:r>
              <a:rPr lang="en-US" sz="3200" kern="0" dirty="0" err="1" smtClean="0">
                <a:solidFill>
                  <a:schemeClr val="tx1"/>
                </a:solidFill>
                <a:latin typeface="Calibri" charset="0"/>
                <a:ea typeface="Calibri" charset="0"/>
                <a:cs typeface="Calibri" charset="0"/>
              </a:rPr>
              <a:t>Kariyappa</a:t>
            </a:r>
            <a:r>
              <a:rPr lang="en-US" sz="3200" kern="0" dirty="0" smtClean="0">
                <a:solidFill>
                  <a:schemeClr val="tx1"/>
                </a:solidFill>
                <a:latin typeface="Calibri" charset="0"/>
                <a:ea typeface="Calibri" charset="0"/>
                <a:cs typeface="Calibri" charset="0"/>
              </a:rPr>
              <a:t>*</a:t>
            </a:r>
          </a:p>
          <a:p>
            <a:pPr marL="0" marR="0" lvl="0" indent="0" defTabSz="914400" rtl="0" eaLnBrk="0" fontAlgn="base" latinLnBrk="0" hangingPunct="0">
              <a:lnSpc>
                <a:spcPct val="100000"/>
              </a:lnSpc>
              <a:spcBef>
                <a:spcPct val="20000"/>
              </a:spcBef>
              <a:spcAft>
                <a:spcPct val="0"/>
              </a:spcAft>
              <a:buClr>
                <a:srgbClr val="EEB211"/>
              </a:buClr>
              <a:buSzTx/>
              <a:buFontTx/>
              <a:buNone/>
              <a:tabLst/>
              <a:defRPr/>
            </a:pPr>
            <a:r>
              <a:rPr kumimoji="0" lang="en-US" sz="3200" u="none" strike="noStrike" kern="0" cap="none" spc="0" normalizeH="0" baseline="0" noProof="0" dirty="0" err="1" smtClean="0">
                <a:ln>
                  <a:noFill/>
                </a:ln>
                <a:solidFill>
                  <a:schemeClr val="tx1"/>
                </a:solidFill>
                <a:effectLst/>
                <a:uLnTx/>
                <a:uFillTx/>
                <a:latin typeface="Calibri" charset="0"/>
                <a:ea typeface="Calibri" charset="0"/>
                <a:cs typeface="Calibri" charset="0"/>
              </a:rPr>
              <a:t>Moinuddin</a:t>
            </a:r>
            <a:r>
              <a:rPr kumimoji="0" lang="en-US" sz="3200" u="none" strike="noStrike" kern="0" cap="none" spc="0" normalizeH="0" baseline="0" noProof="0" dirty="0" smtClean="0">
                <a:ln>
                  <a:noFill/>
                </a:ln>
                <a:solidFill>
                  <a:schemeClr val="tx1"/>
                </a:solidFill>
                <a:effectLst/>
                <a:uLnTx/>
                <a:uFillTx/>
                <a:latin typeface="Calibri" charset="0"/>
                <a:ea typeface="Calibri" charset="0"/>
                <a:cs typeface="Calibri" charset="0"/>
              </a:rPr>
              <a:t> Qureshi</a:t>
            </a:r>
          </a:p>
          <a:p>
            <a:pPr marL="0" marR="0" lvl="0" indent="0" defTabSz="914400" rtl="0" eaLnBrk="0" fontAlgn="base" latinLnBrk="0" hangingPunct="0">
              <a:lnSpc>
                <a:spcPct val="100000"/>
              </a:lnSpc>
              <a:spcBef>
                <a:spcPct val="20000"/>
              </a:spcBef>
              <a:spcAft>
                <a:spcPct val="0"/>
              </a:spcAft>
              <a:buClr>
                <a:srgbClr val="EEB211"/>
              </a:buClr>
              <a:buSzTx/>
              <a:buFontTx/>
              <a:buNone/>
              <a:tabLst/>
              <a:defRPr/>
            </a:pPr>
            <a:endParaRPr kumimoji="0" lang="en-US" sz="3200" u="none" strike="noStrike" kern="0" cap="none" spc="0" normalizeH="0" baseline="0" noProof="0" dirty="0">
              <a:ln>
                <a:noFill/>
              </a:ln>
              <a:solidFill>
                <a:schemeClr val="tx1"/>
              </a:solidFill>
              <a:effectLst/>
              <a:uLnTx/>
              <a:uFillTx/>
              <a:latin typeface="Calibri" charset="0"/>
              <a:ea typeface="Calibri" charset="0"/>
              <a:cs typeface="Calibri" charset="0"/>
            </a:endParaRPr>
          </a:p>
          <a:p>
            <a:pPr marL="0" marR="0" lvl="0" indent="0" defTabSz="914400" rtl="0" eaLnBrk="0" fontAlgn="base" latinLnBrk="0" hangingPunct="0">
              <a:lnSpc>
                <a:spcPct val="100000"/>
              </a:lnSpc>
              <a:spcBef>
                <a:spcPct val="20000"/>
              </a:spcBef>
              <a:spcAft>
                <a:spcPct val="0"/>
              </a:spcAft>
              <a:buClr>
                <a:srgbClr val="EEB211"/>
              </a:buClr>
              <a:buSzTx/>
              <a:buFontTx/>
              <a:buNone/>
              <a:tabLst/>
              <a:defRPr/>
            </a:pPr>
            <a:endParaRPr kumimoji="0" lang="en-US" sz="1200" b="1" u="none" strike="noStrike" kern="0" cap="none" spc="0" normalizeH="0" baseline="0" noProof="0" dirty="0">
              <a:ln>
                <a:noFill/>
              </a:ln>
              <a:solidFill>
                <a:schemeClr val="tx1"/>
              </a:solidFill>
              <a:effectLst/>
              <a:uLnTx/>
              <a:uFillTx/>
              <a:latin typeface="Calibri" charset="0"/>
              <a:ea typeface="Calibri" charset="0"/>
              <a:cs typeface="Calibri" charset="0"/>
            </a:endParaRPr>
          </a:p>
        </p:txBody>
      </p:sp>
      <p:sp>
        <p:nvSpPr>
          <p:cNvPr id="2" name="TextBox 1"/>
          <p:cNvSpPr txBox="1"/>
          <p:nvPr/>
        </p:nvSpPr>
        <p:spPr>
          <a:xfrm>
            <a:off x="2596115" y="0"/>
            <a:ext cx="184666" cy="369332"/>
          </a:xfrm>
          <a:prstGeom prst="rect">
            <a:avLst/>
          </a:prstGeom>
          <a:noFill/>
        </p:spPr>
        <p:txBody>
          <a:bodyPr wrap="none" rtlCol="0">
            <a:spAutoFit/>
          </a:bodyPr>
          <a:lstStyle/>
          <a:p>
            <a:endParaRPr lang="en-US" dirty="0"/>
          </a:p>
        </p:txBody>
      </p:sp>
      <p:sp>
        <p:nvSpPr>
          <p:cNvPr id="6" name="Slide Number Placeholder 3"/>
          <p:cNvSpPr>
            <a:spLocks noGrp="1"/>
          </p:cNvSpPr>
          <p:nvPr>
            <p:ph type="sldNum" sz="quarter" idx="12"/>
          </p:nvPr>
        </p:nvSpPr>
        <p:spPr>
          <a:xfrm>
            <a:off x="7010400" y="6492875"/>
            <a:ext cx="2133600" cy="365125"/>
          </a:xfrm>
        </p:spPr>
        <p:txBody>
          <a:bodyPr/>
          <a:lstStyle/>
          <a:p>
            <a:pPr>
              <a:defRPr/>
            </a:pPr>
            <a:fld id="{79B9E78F-ABFD-44CE-894E-3D6432B5FCE3}" type="slidenum">
              <a:rPr lang="en-US" smtClean="0"/>
              <a:pPr>
                <a:defRPr/>
              </a:pPr>
              <a:t>1</a:t>
            </a:fld>
            <a:endParaRPr lang="en-US"/>
          </a:p>
        </p:txBody>
      </p:sp>
      <p:pic>
        <p:nvPicPr>
          <p:cNvPr id="9" name="Picture 8" descr="gatech-logo.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145535" y="5989291"/>
            <a:ext cx="3628991" cy="868709"/>
          </a:xfrm>
          <a:prstGeom prst="rect">
            <a:avLst/>
          </a:prstGeom>
        </p:spPr>
      </p:pic>
      <p:sp>
        <p:nvSpPr>
          <p:cNvPr id="3" name="Rectangle 2"/>
          <p:cNvSpPr/>
          <p:nvPr/>
        </p:nvSpPr>
        <p:spPr>
          <a:xfrm>
            <a:off x="0" y="6031210"/>
            <a:ext cx="3145535" cy="707886"/>
          </a:xfrm>
          <a:prstGeom prst="rect">
            <a:avLst/>
          </a:prstGeom>
        </p:spPr>
        <p:txBody>
          <a:bodyPr wrap="square">
            <a:spAutoFit/>
          </a:bodyPr>
          <a:lstStyle/>
          <a:p>
            <a:pPr lvl="0" eaLnBrk="0" hangingPunct="0">
              <a:spcBef>
                <a:spcPct val="20000"/>
              </a:spcBef>
              <a:buClr>
                <a:srgbClr val="EEB211"/>
              </a:buClr>
              <a:defRPr/>
            </a:pPr>
            <a:r>
              <a:rPr lang="en-US" sz="2000" kern="0" dirty="0" smtClean="0">
                <a:latin typeface="Calibri" charset="0"/>
                <a:ea typeface="Calibri" charset="0"/>
                <a:cs typeface="Calibri" charset="0"/>
              </a:rPr>
              <a:t>*These authors contributed equally to this work</a:t>
            </a:r>
            <a:endParaRPr lang="en-US" sz="2000" kern="0" dirty="0">
              <a:latin typeface="Calibri" charset="0"/>
              <a:ea typeface="Calibri" charset="0"/>
              <a:cs typeface="Calibri" charset="0"/>
            </a:endParaRPr>
          </a:p>
        </p:txBody>
      </p:sp>
    </p:spTree>
    <p:extLst>
      <p:ext uri="{BB962C8B-B14F-4D97-AF65-F5344CB8AC3E}">
        <p14:creationId xmlns:p14="http://schemas.microsoft.com/office/powerpoint/2010/main" val="10842843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metadata lookup</a:t>
            </a:r>
            <a:endParaRPr lang="en-US" dirty="0"/>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10</a:t>
            </a:fld>
            <a:endParaRPr lang="en-US"/>
          </a:p>
        </p:txBody>
      </p:sp>
      <p:sp>
        <p:nvSpPr>
          <p:cNvPr id="10" name="Rectangle 9">
            <a:extLst>
              <a:ext uri="{FF2B5EF4-FFF2-40B4-BE49-F238E27FC236}">
                <a16:creationId xmlns:a16="http://schemas.microsoft.com/office/drawing/2014/main" xmlns="" id="{10C27F79-C0AE-C94D-8D48-CC019E82C814}"/>
              </a:ext>
            </a:extLst>
          </p:cNvPr>
          <p:cNvSpPr/>
          <p:nvPr/>
        </p:nvSpPr>
        <p:spPr>
          <a:xfrm>
            <a:off x="3621688" y="2631329"/>
            <a:ext cx="4389120" cy="323281"/>
          </a:xfrm>
          <a:prstGeom prst="rect">
            <a:avLst/>
          </a:prstGeom>
          <a:solidFill>
            <a:srgbClr val="FFC000"/>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Line B</a:t>
            </a:r>
            <a:endParaRPr lang="en-US" sz="1800" b="1" kern="0" dirty="0">
              <a:solidFill>
                <a:srgbClr val="000000"/>
              </a:solidFill>
              <a:latin typeface="Trebuchet MS"/>
              <a:ea typeface="+mn-ea"/>
              <a:cs typeface="+mn-cs"/>
            </a:endParaRPr>
          </a:p>
        </p:txBody>
      </p:sp>
      <p:sp>
        <p:nvSpPr>
          <p:cNvPr id="15" name="Rectangle 14">
            <a:extLst>
              <a:ext uri="{FF2B5EF4-FFF2-40B4-BE49-F238E27FC236}">
                <a16:creationId xmlns:a16="http://schemas.microsoft.com/office/drawing/2014/main" xmlns="" id="{10C27F79-C0AE-C94D-8D48-CC019E82C814}"/>
              </a:ext>
            </a:extLst>
          </p:cNvPr>
          <p:cNvSpPr/>
          <p:nvPr/>
        </p:nvSpPr>
        <p:spPr>
          <a:xfrm>
            <a:off x="5816248" y="2212564"/>
            <a:ext cx="2194560" cy="323281"/>
          </a:xfrm>
          <a:prstGeom prst="rect">
            <a:avLst/>
          </a:prstGeom>
          <a:solidFill>
            <a:schemeClr val="bg1"/>
          </a:solidFill>
          <a:ln w="25400" cap="flat" cmpd="sng" algn="ctr">
            <a:solidFill>
              <a:srgbClr val="000000"/>
            </a:solidFill>
            <a:prstDash val="solid"/>
          </a:ln>
          <a:effectLst/>
        </p:spPr>
        <p:txBody>
          <a:bodyPr lIns="0" rIns="0" rtlCol="0" anchor="ctr"/>
          <a:lstStyle/>
          <a:p>
            <a:pPr algn="ctr" defTabSz="380996">
              <a:defRPr/>
            </a:pPr>
            <a:endParaRPr lang="en-US" sz="1800" b="1" kern="0" dirty="0">
              <a:solidFill>
                <a:srgbClr val="000000"/>
              </a:solidFill>
              <a:latin typeface="Trebuchet MS"/>
              <a:ea typeface="+mn-ea"/>
              <a:cs typeface="+mn-cs"/>
            </a:endParaRPr>
          </a:p>
        </p:txBody>
      </p:sp>
      <p:sp>
        <p:nvSpPr>
          <p:cNvPr id="16" name="Rounded Rectangle 15">
            <a:extLst>
              <a:ext uri="{FF2B5EF4-FFF2-40B4-BE49-F238E27FC236}">
                <a16:creationId xmlns:a16="http://schemas.microsoft.com/office/drawing/2014/main" xmlns="" id="{EA862DDE-6642-0640-BA42-0E4004EEC6D1}"/>
              </a:ext>
            </a:extLst>
          </p:cNvPr>
          <p:cNvSpPr/>
          <p:nvPr/>
        </p:nvSpPr>
        <p:spPr>
          <a:xfrm>
            <a:off x="3621688" y="1809337"/>
            <a:ext cx="1097280" cy="274317"/>
          </a:xfrm>
          <a:prstGeom prst="roundRect">
            <a:avLst/>
          </a:prstGeom>
          <a:solidFill>
            <a:schemeClr val="accent2">
              <a:lumMod val="60000"/>
              <a:lumOff val="40000"/>
            </a:schemeClr>
          </a:solid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000000"/>
                </a:solidFill>
                <a:effectLst/>
                <a:uLnTx/>
                <a:uFillTx/>
                <a:latin typeface="Trebuchet MS"/>
                <a:ea typeface="+mn-ea"/>
                <a:cs typeface="+mn-cs"/>
              </a:rPr>
              <a:t>M=0</a:t>
            </a:r>
            <a:endParaRPr kumimoji="0" lang="en-US" sz="1800" b="1" i="0" u="none" strike="noStrike" kern="0" cap="none" spc="0" normalizeH="0" baseline="0" noProof="0" dirty="0">
              <a:ln>
                <a:noFill/>
              </a:ln>
              <a:solidFill>
                <a:srgbClr val="000000"/>
              </a:solidFill>
              <a:effectLst/>
              <a:uLnTx/>
              <a:uFillTx/>
              <a:latin typeface="Trebuchet MS"/>
              <a:ea typeface="+mn-ea"/>
              <a:cs typeface="+mn-cs"/>
            </a:endParaRPr>
          </a:p>
        </p:txBody>
      </p:sp>
      <p:sp>
        <p:nvSpPr>
          <p:cNvPr id="20" name="Rounded Rectangle 19">
            <a:extLst>
              <a:ext uri="{FF2B5EF4-FFF2-40B4-BE49-F238E27FC236}">
                <a16:creationId xmlns:a16="http://schemas.microsoft.com/office/drawing/2014/main" xmlns="" id="{EA862DDE-6642-0640-BA42-0E4004EEC6D1}"/>
              </a:ext>
            </a:extLst>
          </p:cNvPr>
          <p:cNvSpPr/>
          <p:nvPr/>
        </p:nvSpPr>
        <p:spPr>
          <a:xfrm>
            <a:off x="4718968" y="1808209"/>
            <a:ext cx="1097280" cy="274317"/>
          </a:xfrm>
          <a:prstGeom prst="roundRect">
            <a:avLst/>
          </a:prstGeom>
          <a:solidFill>
            <a:schemeClr val="bg1"/>
          </a:solid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Trebuchet MS"/>
                <a:ea typeface="+mn-ea"/>
                <a:cs typeface="+mn-cs"/>
              </a:rPr>
              <a:t>M</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21" name="Rounded Rectangle 20">
            <a:extLst>
              <a:ext uri="{FF2B5EF4-FFF2-40B4-BE49-F238E27FC236}">
                <a16:creationId xmlns:a16="http://schemas.microsoft.com/office/drawing/2014/main" xmlns="" id="{EA862DDE-6642-0640-BA42-0E4004EEC6D1}"/>
              </a:ext>
            </a:extLst>
          </p:cNvPr>
          <p:cNvSpPr/>
          <p:nvPr/>
        </p:nvSpPr>
        <p:spPr>
          <a:xfrm>
            <a:off x="5816248" y="1807645"/>
            <a:ext cx="1097280" cy="274317"/>
          </a:xfrm>
          <a:prstGeom prst="roundRect">
            <a:avLst/>
          </a:prstGeom>
          <a:solidFill>
            <a:schemeClr val="bg1"/>
          </a:solid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Trebuchet MS"/>
                <a:ea typeface="+mn-ea"/>
                <a:cs typeface="+mn-cs"/>
              </a:rPr>
              <a:t>M</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22" name="Rounded Rectangle 21">
            <a:extLst>
              <a:ext uri="{FF2B5EF4-FFF2-40B4-BE49-F238E27FC236}">
                <a16:creationId xmlns:a16="http://schemas.microsoft.com/office/drawing/2014/main" xmlns="" id="{EA862DDE-6642-0640-BA42-0E4004EEC6D1}"/>
              </a:ext>
            </a:extLst>
          </p:cNvPr>
          <p:cNvSpPr/>
          <p:nvPr/>
        </p:nvSpPr>
        <p:spPr>
          <a:xfrm>
            <a:off x="6913528" y="1806517"/>
            <a:ext cx="1097280" cy="274317"/>
          </a:xfrm>
          <a:prstGeom prst="roundRect">
            <a:avLst/>
          </a:prstGeom>
          <a:solidFill>
            <a:schemeClr val="bg1"/>
          </a:solid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Trebuchet MS"/>
                <a:ea typeface="+mn-ea"/>
                <a:cs typeface="+mn-cs"/>
              </a:rPr>
              <a:t>M</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24" name="TextBox 23">
            <a:extLst>
              <a:ext uri="{FF2B5EF4-FFF2-40B4-BE49-F238E27FC236}">
                <a16:creationId xmlns:a16="http://schemas.microsoft.com/office/drawing/2014/main" xmlns="" id="{536089B0-B406-EB4F-91B3-F64E6FBE6C6D}"/>
              </a:ext>
            </a:extLst>
          </p:cNvPr>
          <p:cNvSpPr txBox="1"/>
          <p:nvPr/>
        </p:nvSpPr>
        <p:spPr>
          <a:xfrm>
            <a:off x="-67368" y="995660"/>
            <a:ext cx="2849346"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Read </a:t>
            </a:r>
            <a:r>
              <a:rPr lang="en-US" sz="1800" kern="0" dirty="0">
                <a:solidFill>
                  <a:srgbClr val="000000"/>
                </a:solidFill>
                <a:latin typeface="Trebuchet MS"/>
                <a:ea typeface="+mn-ea"/>
                <a:cs typeface="+mn-cs"/>
              </a:rPr>
              <a:t>Request: Line B</a:t>
            </a:r>
          </a:p>
        </p:txBody>
      </p:sp>
      <p:sp>
        <p:nvSpPr>
          <p:cNvPr id="26" name="Curved Up Arrow 25"/>
          <p:cNvSpPr/>
          <p:nvPr/>
        </p:nvSpPr>
        <p:spPr>
          <a:xfrm rot="5400000">
            <a:off x="2797075" y="3946421"/>
            <a:ext cx="572258" cy="506680"/>
          </a:xfrm>
          <a:prstGeom prst="curvedUpArrow">
            <a:avLst>
              <a:gd name="adj1" fmla="val 25000"/>
              <a:gd name="adj2" fmla="val 59143"/>
              <a:gd name="adj3" fmla="val 31386"/>
            </a:avLst>
          </a:prstGeom>
          <a:solidFill>
            <a:srgbClr val="0000F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7" name="TextBox 26">
            <a:extLst>
              <a:ext uri="{FF2B5EF4-FFF2-40B4-BE49-F238E27FC236}">
                <a16:creationId xmlns:a16="http://schemas.microsoft.com/office/drawing/2014/main" xmlns="" id="{536089B0-B406-EB4F-91B3-F64E6FBE6C6D}"/>
              </a:ext>
            </a:extLst>
          </p:cNvPr>
          <p:cNvSpPr txBox="1"/>
          <p:nvPr/>
        </p:nvSpPr>
        <p:spPr>
          <a:xfrm>
            <a:off x="247650" y="3594607"/>
            <a:ext cx="2601696" cy="715581"/>
          </a:xfrm>
          <a:prstGeom prst="rect">
            <a:avLst/>
          </a:prstGeom>
          <a:noFill/>
          <a:ln w="6350" cap="flat" cmpd="sng" algn="ctr">
            <a:noFill/>
            <a:prstDash val="solid"/>
          </a:ln>
          <a:effectLst/>
        </p:spPr>
        <p:txBody>
          <a:bodyPr wrap="square" rtlCol="0" anchor="ctr">
            <a:spAutoFit/>
          </a:bodyPr>
          <a:lstStyle/>
          <a:p>
            <a:pPr algn="ctr" defTabSz="685800" fontAlgn="auto">
              <a:lnSpc>
                <a:spcPct val="75000"/>
              </a:lnSpc>
              <a:spcBef>
                <a:spcPts val="0"/>
              </a:spcBef>
              <a:spcAft>
                <a:spcPts val="0"/>
              </a:spcAft>
              <a:defRPr/>
            </a:pPr>
            <a:r>
              <a:rPr lang="en-US" sz="1800" kern="0" dirty="0" smtClean="0">
                <a:solidFill>
                  <a:srgbClr val="000000"/>
                </a:solidFill>
                <a:latin typeface="Trebuchet MS"/>
                <a:ea typeface="+mn-ea"/>
                <a:cs typeface="+mn-cs"/>
              </a:rPr>
              <a:t>Read Metadata, informs compressed mapping</a:t>
            </a:r>
            <a:endParaRPr lang="en-US" sz="1800" kern="0" dirty="0">
              <a:solidFill>
                <a:srgbClr val="000000"/>
              </a:solidFill>
              <a:latin typeface="Trebuchet MS"/>
              <a:ea typeface="+mn-ea"/>
              <a:cs typeface="+mn-cs"/>
            </a:endParaRPr>
          </a:p>
        </p:txBody>
      </p:sp>
      <p:sp>
        <p:nvSpPr>
          <p:cNvPr id="29" name="TextBox 28">
            <a:extLst>
              <a:ext uri="{FF2B5EF4-FFF2-40B4-BE49-F238E27FC236}">
                <a16:creationId xmlns:a16="http://schemas.microsoft.com/office/drawing/2014/main" xmlns="" id="{536089B0-B406-EB4F-91B3-F64E6FBE6C6D}"/>
              </a:ext>
            </a:extLst>
          </p:cNvPr>
          <p:cNvSpPr txBox="1"/>
          <p:nvPr/>
        </p:nvSpPr>
        <p:spPr>
          <a:xfrm>
            <a:off x="441457" y="4298112"/>
            <a:ext cx="2209825"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Read location-1</a:t>
            </a:r>
            <a:endParaRPr lang="en-US" sz="1800" kern="0" dirty="0">
              <a:solidFill>
                <a:srgbClr val="000000"/>
              </a:solidFill>
              <a:latin typeface="Trebuchet MS"/>
              <a:ea typeface="+mn-ea"/>
              <a:cs typeface="+mn-cs"/>
            </a:endParaRPr>
          </a:p>
        </p:txBody>
      </p:sp>
      <p:sp>
        <p:nvSpPr>
          <p:cNvPr id="31" name="TextBox 30"/>
          <p:cNvSpPr txBox="1"/>
          <p:nvPr/>
        </p:nvSpPr>
        <p:spPr>
          <a:xfrm>
            <a:off x="68236" y="5596562"/>
            <a:ext cx="8990420" cy="769441"/>
          </a:xfrm>
          <a:prstGeom prst="rect">
            <a:avLst/>
          </a:prstGeom>
          <a:solidFill>
            <a:srgbClr val="CCFFCC"/>
          </a:solidFill>
          <a:ln>
            <a:solidFill>
              <a:schemeClr val="tx1"/>
            </a:solidFill>
          </a:ln>
        </p:spPr>
        <p:txBody>
          <a:bodyPr wrap="square" rtlCol="0">
            <a:spAutoFit/>
          </a:bodyPr>
          <a:lstStyle/>
          <a:p>
            <a:pPr algn="ctr"/>
            <a:r>
              <a:rPr lang="en-US" sz="2200" b="1" dirty="0" smtClean="0">
                <a:sym typeface="Wingdings"/>
              </a:rPr>
              <a:t>Prior approaches rely on reading metadata first to </a:t>
            </a:r>
            <a:r>
              <a:rPr lang="en-US" sz="2200" b="1" smtClean="0">
                <a:sym typeface="Wingdings"/>
              </a:rPr>
              <a:t>learn mapping. </a:t>
            </a:r>
            <a:endParaRPr lang="en-US" sz="2200" b="1" dirty="0" smtClean="0">
              <a:sym typeface="Wingdings"/>
            </a:endParaRPr>
          </a:p>
          <a:p>
            <a:pPr algn="ctr"/>
            <a:r>
              <a:rPr lang="en-US" sz="2200" b="1" dirty="0" smtClean="0">
                <a:sym typeface="Wingdings"/>
              </a:rPr>
              <a:t>Costs bandwidth and latency</a:t>
            </a:r>
            <a:endParaRPr lang="en-US" sz="2200" b="1" dirty="0"/>
          </a:p>
        </p:txBody>
      </p:sp>
      <p:sp>
        <p:nvSpPr>
          <p:cNvPr id="32" name="Rectangle 31">
            <a:extLst>
              <a:ext uri="{FF2B5EF4-FFF2-40B4-BE49-F238E27FC236}">
                <a16:creationId xmlns:a16="http://schemas.microsoft.com/office/drawing/2014/main" xmlns="" id="{10C27F79-C0AE-C94D-8D48-CC019E82C814}"/>
              </a:ext>
            </a:extLst>
          </p:cNvPr>
          <p:cNvSpPr/>
          <p:nvPr/>
        </p:nvSpPr>
        <p:spPr>
          <a:xfrm>
            <a:off x="3621688" y="4630906"/>
            <a:ext cx="4389120" cy="323281"/>
          </a:xfrm>
          <a:prstGeom prst="rect">
            <a:avLst/>
          </a:prstGeom>
          <a:solidFill>
            <a:schemeClr val="bg1"/>
          </a:solidFill>
          <a:ln w="25400" cap="flat" cmpd="sng" algn="ctr">
            <a:solidFill>
              <a:srgbClr val="000000"/>
            </a:solidFill>
            <a:prstDash val="solid"/>
          </a:ln>
          <a:effectLst/>
        </p:spPr>
        <p:txBody>
          <a:bodyPr lIns="0" rIns="0" rtlCol="0" anchor="ctr"/>
          <a:lstStyle/>
          <a:p>
            <a:pPr algn="ctr" defTabSz="380996">
              <a:defRPr/>
            </a:pPr>
            <a:endParaRPr lang="en-US" sz="1800" b="1" kern="0" dirty="0">
              <a:solidFill>
                <a:srgbClr val="000000"/>
              </a:solidFill>
              <a:latin typeface="Trebuchet MS"/>
              <a:ea typeface="+mn-ea"/>
              <a:cs typeface="+mn-cs"/>
            </a:endParaRPr>
          </a:p>
        </p:txBody>
      </p:sp>
      <p:sp>
        <p:nvSpPr>
          <p:cNvPr id="33" name="Rectangle 32">
            <a:extLst>
              <a:ext uri="{FF2B5EF4-FFF2-40B4-BE49-F238E27FC236}">
                <a16:creationId xmlns:a16="http://schemas.microsoft.com/office/drawing/2014/main" xmlns="" id="{10C27F79-C0AE-C94D-8D48-CC019E82C814}"/>
              </a:ext>
            </a:extLst>
          </p:cNvPr>
          <p:cNvSpPr/>
          <p:nvPr/>
        </p:nvSpPr>
        <p:spPr>
          <a:xfrm>
            <a:off x="3621688" y="4212140"/>
            <a:ext cx="2194560" cy="323281"/>
          </a:xfrm>
          <a:prstGeom prst="rect">
            <a:avLst/>
          </a:prstGeom>
          <a:solidFill>
            <a:srgbClr val="9DC3E6"/>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Line A</a:t>
            </a:r>
            <a:endParaRPr lang="en-US" sz="1800" b="1" kern="0" dirty="0">
              <a:solidFill>
                <a:srgbClr val="000000"/>
              </a:solidFill>
              <a:latin typeface="Trebuchet MS"/>
              <a:ea typeface="+mn-ea"/>
              <a:cs typeface="+mn-cs"/>
            </a:endParaRPr>
          </a:p>
        </p:txBody>
      </p:sp>
      <p:sp>
        <p:nvSpPr>
          <p:cNvPr id="34" name="Rectangle 33">
            <a:extLst>
              <a:ext uri="{FF2B5EF4-FFF2-40B4-BE49-F238E27FC236}">
                <a16:creationId xmlns:a16="http://schemas.microsoft.com/office/drawing/2014/main" xmlns="" id="{10C27F79-C0AE-C94D-8D48-CC019E82C814}"/>
              </a:ext>
            </a:extLst>
          </p:cNvPr>
          <p:cNvSpPr/>
          <p:nvPr/>
        </p:nvSpPr>
        <p:spPr>
          <a:xfrm>
            <a:off x="5816248" y="4212141"/>
            <a:ext cx="2194560" cy="323281"/>
          </a:xfrm>
          <a:prstGeom prst="rect">
            <a:avLst/>
          </a:prstGeom>
          <a:solidFill>
            <a:srgbClr val="FFC000"/>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Line B</a:t>
            </a:r>
            <a:endParaRPr lang="en-US" sz="1800" b="1" kern="0" dirty="0">
              <a:solidFill>
                <a:srgbClr val="000000"/>
              </a:solidFill>
              <a:latin typeface="Trebuchet MS"/>
              <a:ea typeface="+mn-ea"/>
              <a:cs typeface="+mn-cs"/>
            </a:endParaRPr>
          </a:p>
        </p:txBody>
      </p:sp>
      <p:sp>
        <p:nvSpPr>
          <p:cNvPr id="35" name="Rounded Rectangle 34">
            <a:extLst>
              <a:ext uri="{FF2B5EF4-FFF2-40B4-BE49-F238E27FC236}">
                <a16:creationId xmlns:a16="http://schemas.microsoft.com/office/drawing/2014/main" xmlns="" id="{EA862DDE-6642-0640-BA42-0E4004EEC6D1}"/>
              </a:ext>
            </a:extLst>
          </p:cNvPr>
          <p:cNvSpPr/>
          <p:nvPr/>
        </p:nvSpPr>
        <p:spPr>
          <a:xfrm>
            <a:off x="3621688" y="3808914"/>
            <a:ext cx="1097280" cy="274317"/>
          </a:xfrm>
          <a:prstGeom prst="roundRect">
            <a:avLst/>
          </a:prstGeom>
          <a:solidFill>
            <a:schemeClr val="accent2">
              <a:lumMod val="60000"/>
              <a:lumOff val="40000"/>
            </a:schemeClr>
          </a:solid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000000"/>
                </a:solidFill>
                <a:effectLst/>
                <a:uLnTx/>
                <a:uFillTx/>
                <a:latin typeface="Trebuchet MS"/>
                <a:ea typeface="+mn-ea"/>
                <a:cs typeface="+mn-cs"/>
              </a:rPr>
              <a:t>M=1</a:t>
            </a:r>
            <a:endParaRPr kumimoji="0" lang="en-US" sz="1800" b="1" i="0" u="none" strike="noStrike" kern="0" cap="none" spc="0" normalizeH="0" baseline="0" noProof="0" dirty="0">
              <a:ln>
                <a:noFill/>
              </a:ln>
              <a:solidFill>
                <a:srgbClr val="000000"/>
              </a:solidFill>
              <a:effectLst/>
              <a:uLnTx/>
              <a:uFillTx/>
              <a:latin typeface="Trebuchet MS"/>
              <a:ea typeface="+mn-ea"/>
              <a:cs typeface="+mn-cs"/>
            </a:endParaRPr>
          </a:p>
        </p:txBody>
      </p:sp>
      <p:sp>
        <p:nvSpPr>
          <p:cNvPr id="36" name="Rounded Rectangle 35">
            <a:extLst>
              <a:ext uri="{FF2B5EF4-FFF2-40B4-BE49-F238E27FC236}">
                <a16:creationId xmlns:a16="http://schemas.microsoft.com/office/drawing/2014/main" xmlns="" id="{EA862DDE-6642-0640-BA42-0E4004EEC6D1}"/>
              </a:ext>
            </a:extLst>
          </p:cNvPr>
          <p:cNvSpPr/>
          <p:nvPr/>
        </p:nvSpPr>
        <p:spPr>
          <a:xfrm>
            <a:off x="4718968" y="3807786"/>
            <a:ext cx="1097280" cy="274317"/>
          </a:xfrm>
          <a:prstGeom prst="roundRect">
            <a:avLst/>
          </a:prstGeom>
          <a:solidFill>
            <a:schemeClr val="bg1"/>
          </a:solid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Trebuchet MS"/>
                <a:ea typeface="+mn-ea"/>
                <a:cs typeface="+mn-cs"/>
              </a:rPr>
              <a:t>M</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37" name="Rounded Rectangle 36">
            <a:extLst>
              <a:ext uri="{FF2B5EF4-FFF2-40B4-BE49-F238E27FC236}">
                <a16:creationId xmlns:a16="http://schemas.microsoft.com/office/drawing/2014/main" xmlns="" id="{EA862DDE-6642-0640-BA42-0E4004EEC6D1}"/>
              </a:ext>
            </a:extLst>
          </p:cNvPr>
          <p:cNvSpPr/>
          <p:nvPr/>
        </p:nvSpPr>
        <p:spPr>
          <a:xfrm>
            <a:off x="5816248" y="3807222"/>
            <a:ext cx="1097280" cy="274317"/>
          </a:xfrm>
          <a:prstGeom prst="roundRect">
            <a:avLst/>
          </a:prstGeom>
          <a:solidFill>
            <a:schemeClr val="bg1"/>
          </a:solid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Trebuchet MS"/>
                <a:ea typeface="+mn-ea"/>
                <a:cs typeface="+mn-cs"/>
              </a:rPr>
              <a:t>M</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38" name="Rounded Rectangle 37">
            <a:extLst>
              <a:ext uri="{FF2B5EF4-FFF2-40B4-BE49-F238E27FC236}">
                <a16:creationId xmlns:a16="http://schemas.microsoft.com/office/drawing/2014/main" xmlns="" id="{EA862DDE-6642-0640-BA42-0E4004EEC6D1}"/>
              </a:ext>
            </a:extLst>
          </p:cNvPr>
          <p:cNvSpPr/>
          <p:nvPr/>
        </p:nvSpPr>
        <p:spPr>
          <a:xfrm>
            <a:off x="6913528" y="3806094"/>
            <a:ext cx="1097280" cy="274317"/>
          </a:xfrm>
          <a:prstGeom prst="roundRect">
            <a:avLst/>
          </a:prstGeom>
          <a:solidFill>
            <a:schemeClr val="bg1"/>
          </a:solid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Trebuchet MS"/>
                <a:ea typeface="+mn-ea"/>
                <a:cs typeface="+mn-cs"/>
              </a:rPr>
              <a:t>M</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12" name="Rectangle 11">
            <a:extLst>
              <a:ext uri="{FF2B5EF4-FFF2-40B4-BE49-F238E27FC236}">
                <a16:creationId xmlns:a16="http://schemas.microsoft.com/office/drawing/2014/main" xmlns="" id="{10C27F79-C0AE-C94D-8D48-CC019E82C814}"/>
              </a:ext>
            </a:extLst>
          </p:cNvPr>
          <p:cNvSpPr/>
          <p:nvPr/>
        </p:nvSpPr>
        <p:spPr>
          <a:xfrm>
            <a:off x="3621688" y="2212563"/>
            <a:ext cx="4389120" cy="323281"/>
          </a:xfrm>
          <a:prstGeom prst="rect">
            <a:avLst/>
          </a:prstGeom>
          <a:solidFill>
            <a:srgbClr val="9DC3E6"/>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Line A</a:t>
            </a:r>
            <a:endParaRPr lang="en-US" sz="1800" b="1" kern="0" dirty="0">
              <a:solidFill>
                <a:srgbClr val="000000"/>
              </a:solidFill>
              <a:latin typeface="Trebuchet MS"/>
              <a:ea typeface="+mn-ea"/>
              <a:cs typeface="+mn-cs"/>
            </a:endParaRPr>
          </a:p>
        </p:txBody>
      </p:sp>
      <p:sp>
        <p:nvSpPr>
          <p:cNvPr id="40" name="Curved Up Arrow 39"/>
          <p:cNvSpPr/>
          <p:nvPr/>
        </p:nvSpPr>
        <p:spPr>
          <a:xfrm rot="5400000">
            <a:off x="2540357" y="2206311"/>
            <a:ext cx="989923" cy="506680"/>
          </a:xfrm>
          <a:prstGeom prst="curvedUpArrow">
            <a:avLst>
              <a:gd name="adj1" fmla="val 25000"/>
              <a:gd name="adj2" fmla="val 59143"/>
              <a:gd name="adj3" fmla="val 31386"/>
            </a:avLst>
          </a:prstGeom>
          <a:solidFill>
            <a:srgbClr val="0000F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1" name="TextBox 40">
            <a:extLst>
              <a:ext uri="{FF2B5EF4-FFF2-40B4-BE49-F238E27FC236}">
                <a16:creationId xmlns:a16="http://schemas.microsoft.com/office/drawing/2014/main" xmlns="" id="{536089B0-B406-EB4F-91B3-F64E6FBE6C6D}"/>
              </a:ext>
            </a:extLst>
          </p:cNvPr>
          <p:cNvSpPr txBox="1"/>
          <p:nvPr/>
        </p:nvSpPr>
        <p:spPr>
          <a:xfrm>
            <a:off x="2781978" y="909578"/>
            <a:ext cx="5520774"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Location of B changes depending </a:t>
            </a:r>
            <a:r>
              <a:rPr lang="en-US" sz="1800" kern="0" smtClean="0">
                <a:solidFill>
                  <a:srgbClr val="000000"/>
                </a:solidFill>
                <a:latin typeface="Trebuchet MS"/>
                <a:ea typeface="+mn-ea"/>
                <a:cs typeface="+mn-cs"/>
              </a:rPr>
              <a:t>on compressibility</a:t>
            </a:r>
            <a:endParaRPr lang="en-US" sz="1800" kern="0" dirty="0">
              <a:solidFill>
                <a:srgbClr val="000000"/>
              </a:solidFill>
              <a:latin typeface="Trebuchet MS"/>
              <a:ea typeface="+mn-ea"/>
              <a:cs typeface="+mn-cs"/>
            </a:endParaRPr>
          </a:p>
        </p:txBody>
      </p:sp>
      <p:sp>
        <p:nvSpPr>
          <p:cNvPr id="42" name="TextBox 41">
            <a:extLst>
              <a:ext uri="{FF2B5EF4-FFF2-40B4-BE49-F238E27FC236}">
                <a16:creationId xmlns:a16="http://schemas.microsoft.com/office/drawing/2014/main" xmlns="" id="{8DFE6565-5D12-DF4C-9D01-E5DA681D7950}"/>
              </a:ext>
            </a:extLst>
          </p:cNvPr>
          <p:cNvSpPr txBox="1"/>
          <p:nvPr/>
        </p:nvSpPr>
        <p:spPr>
          <a:xfrm>
            <a:off x="3634170" y="1396710"/>
            <a:ext cx="4129968"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Uncompressed</a:t>
            </a:r>
            <a:endParaRPr lang="en-US" sz="1800" kern="0" dirty="0">
              <a:solidFill>
                <a:srgbClr val="000000"/>
              </a:solidFill>
              <a:latin typeface="Trebuchet MS"/>
              <a:ea typeface="+mn-ea"/>
              <a:cs typeface="+mn-cs"/>
            </a:endParaRPr>
          </a:p>
        </p:txBody>
      </p:sp>
      <p:sp>
        <p:nvSpPr>
          <p:cNvPr id="43" name="TextBox 42">
            <a:extLst>
              <a:ext uri="{FF2B5EF4-FFF2-40B4-BE49-F238E27FC236}">
                <a16:creationId xmlns:a16="http://schemas.microsoft.com/office/drawing/2014/main" xmlns="" id="{8DFE6565-5D12-DF4C-9D01-E5DA681D7950}"/>
              </a:ext>
            </a:extLst>
          </p:cNvPr>
          <p:cNvSpPr txBox="1"/>
          <p:nvPr/>
        </p:nvSpPr>
        <p:spPr>
          <a:xfrm>
            <a:off x="3751264" y="3460399"/>
            <a:ext cx="4129968"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Compressed</a:t>
            </a:r>
            <a:endParaRPr lang="en-US" sz="1800" kern="0" dirty="0">
              <a:solidFill>
                <a:srgbClr val="000000"/>
              </a:solidFill>
              <a:latin typeface="Trebuchet MS"/>
              <a:ea typeface="+mn-ea"/>
              <a:cs typeface="+mn-cs"/>
            </a:endParaRPr>
          </a:p>
        </p:txBody>
      </p:sp>
      <p:sp>
        <p:nvSpPr>
          <p:cNvPr id="44" name="TextBox 43">
            <a:extLst>
              <a:ext uri="{FF2B5EF4-FFF2-40B4-BE49-F238E27FC236}">
                <a16:creationId xmlns:a16="http://schemas.microsoft.com/office/drawing/2014/main" xmlns="" id="{8DFE6565-5D12-DF4C-9D01-E5DA681D7950}"/>
              </a:ext>
            </a:extLst>
          </p:cNvPr>
          <p:cNvSpPr txBox="1"/>
          <p:nvPr/>
        </p:nvSpPr>
        <p:spPr>
          <a:xfrm>
            <a:off x="3245758" y="1803624"/>
            <a:ext cx="407634"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0</a:t>
            </a:r>
            <a:endParaRPr lang="en-US" sz="1800" kern="0" dirty="0">
              <a:solidFill>
                <a:srgbClr val="000000"/>
              </a:solidFill>
              <a:latin typeface="Trebuchet MS"/>
              <a:ea typeface="+mn-ea"/>
              <a:cs typeface="+mn-cs"/>
            </a:endParaRPr>
          </a:p>
        </p:txBody>
      </p:sp>
      <p:sp>
        <p:nvSpPr>
          <p:cNvPr id="45" name="TextBox 44">
            <a:extLst>
              <a:ext uri="{FF2B5EF4-FFF2-40B4-BE49-F238E27FC236}">
                <a16:creationId xmlns:a16="http://schemas.microsoft.com/office/drawing/2014/main" xmlns="" id="{8DFE6565-5D12-DF4C-9D01-E5DA681D7950}"/>
              </a:ext>
            </a:extLst>
          </p:cNvPr>
          <p:cNvSpPr txBox="1"/>
          <p:nvPr/>
        </p:nvSpPr>
        <p:spPr>
          <a:xfrm>
            <a:off x="3245758" y="2213760"/>
            <a:ext cx="407634"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1</a:t>
            </a:r>
            <a:endParaRPr lang="en-US" sz="1800" kern="0" dirty="0">
              <a:solidFill>
                <a:srgbClr val="000000"/>
              </a:solidFill>
              <a:latin typeface="Trebuchet MS"/>
              <a:ea typeface="+mn-ea"/>
              <a:cs typeface="+mn-cs"/>
            </a:endParaRPr>
          </a:p>
        </p:txBody>
      </p:sp>
      <p:sp>
        <p:nvSpPr>
          <p:cNvPr id="46" name="TextBox 45">
            <a:extLst>
              <a:ext uri="{FF2B5EF4-FFF2-40B4-BE49-F238E27FC236}">
                <a16:creationId xmlns:a16="http://schemas.microsoft.com/office/drawing/2014/main" xmlns="" id="{8DFE6565-5D12-DF4C-9D01-E5DA681D7950}"/>
              </a:ext>
            </a:extLst>
          </p:cNvPr>
          <p:cNvSpPr txBox="1"/>
          <p:nvPr/>
        </p:nvSpPr>
        <p:spPr>
          <a:xfrm>
            <a:off x="3245758" y="2623897"/>
            <a:ext cx="407634"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2</a:t>
            </a:r>
            <a:endParaRPr lang="en-US" sz="1800" kern="0" dirty="0">
              <a:solidFill>
                <a:srgbClr val="000000"/>
              </a:solidFill>
              <a:latin typeface="Trebuchet MS"/>
              <a:ea typeface="+mn-ea"/>
              <a:cs typeface="+mn-cs"/>
            </a:endParaRPr>
          </a:p>
        </p:txBody>
      </p:sp>
      <p:sp>
        <p:nvSpPr>
          <p:cNvPr id="47" name="TextBox 46">
            <a:extLst>
              <a:ext uri="{FF2B5EF4-FFF2-40B4-BE49-F238E27FC236}">
                <a16:creationId xmlns:a16="http://schemas.microsoft.com/office/drawing/2014/main" xmlns="" id="{8DFE6565-5D12-DF4C-9D01-E5DA681D7950}"/>
              </a:ext>
            </a:extLst>
          </p:cNvPr>
          <p:cNvSpPr txBox="1"/>
          <p:nvPr/>
        </p:nvSpPr>
        <p:spPr>
          <a:xfrm>
            <a:off x="3264524" y="3781582"/>
            <a:ext cx="407634"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smtClean="0">
                <a:solidFill>
                  <a:srgbClr val="000000"/>
                </a:solidFill>
                <a:latin typeface="Trebuchet MS"/>
                <a:ea typeface="+mn-ea"/>
                <a:cs typeface="+mn-cs"/>
              </a:rPr>
              <a:t>0</a:t>
            </a:r>
            <a:endParaRPr lang="en-US" sz="1800" kern="0" dirty="0">
              <a:solidFill>
                <a:srgbClr val="000000"/>
              </a:solidFill>
              <a:latin typeface="Trebuchet MS"/>
              <a:ea typeface="+mn-ea"/>
              <a:cs typeface="+mn-cs"/>
            </a:endParaRPr>
          </a:p>
        </p:txBody>
      </p:sp>
      <p:sp>
        <p:nvSpPr>
          <p:cNvPr id="48" name="TextBox 47">
            <a:extLst>
              <a:ext uri="{FF2B5EF4-FFF2-40B4-BE49-F238E27FC236}">
                <a16:creationId xmlns:a16="http://schemas.microsoft.com/office/drawing/2014/main" xmlns="" id="{8DFE6565-5D12-DF4C-9D01-E5DA681D7950}"/>
              </a:ext>
            </a:extLst>
          </p:cNvPr>
          <p:cNvSpPr txBox="1"/>
          <p:nvPr/>
        </p:nvSpPr>
        <p:spPr>
          <a:xfrm>
            <a:off x="3264524" y="4191718"/>
            <a:ext cx="407634"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1</a:t>
            </a:r>
            <a:endParaRPr lang="en-US" sz="1800" kern="0" dirty="0">
              <a:solidFill>
                <a:srgbClr val="000000"/>
              </a:solidFill>
              <a:latin typeface="Trebuchet MS"/>
              <a:ea typeface="+mn-ea"/>
              <a:cs typeface="+mn-cs"/>
            </a:endParaRPr>
          </a:p>
        </p:txBody>
      </p:sp>
      <p:sp>
        <p:nvSpPr>
          <p:cNvPr id="49" name="TextBox 48">
            <a:extLst>
              <a:ext uri="{FF2B5EF4-FFF2-40B4-BE49-F238E27FC236}">
                <a16:creationId xmlns:a16="http://schemas.microsoft.com/office/drawing/2014/main" xmlns="" id="{8DFE6565-5D12-DF4C-9D01-E5DA681D7950}"/>
              </a:ext>
            </a:extLst>
          </p:cNvPr>
          <p:cNvSpPr txBox="1"/>
          <p:nvPr/>
        </p:nvSpPr>
        <p:spPr>
          <a:xfrm>
            <a:off x="3264524" y="4601855"/>
            <a:ext cx="407634"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2</a:t>
            </a:r>
            <a:endParaRPr lang="en-US" sz="1800" kern="0" dirty="0">
              <a:solidFill>
                <a:srgbClr val="000000"/>
              </a:solidFill>
              <a:latin typeface="Trebuchet MS"/>
              <a:ea typeface="+mn-ea"/>
              <a:cs typeface="+mn-cs"/>
            </a:endParaRPr>
          </a:p>
        </p:txBody>
      </p:sp>
      <p:sp>
        <p:nvSpPr>
          <p:cNvPr id="25" name="Up Arrow 24"/>
          <p:cNvSpPr/>
          <p:nvPr/>
        </p:nvSpPr>
        <p:spPr>
          <a:xfrm rot="16200000" flipV="1">
            <a:off x="2936860" y="1648951"/>
            <a:ext cx="229774" cy="528846"/>
          </a:xfrm>
          <a:prstGeom prst="upArrow">
            <a:avLst/>
          </a:prstGeom>
          <a:solidFill>
            <a:srgbClr val="0000F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Up Arrow 38"/>
          <p:cNvSpPr/>
          <p:nvPr/>
        </p:nvSpPr>
        <p:spPr>
          <a:xfrm rot="16200000" flipV="1">
            <a:off x="2979592" y="3639652"/>
            <a:ext cx="229774" cy="528846"/>
          </a:xfrm>
          <a:prstGeom prst="upArrow">
            <a:avLst/>
          </a:prstGeom>
          <a:solidFill>
            <a:srgbClr val="0000F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xmlns="" id="{536089B0-B406-EB4F-91B3-F64E6FBE6C6D}"/>
              </a:ext>
            </a:extLst>
          </p:cNvPr>
          <p:cNvSpPr txBox="1"/>
          <p:nvPr/>
        </p:nvSpPr>
        <p:spPr>
          <a:xfrm>
            <a:off x="255330" y="1633699"/>
            <a:ext cx="2601696" cy="715581"/>
          </a:xfrm>
          <a:prstGeom prst="rect">
            <a:avLst/>
          </a:prstGeom>
          <a:noFill/>
          <a:ln w="6350" cap="flat" cmpd="sng" algn="ctr">
            <a:noFill/>
            <a:prstDash val="solid"/>
          </a:ln>
          <a:effectLst/>
        </p:spPr>
        <p:txBody>
          <a:bodyPr wrap="square" rtlCol="0" anchor="ctr">
            <a:spAutoFit/>
          </a:bodyPr>
          <a:lstStyle/>
          <a:p>
            <a:pPr algn="ctr" defTabSz="685800" fontAlgn="auto">
              <a:lnSpc>
                <a:spcPct val="75000"/>
              </a:lnSpc>
              <a:spcBef>
                <a:spcPts val="0"/>
              </a:spcBef>
              <a:spcAft>
                <a:spcPts val="0"/>
              </a:spcAft>
              <a:defRPr/>
            </a:pPr>
            <a:r>
              <a:rPr lang="en-US" sz="1800" kern="0" dirty="0" smtClean="0">
                <a:solidFill>
                  <a:srgbClr val="000000"/>
                </a:solidFill>
                <a:latin typeface="Trebuchet MS"/>
                <a:ea typeface="+mn-ea"/>
                <a:cs typeface="+mn-cs"/>
              </a:rPr>
              <a:t>Read Metadata, informs uncompressed mapping</a:t>
            </a:r>
            <a:endParaRPr lang="en-US" sz="1800" kern="0" dirty="0">
              <a:solidFill>
                <a:srgbClr val="000000"/>
              </a:solidFill>
              <a:latin typeface="Trebuchet MS"/>
              <a:ea typeface="+mn-ea"/>
              <a:cs typeface="+mn-cs"/>
            </a:endParaRPr>
          </a:p>
        </p:txBody>
      </p:sp>
      <p:sp>
        <p:nvSpPr>
          <p:cNvPr id="51" name="TextBox 50">
            <a:extLst>
              <a:ext uri="{FF2B5EF4-FFF2-40B4-BE49-F238E27FC236}">
                <a16:creationId xmlns:a16="http://schemas.microsoft.com/office/drawing/2014/main" xmlns="" id="{536089B0-B406-EB4F-91B3-F64E6FBE6C6D}"/>
              </a:ext>
            </a:extLst>
          </p:cNvPr>
          <p:cNvSpPr txBox="1"/>
          <p:nvPr/>
        </p:nvSpPr>
        <p:spPr>
          <a:xfrm>
            <a:off x="449137" y="2337204"/>
            <a:ext cx="2209825"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Read location-2</a:t>
            </a:r>
            <a:endParaRPr lang="en-US" sz="1800" kern="0" dirty="0">
              <a:solidFill>
                <a:srgbClr val="000000"/>
              </a:solidFill>
              <a:latin typeface="Trebuchet MS"/>
              <a:ea typeface="+mn-ea"/>
              <a:cs typeface="+mn-cs"/>
            </a:endParaRPr>
          </a:p>
        </p:txBody>
      </p:sp>
      <p:cxnSp>
        <p:nvCxnSpPr>
          <p:cNvPr id="52" name="Straight Connector 51">
            <a:extLst>
              <a:ext uri="{FF2B5EF4-FFF2-40B4-BE49-F238E27FC236}">
                <a16:creationId xmlns:a16="http://schemas.microsoft.com/office/drawing/2014/main" xmlns="" id="{DBF2B6C7-5CF8-AF42-AD7B-FF040E59F3EA}"/>
              </a:ext>
            </a:extLst>
          </p:cNvPr>
          <p:cNvCxnSpPr>
            <a:cxnSpLocks/>
          </p:cNvCxnSpPr>
          <p:nvPr/>
        </p:nvCxnSpPr>
        <p:spPr>
          <a:xfrm>
            <a:off x="2651282" y="3363910"/>
            <a:ext cx="6090382" cy="1082"/>
          </a:xfrm>
          <a:prstGeom prst="line">
            <a:avLst/>
          </a:prstGeom>
          <a:ln>
            <a:prstDash val="dash"/>
          </a:ln>
          <a:effectLst/>
        </p:spPr>
        <p:style>
          <a:lnRef idx="3">
            <a:schemeClr val="dk1"/>
          </a:lnRef>
          <a:fillRef idx="0">
            <a:schemeClr val="dk1"/>
          </a:fillRef>
          <a:effectRef idx="2">
            <a:schemeClr val="dk1"/>
          </a:effectRef>
          <a:fontRef idx="minor">
            <a:schemeClr val="tx1"/>
          </a:fontRef>
        </p:style>
      </p:cxnSp>
      <p:sp>
        <p:nvSpPr>
          <p:cNvPr id="53" name="TextBox 52">
            <a:extLst>
              <a:ext uri="{FF2B5EF4-FFF2-40B4-BE49-F238E27FC236}">
                <a16:creationId xmlns:a16="http://schemas.microsoft.com/office/drawing/2014/main" xmlns="" id="{5B72B2A7-50F8-4941-8F37-0A4CBF5E9DCF}"/>
              </a:ext>
            </a:extLst>
          </p:cNvPr>
          <p:cNvSpPr txBox="1"/>
          <p:nvPr/>
        </p:nvSpPr>
        <p:spPr>
          <a:xfrm>
            <a:off x="5178319" y="2966500"/>
            <a:ext cx="3365024" cy="341632"/>
          </a:xfrm>
          <a:prstGeom prst="rect">
            <a:avLst/>
          </a:prstGeom>
          <a:noFill/>
          <a:ln w="6350" cap="flat" cmpd="sng" algn="ctr">
            <a:noFill/>
            <a:prstDash val="solid"/>
          </a:ln>
          <a:effectLst/>
        </p:spPr>
        <p:txBody>
          <a:bodyPr wrap="non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lang="en-US" sz="1800" kern="0" dirty="0" smtClean="0">
                <a:solidFill>
                  <a:srgbClr val="000000"/>
                </a:solidFill>
                <a:latin typeface="Trebuchet MS"/>
                <a:ea typeface="+mn-ea"/>
                <a:cs typeface="+mn-cs"/>
              </a:rPr>
              <a:t>Double-access to read one line</a:t>
            </a:r>
            <a:endParaRPr kumimoji="0" lang="en-US" sz="1800" b="0" i="0" u="none" strike="noStrike" kern="0" cap="none" spc="0" normalizeH="0" baseline="0" noProof="0" dirty="0" smtClean="0">
              <a:ln>
                <a:noFill/>
              </a:ln>
              <a:solidFill>
                <a:srgbClr val="000000"/>
              </a:solidFill>
              <a:effectLst/>
              <a:uLnTx/>
              <a:uFillTx/>
              <a:latin typeface="Trebuchet MS"/>
              <a:ea typeface="+mn-ea"/>
              <a:cs typeface="+mn-cs"/>
            </a:endParaRPr>
          </a:p>
        </p:txBody>
      </p:sp>
      <p:sp>
        <p:nvSpPr>
          <p:cNvPr id="54" name="TextBox 53">
            <a:extLst>
              <a:ext uri="{FF2B5EF4-FFF2-40B4-BE49-F238E27FC236}">
                <a16:creationId xmlns:a16="http://schemas.microsoft.com/office/drawing/2014/main" xmlns="" id="{5B72B2A7-50F8-4941-8F37-0A4CBF5E9DCF}"/>
              </a:ext>
            </a:extLst>
          </p:cNvPr>
          <p:cNvSpPr txBox="1"/>
          <p:nvPr/>
        </p:nvSpPr>
        <p:spPr>
          <a:xfrm>
            <a:off x="5124856" y="5013095"/>
            <a:ext cx="3467617" cy="341632"/>
          </a:xfrm>
          <a:prstGeom prst="rect">
            <a:avLst/>
          </a:prstGeom>
          <a:noFill/>
          <a:ln w="6350" cap="flat" cmpd="sng" algn="ctr">
            <a:noFill/>
            <a:prstDash val="solid"/>
          </a:ln>
          <a:effectLst/>
        </p:spPr>
        <p:txBody>
          <a:bodyPr wrap="non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lang="en-US" sz="1800" kern="0" dirty="0" smtClean="0">
                <a:solidFill>
                  <a:srgbClr val="000000"/>
                </a:solidFill>
                <a:latin typeface="Trebuchet MS"/>
                <a:ea typeface="+mn-ea"/>
                <a:cs typeface="+mn-cs"/>
              </a:rPr>
              <a:t>Double-access to read two lines</a:t>
            </a:r>
            <a:endParaRPr kumimoji="0" lang="en-US" sz="1800" b="0" i="0" u="none" strike="noStrike" kern="0" cap="none" spc="0" normalizeH="0" baseline="0" noProof="0" dirty="0" smtClean="0">
              <a:ln>
                <a:noFill/>
              </a:ln>
              <a:solidFill>
                <a:srgbClr val="000000"/>
              </a:solidFill>
              <a:effectLst/>
              <a:uLnTx/>
              <a:uFillTx/>
              <a:latin typeface="Trebuchet MS"/>
              <a:ea typeface="+mn-ea"/>
              <a:cs typeface="+mn-cs"/>
            </a:endParaRPr>
          </a:p>
        </p:txBody>
      </p:sp>
    </p:spTree>
    <p:extLst>
      <p:ext uri="{BB962C8B-B14F-4D97-AF65-F5344CB8AC3E}">
        <p14:creationId xmlns:p14="http://schemas.microsoft.com/office/powerpoint/2010/main" val="1357995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par>
                                <p:cTn id="31" presetID="26" presetClass="emph" presetSubtype="0" fill="hold" grpId="0" nodeType="withEffect">
                                  <p:stCondLst>
                                    <p:cond delay="0"/>
                                  </p:stCondLst>
                                  <p:childTnLst>
                                    <p:animEffect transition="out" filter="fade">
                                      <p:cBhvr>
                                        <p:cTn id="32" dur="500" tmFilter="0, 0; .2, .5; .8, .5; 1, 0"/>
                                        <p:tgtEl>
                                          <p:spTgt spid="10"/>
                                        </p:tgtEl>
                                      </p:cBhvr>
                                    </p:animEffect>
                                    <p:animScale>
                                      <p:cBhvr>
                                        <p:cTn id="33" dur="250" autoRev="1" fill="hold"/>
                                        <p:tgtEl>
                                          <p:spTgt spid="10"/>
                                        </p:tgtEl>
                                      </p:cBhvr>
                                      <p:by x="105000" y="105000"/>
                                    </p:animScale>
                                  </p:childTnLst>
                                </p:cTn>
                              </p:par>
                              <p:par>
                                <p:cTn id="34" presetID="26" presetClass="emph" presetSubtype="0" fill="hold" grpId="0" nodeType="withEffect">
                                  <p:stCondLst>
                                    <p:cond delay="0"/>
                                  </p:stCondLst>
                                  <p:childTnLst>
                                    <p:animEffect transition="out" filter="fade">
                                      <p:cBhvr>
                                        <p:cTn id="35" dur="500" tmFilter="0, 0; .2, .5; .8, .5; 1, 0"/>
                                        <p:tgtEl>
                                          <p:spTgt spid="34"/>
                                        </p:tgtEl>
                                      </p:cBhvr>
                                    </p:animEffect>
                                    <p:animScale>
                                      <p:cBhvr>
                                        <p:cTn id="36" dur="250" autoRev="1" fill="hold"/>
                                        <p:tgtEl>
                                          <p:spTgt spid="34"/>
                                        </p:tgtEl>
                                      </p:cBhvr>
                                      <p:by x="105000" y="105000"/>
                                    </p:animScale>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54"/>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6" grpId="0" animBg="1"/>
      <p:bldP spid="27" grpId="0"/>
      <p:bldP spid="29" grpId="0"/>
      <p:bldP spid="31" grpId="0" animBg="1"/>
      <p:bldP spid="32" grpId="0" animBg="1"/>
      <p:bldP spid="33" grpId="0" animBg="1"/>
      <p:bldP spid="34" grpId="0" animBg="1"/>
      <p:bldP spid="34" grpId="1" animBg="1"/>
      <p:bldP spid="35" grpId="0" animBg="1"/>
      <p:bldP spid="36" grpId="0" animBg="1"/>
      <p:bldP spid="37" grpId="0" animBg="1"/>
      <p:bldP spid="38" grpId="0" animBg="1"/>
      <p:bldP spid="40" grpId="0" animBg="1"/>
      <p:bldP spid="41" grpId="0"/>
      <p:bldP spid="43" grpId="0"/>
      <p:bldP spid="47" grpId="0"/>
      <p:bldP spid="48" grpId="0"/>
      <p:bldP spid="49" grpId="0"/>
      <p:bldP spid="25" grpId="0" animBg="1"/>
      <p:bldP spid="39" grpId="0" animBg="1"/>
      <p:bldP spid="50" grpId="0"/>
      <p:bldP spid="51" grpId="0"/>
      <p:bldP spid="53" grpId="0"/>
      <p:bldP spid="5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a:graphicFrameLocks/>
          </p:cNvGraphicFramePr>
          <p:nvPr>
            <p:extLst>
              <p:ext uri="{D42A27DB-BD31-4B8C-83A1-F6EECF244321}">
                <p14:modId xmlns:p14="http://schemas.microsoft.com/office/powerpoint/2010/main" val="1643005743"/>
              </p:ext>
            </p:extLst>
          </p:nvPr>
        </p:nvGraphicFramePr>
        <p:xfrm>
          <a:off x="171450" y="1593850"/>
          <a:ext cx="8801100" cy="36703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11</a:t>
            </a:fld>
            <a:endParaRPr lang="en-US"/>
          </a:p>
        </p:txBody>
      </p:sp>
      <p:sp>
        <p:nvSpPr>
          <p:cNvPr id="5" name="TextBox 4"/>
          <p:cNvSpPr txBox="1"/>
          <p:nvPr/>
        </p:nvSpPr>
        <p:spPr>
          <a:xfrm>
            <a:off x="97536" y="5636558"/>
            <a:ext cx="8938059" cy="492443"/>
          </a:xfrm>
          <a:prstGeom prst="rect">
            <a:avLst/>
          </a:prstGeom>
          <a:solidFill>
            <a:srgbClr val="CCFFCC"/>
          </a:solidFill>
          <a:ln w="25400">
            <a:solidFill>
              <a:schemeClr val="tx1"/>
            </a:solidFill>
          </a:ln>
        </p:spPr>
        <p:txBody>
          <a:bodyPr wrap="square" rtlCol="0">
            <a:spAutoFit/>
          </a:bodyPr>
          <a:lstStyle/>
          <a:p>
            <a:pPr algn="ctr"/>
            <a:r>
              <a:rPr lang="en-US" sz="2600" b="1" dirty="0" smtClean="0">
                <a:latin typeface="Arial"/>
                <a:cs typeface="Arial"/>
              </a:rPr>
              <a:t>TMC suffers from constantly accessing metadata</a:t>
            </a:r>
          </a:p>
        </p:txBody>
      </p:sp>
      <p:sp>
        <p:nvSpPr>
          <p:cNvPr id="8" name="Rectangle 7"/>
          <p:cNvSpPr/>
          <p:nvPr/>
        </p:nvSpPr>
        <p:spPr>
          <a:xfrm>
            <a:off x="583675" y="6556007"/>
            <a:ext cx="7814103" cy="338554"/>
          </a:xfrm>
          <a:prstGeom prst="rect">
            <a:avLst/>
          </a:prstGeom>
        </p:spPr>
        <p:txBody>
          <a:bodyPr wrap="square">
            <a:spAutoFit/>
          </a:bodyPr>
          <a:lstStyle/>
          <a:p>
            <a:pPr lvl="0" algn="ctr"/>
            <a:r>
              <a:rPr lang="en-US" sz="1600" u="sng" dirty="0" smtClean="0">
                <a:sym typeface="Wingdings"/>
              </a:rPr>
              <a:t>Evaluated on 8-core with 2 channels of DRAM</a:t>
            </a:r>
            <a:endParaRPr lang="en-US" sz="1600" u="sng" dirty="0">
              <a:sym typeface="Wingdings"/>
            </a:endParaRPr>
          </a:p>
        </p:txBody>
      </p:sp>
      <p:sp>
        <p:nvSpPr>
          <p:cNvPr id="25" name="TextBox 24">
            <a:extLst>
              <a:ext uri="{FF2B5EF4-FFF2-40B4-BE49-F238E27FC236}">
                <a16:creationId xmlns="" xmlns:a16="http://schemas.microsoft.com/office/drawing/2014/main" id="{3B08B01A-0D2C-451E-B939-016EFEF8C64B}"/>
              </a:ext>
            </a:extLst>
          </p:cNvPr>
          <p:cNvSpPr txBox="1"/>
          <p:nvPr/>
        </p:nvSpPr>
        <p:spPr>
          <a:xfrm>
            <a:off x="2429413" y="1033824"/>
            <a:ext cx="2154055" cy="840230"/>
          </a:xfrm>
          <a:prstGeom prst="rect">
            <a:avLst/>
          </a:prstGeom>
          <a:noFill/>
          <a:ln w="6350" cap="flat" cmpd="sng" algn="ctr">
            <a:noFill/>
            <a:prstDash val="solid"/>
          </a:ln>
          <a:effectLst/>
        </p:spPr>
        <p:txBody>
          <a:bodyPr wrap="square" rtlCol="0" anchor="ctr">
            <a:spAutoFit/>
          </a:bodyPr>
          <a:lstStyle/>
          <a:p>
            <a:pPr marL="0" marR="0" lvl="0" indent="0" algn="ctr" defTabSz="380985" eaLnBrk="1" fontAlgn="auto" latinLnBrk="0" hangingPunct="1">
              <a:lnSpc>
                <a:spcPct val="90000"/>
              </a:lnSpc>
              <a:spcBef>
                <a:spcPts val="0"/>
              </a:spcBef>
              <a:spcAft>
                <a:spcPts val="0"/>
              </a:spcAft>
              <a:buClrTx/>
              <a:buSzTx/>
              <a:buFontTx/>
              <a:buNone/>
              <a:tabLst/>
              <a:defRPr/>
            </a:pPr>
            <a:r>
              <a:rPr lang="en-US" sz="1800" kern="0" dirty="0" smtClean="0">
                <a:solidFill>
                  <a:srgbClr val="FF0000"/>
                </a:solidFill>
                <a:latin typeface="Trebuchet MS"/>
                <a:ea typeface=""/>
                <a:cs typeface=""/>
              </a:rPr>
              <a:t>Metadata Lookup limits performance</a:t>
            </a:r>
          </a:p>
          <a:p>
            <a:pPr marL="0" marR="0" lvl="0" indent="0" algn="ctr" defTabSz="380985" eaLnBrk="1" fontAlgn="auto" latinLnBrk="0" hangingPunct="1">
              <a:lnSpc>
                <a:spcPct val="90000"/>
              </a:lnSpc>
              <a:spcBef>
                <a:spcPts val="0"/>
              </a:spcBef>
              <a:spcAft>
                <a:spcPts val="0"/>
              </a:spcAft>
              <a:buClrTx/>
              <a:buSzTx/>
              <a:buFontTx/>
              <a:buNone/>
              <a:tabLst/>
              <a:defRPr/>
            </a:pPr>
            <a:r>
              <a:rPr kumimoji="0" lang="en-US" sz="1800" u="none" strike="noStrike" kern="0" cap="none" spc="0" normalizeH="0" baseline="0" noProof="0" dirty="0" smtClean="0">
                <a:ln>
                  <a:noFill/>
                </a:ln>
                <a:solidFill>
                  <a:srgbClr val="FF0000"/>
                </a:solidFill>
                <a:effectLst/>
                <a:uLnTx/>
                <a:uFillTx/>
                <a:latin typeface="Trebuchet MS"/>
                <a:ea typeface=""/>
                <a:cs typeface=""/>
              </a:rPr>
              <a:t>(41%</a:t>
            </a:r>
            <a:r>
              <a:rPr kumimoji="0" lang="en-US" sz="1800" u="none" strike="noStrike" kern="0" cap="none" spc="0" normalizeH="0" noProof="0" dirty="0" smtClean="0">
                <a:ln>
                  <a:noFill/>
                </a:ln>
                <a:solidFill>
                  <a:srgbClr val="FF0000"/>
                </a:solidFill>
                <a:effectLst/>
                <a:uLnTx/>
                <a:uFillTx/>
                <a:latin typeface="Trebuchet MS"/>
                <a:ea typeface=""/>
                <a:cs typeface=""/>
              </a:rPr>
              <a:t> slowdown)</a:t>
            </a:r>
            <a:endParaRPr kumimoji="0" lang="en-US" sz="1800" u="none" strike="noStrike" kern="0" cap="none" spc="0" normalizeH="0" baseline="0" noProof="0" dirty="0" smtClean="0">
              <a:ln>
                <a:noFill/>
              </a:ln>
              <a:solidFill>
                <a:srgbClr val="FF0000"/>
              </a:solidFill>
              <a:effectLst/>
              <a:uLnTx/>
              <a:uFillTx/>
              <a:latin typeface="Trebuchet MS"/>
              <a:ea typeface=""/>
              <a:cs typeface=""/>
            </a:endParaRPr>
          </a:p>
        </p:txBody>
      </p:sp>
      <p:cxnSp>
        <p:nvCxnSpPr>
          <p:cNvPr id="26" name="Shape 787"/>
          <p:cNvCxnSpPr/>
          <p:nvPr/>
        </p:nvCxnSpPr>
        <p:spPr>
          <a:xfrm flipH="1" flipV="1">
            <a:off x="3506441" y="1837478"/>
            <a:ext cx="1877" cy="2243438"/>
          </a:xfrm>
          <a:prstGeom prst="straightConnector1">
            <a:avLst/>
          </a:prstGeom>
          <a:noFill/>
          <a:ln w="25400" cap="flat" cmpd="sng">
            <a:solidFill>
              <a:schemeClr val="dk1"/>
            </a:solidFill>
            <a:prstDash val="solid"/>
            <a:round/>
            <a:headEnd type="triangle" w="lg" len="lg"/>
            <a:tailEnd type="none" w="med" len="med"/>
          </a:ln>
        </p:spPr>
      </p:cxnSp>
      <p:sp>
        <p:nvSpPr>
          <p:cNvPr id="3" name="Title 2"/>
          <p:cNvSpPr>
            <a:spLocks noGrp="1"/>
          </p:cNvSpPr>
          <p:nvPr>
            <p:ph type="title"/>
          </p:nvPr>
        </p:nvSpPr>
        <p:spPr/>
        <p:txBody>
          <a:bodyPr/>
          <a:lstStyle/>
          <a:p>
            <a:r>
              <a:rPr lang="en-US" dirty="0" smtClean="0"/>
              <a:t>TMC with Metadata (+ METADATA Cache)</a:t>
            </a:r>
            <a:endParaRPr lang="en-US" dirty="0"/>
          </a:p>
        </p:txBody>
      </p:sp>
      <p:cxnSp>
        <p:nvCxnSpPr>
          <p:cNvPr id="15" name="Shape 787"/>
          <p:cNvCxnSpPr/>
          <p:nvPr/>
        </p:nvCxnSpPr>
        <p:spPr>
          <a:xfrm flipV="1">
            <a:off x="4206240" y="3218688"/>
            <a:ext cx="0" cy="670560"/>
          </a:xfrm>
          <a:prstGeom prst="straightConnector1">
            <a:avLst/>
          </a:prstGeom>
          <a:noFill/>
          <a:ln w="25400" cap="flat" cmpd="sng">
            <a:solidFill>
              <a:schemeClr val="dk1"/>
            </a:solidFill>
            <a:prstDash val="solid"/>
            <a:round/>
            <a:headEnd type="triangle" w="lg" len="lg"/>
            <a:tailEnd type="none" w="med" len="med"/>
          </a:ln>
        </p:spPr>
      </p:cxnSp>
      <p:cxnSp>
        <p:nvCxnSpPr>
          <p:cNvPr id="19" name="Shape 787"/>
          <p:cNvCxnSpPr/>
          <p:nvPr/>
        </p:nvCxnSpPr>
        <p:spPr>
          <a:xfrm flipV="1">
            <a:off x="2103120" y="2995773"/>
            <a:ext cx="0" cy="670560"/>
          </a:xfrm>
          <a:prstGeom prst="straightConnector1">
            <a:avLst/>
          </a:prstGeom>
          <a:noFill/>
          <a:ln w="25400" cap="flat" cmpd="sng">
            <a:solidFill>
              <a:schemeClr val="dk1"/>
            </a:solidFill>
            <a:prstDash val="solid"/>
            <a:round/>
            <a:headEnd type="triangle" w="lg" len="lg"/>
            <a:tailEnd type="none" w="med" len="med"/>
          </a:ln>
        </p:spPr>
      </p:cxnSp>
      <p:sp>
        <p:nvSpPr>
          <p:cNvPr id="12" name="TextBox 11">
            <a:extLst>
              <a:ext uri="{FF2B5EF4-FFF2-40B4-BE49-F238E27FC236}">
                <a16:creationId xmlns:a16="http://schemas.microsoft.com/office/drawing/2014/main" xmlns="" id="{8DFE6565-5D12-DF4C-9D01-E5DA681D7950}"/>
              </a:ext>
            </a:extLst>
          </p:cNvPr>
          <p:cNvSpPr txBox="1"/>
          <p:nvPr/>
        </p:nvSpPr>
        <p:spPr>
          <a:xfrm>
            <a:off x="2218944" y="5108722"/>
            <a:ext cx="853440"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SPEC</a:t>
            </a:r>
            <a:endParaRPr lang="en-US" sz="1800" kern="0" dirty="0">
              <a:solidFill>
                <a:srgbClr val="000000"/>
              </a:solidFill>
              <a:latin typeface="Trebuchet MS"/>
              <a:ea typeface="+mn-ea"/>
              <a:cs typeface="+mn-cs"/>
            </a:endParaRPr>
          </a:p>
        </p:txBody>
      </p:sp>
      <p:sp>
        <p:nvSpPr>
          <p:cNvPr id="13" name="TextBox 12">
            <a:extLst>
              <a:ext uri="{FF2B5EF4-FFF2-40B4-BE49-F238E27FC236}">
                <a16:creationId xmlns:a16="http://schemas.microsoft.com/office/drawing/2014/main" xmlns="" id="{8DFE6565-5D12-DF4C-9D01-E5DA681D7950}"/>
              </a:ext>
            </a:extLst>
          </p:cNvPr>
          <p:cNvSpPr txBox="1"/>
          <p:nvPr/>
        </p:nvSpPr>
        <p:spPr>
          <a:xfrm>
            <a:off x="4673606" y="5103396"/>
            <a:ext cx="1699986"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GAP (Graph)</a:t>
            </a:r>
            <a:endParaRPr lang="en-US" sz="1800" kern="0" dirty="0">
              <a:solidFill>
                <a:srgbClr val="000000"/>
              </a:solidFill>
              <a:latin typeface="Trebuchet MS"/>
              <a:ea typeface="+mn-ea"/>
              <a:cs typeface="+mn-cs"/>
            </a:endParaRPr>
          </a:p>
        </p:txBody>
      </p:sp>
      <p:sp>
        <p:nvSpPr>
          <p:cNvPr id="14" name="TextBox 13">
            <a:extLst>
              <a:ext uri="{FF2B5EF4-FFF2-40B4-BE49-F238E27FC236}">
                <a16:creationId xmlns:a16="http://schemas.microsoft.com/office/drawing/2014/main" xmlns="" id="{8DFE6565-5D12-DF4C-9D01-E5DA681D7950}"/>
              </a:ext>
            </a:extLst>
          </p:cNvPr>
          <p:cNvSpPr txBox="1"/>
          <p:nvPr/>
        </p:nvSpPr>
        <p:spPr>
          <a:xfrm>
            <a:off x="6268809" y="5103396"/>
            <a:ext cx="1699986"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MIX</a:t>
            </a:r>
            <a:endParaRPr lang="en-US" sz="1800" kern="0" dirty="0">
              <a:solidFill>
                <a:srgbClr val="000000"/>
              </a:solidFill>
              <a:latin typeface="Trebuchet MS"/>
              <a:ea typeface="+mn-ea"/>
              <a:cs typeface="+mn-cs"/>
            </a:endParaRPr>
          </a:p>
        </p:txBody>
      </p:sp>
      <p:cxnSp>
        <p:nvCxnSpPr>
          <p:cNvPr id="16" name="Shape 787"/>
          <p:cNvCxnSpPr/>
          <p:nvPr/>
        </p:nvCxnSpPr>
        <p:spPr>
          <a:xfrm flipV="1">
            <a:off x="8174736" y="2770632"/>
            <a:ext cx="0" cy="670560"/>
          </a:xfrm>
          <a:prstGeom prst="straightConnector1">
            <a:avLst/>
          </a:prstGeom>
          <a:noFill/>
          <a:ln w="25400" cap="flat" cmpd="sng">
            <a:solidFill>
              <a:schemeClr val="dk1"/>
            </a:solidFill>
            <a:prstDash val="solid"/>
            <a:round/>
            <a:headEnd type="triangle" w="lg" len="lg"/>
            <a:tailEnd type="none" w="med" len="med"/>
          </a:ln>
        </p:spPr>
      </p:cxnSp>
      <p:sp>
        <p:nvSpPr>
          <p:cNvPr id="17" name="TextBox 16">
            <a:extLst>
              <a:ext uri="{FF2B5EF4-FFF2-40B4-BE49-F238E27FC236}">
                <a16:creationId xmlns="" xmlns:a16="http://schemas.microsoft.com/office/drawing/2014/main" id="{3B08B01A-0D2C-451E-B939-016EFEF8C64B}"/>
              </a:ext>
            </a:extLst>
          </p:cNvPr>
          <p:cNvSpPr txBox="1"/>
          <p:nvPr/>
        </p:nvSpPr>
        <p:spPr>
          <a:xfrm>
            <a:off x="6989945" y="2242846"/>
            <a:ext cx="2154055" cy="590931"/>
          </a:xfrm>
          <a:prstGeom prst="rect">
            <a:avLst/>
          </a:prstGeom>
          <a:noFill/>
          <a:ln w="6350" cap="flat" cmpd="sng" algn="ctr">
            <a:noFill/>
            <a:prstDash val="solid"/>
          </a:ln>
          <a:effectLst/>
        </p:spPr>
        <p:txBody>
          <a:bodyPr wrap="square" rtlCol="0" anchor="ctr">
            <a:spAutoFit/>
          </a:bodyPr>
          <a:lstStyle/>
          <a:p>
            <a:pPr marL="0" marR="0" lvl="0" indent="0" algn="ctr" defTabSz="380985" eaLnBrk="1" fontAlgn="auto" latinLnBrk="0" hangingPunct="1">
              <a:lnSpc>
                <a:spcPct val="90000"/>
              </a:lnSpc>
              <a:spcBef>
                <a:spcPts val="0"/>
              </a:spcBef>
              <a:spcAft>
                <a:spcPts val="0"/>
              </a:spcAft>
              <a:buClrTx/>
              <a:buSzTx/>
              <a:buFontTx/>
              <a:buNone/>
              <a:tabLst/>
              <a:defRPr/>
            </a:pPr>
            <a:r>
              <a:rPr lang="en-US" sz="1800" kern="0" dirty="0" smtClean="0">
                <a:solidFill>
                  <a:srgbClr val="FF0000"/>
                </a:solidFill>
                <a:latin typeface="Trebuchet MS"/>
                <a:ea typeface=""/>
                <a:cs typeface=""/>
              </a:rPr>
              <a:t>Slowdown on average</a:t>
            </a:r>
            <a:endParaRPr kumimoji="0" lang="en-US" sz="1800" u="none" strike="noStrike" kern="0" cap="none" spc="0" normalizeH="0" baseline="0" noProof="0" dirty="0" smtClean="0">
              <a:ln>
                <a:noFill/>
              </a:ln>
              <a:solidFill>
                <a:srgbClr val="FF0000"/>
              </a:solidFill>
              <a:effectLst/>
              <a:uLnTx/>
              <a:uFillTx/>
              <a:latin typeface="Trebuchet MS"/>
              <a:ea typeface=""/>
              <a:cs typeface=""/>
            </a:endParaRPr>
          </a:p>
        </p:txBody>
      </p:sp>
    </p:spTree>
    <p:extLst>
      <p:ext uri="{BB962C8B-B14F-4D97-AF65-F5344CB8AC3E}">
        <p14:creationId xmlns:p14="http://schemas.microsoft.com/office/powerpoint/2010/main" val="1704075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graphicEl>
                                              <a:chart seriesIdx="1"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uiExpand="1">
        <p:bldSub>
          <a:bldChart bld="series"/>
        </p:bldSub>
      </p:bldGraphic>
      <p:bldP spid="5" grpId="0" animBg="1"/>
      <p:bldP spid="25" grpId="0"/>
      <p:bldP spid="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Insight: Can we Store Metadata in Line?</a:t>
            </a:r>
            <a:endParaRPr lang="en-US" dirty="0"/>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12</a:t>
            </a:fld>
            <a:endParaRPr lang="en-US"/>
          </a:p>
        </p:txBody>
      </p:sp>
      <p:sp>
        <p:nvSpPr>
          <p:cNvPr id="10" name="Rectangle 9">
            <a:extLst>
              <a:ext uri="{FF2B5EF4-FFF2-40B4-BE49-F238E27FC236}">
                <a16:creationId xmlns:a16="http://schemas.microsoft.com/office/drawing/2014/main" xmlns="" id="{10C27F79-C0AE-C94D-8D48-CC019E82C814}"/>
              </a:ext>
            </a:extLst>
          </p:cNvPr>
          <p:cNvSpPr/>
          <p:nvPr/>
        </p:nvSpPr>
        <p:spPr>
          <a:xfrm>
            <a:off x="3467925" y="2989588"/>
            <a:ext cx="4389120" cy="323281"/>
          </a:xfrm>
          <a:prstGeom prst="rect">
            <a:avLst/>
          </a:prstGeom>
          <a:solidFill>
            <a:schemeClr val="bg1"/>
          </a:solidFill>
          <a:ln w="25400" cap="flat" cmpd="sng" algn="ctr">
            <a:solidFill>
              <a:srgbClr val="000000"/>
            </a:solidFill>
            <a:prstDash val="solid"/>
          </a:ln>
          <a:effectLst/>
        </p:spPr>
        <p:txBody>
          <a:bodyPr lIns="0" rIns="0" rtlCol="0" anchor="ctr"/>
          <a:lstStyle/>
          <a:p>
            <a:pPr algn="ctr" defTabSz="380996">
              <a:defRPr/>
            </a:pPr>
            <a:endParaRPr lang="en-US" sz="1800" b="1" kern="0" dirty="0">
              <a:solidFill>
                <a:srgbClr val="000000"/>
              </a:solidFill>
              <a:latin typeface="Trebuchet MS"/>
              <a:ea typeface="+mn-ea"/>
              <a:cs typeface="+mn-cs"/>
            </a:endParaRPr>
          </a:p>
        </p:txBody>
      </p:sp>
      <p:sp>
        <p:nvSpPr>
          <p:cNvPr id="12" name="Rectangle 11">
            <a:extLst>
              <a:ext uri="{FF2B5EF4-FFF2-40B4-BE49-F238E27FC236}">
                <a16:creationId xmlns:a16="http://schemas.microsoft.com/office/drawing/2014/main" xmlns="" id="{10C27F79-C0AE-C94D-8D48-CC019E82C814}"/>
              </a:ext>
            </a:extLst>
          </p:cNvPr>
          <p:cNvSpPr/>
          <p:nvPr/>
        </p:nvSpPr>
        <p:spPr>
          <a:xfrm>
            <a:off x="3467925" y="2570822"/>
            <a:ext cx="1677097" cy="323281"/>
          </a:xfrm>
          <a:prstGeom prst="rect">
            <a:avLst/>
          </a:prstGeom>
          <a:solidFill>
            <a:srgbClr val="9DC3E6"/>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Line A</a:t>
            </a:r>
            <a:endParaRPr lang="en-US" sz="1800" b="1" kern="0" dirty="0">
              <a:solidFill>
                <a:srgbClr val="000000"/>
              </a:solidFill>
              <a:latin typeface="Trebuchet MS"/>
              <a:ea typeface="+mn-ea"/>
              <a:cs typeface="+mn-cs"/>
            </a:endParaRPr>
          </a:p>
        </p:txBody>
      </p:sp>
      <p:sp>
        <p:nvSpPr>
          <p:cNvPr id="15" name="Rectangle 14">
            <a:extLst>
              <a:ext uri="{FF2B5EF4-FFF2-40B4-BE49-F238E27FC236}">
                <a16:creationId xmlns:a16="http://schemas.microsoft.com/office/drawing/2014/main" xmlns="" id="{10C27F79-C0AE-C94D-8D48-CC019E82C814}"/>
              </a:ext>
            </a:extLst>
          </p:cNvPr>
          <p:cNvSpPr/>
          <p:nvPr/>
        </p:nvSpPr>
        <p:spPr>
          <a:xfrm>
            <a:off x="5145023" y="2570822"/>
            <a:ext cx="1614741" cy="323281"/>
          </a:xfrm>
          <a:prstGeom prst="rect">
            <a:avLst/>
          </a:prstGeom>
          <a:solidFill>
            <a:srgbClr val="FFC000"/>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Line B</a:t>
            </a:r>
            <a:endParaRPr lang="en-US" sz="1800" b="1" kern="0" dirty="0">
              <a:solidFill>
                <a:srgbClr val="000000"/>
              </a:solidFill>
              <a:latin typeface="Trebuchet MS"/>
              <a:ea typeface="+mn-ea"/>
              <a:cs typeface="+mn-cs"/>
            </a:endParaRPr>
          </a:p>
        </p:txBody>
      </p:sp>
      <p:sp>
        <p:nvSpPr>
          <p:cNvPr id="16" name="Rounded Rectangle 15">
            <a:extLst>
              <a:ext uri="{FF2B5EF4-FFF2-40B4-BE49-F238E27FC236}">
                <a16:creationId xmlns:a16="http://schemas.microsoft.com/office/drawing/2014/main" xmlns="" id="{EA862DDE-6642-0640-BA42-0E4004EEC6D1}"/>
              </a:ext>
            </a:extLst>
          </p:cNvPr>
          <p:cNvSpPr/>
          <p:nvPr/>
        </p:nvSpPr>
        <p:spPr>
          <a:xfrm>
            <a:off x="3467925" y="2176475"/>
            <a:ext cx="1097280" cy="274317"/>
          </a:xfrm>
          <a:prstGeom prst="roundRect">
            <a:avLst/>
          </a:prstGeom>
          <a:solidFill>
            <a:schemeClr val="accent2">
              <a:lumMod val="60000"/>
              <a:lumOff val="40000"/>
            </a:schemeClr>
          </a:solid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Trebuchet MS"/>
                <a:ea typeface="+mn-ea"/>
                <a:cs typeface="+mn-cs"/>
              </a:rPr>
              <a:t>M</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20" name="Rounded Rectangle 19">
            <a:extLst>
              <a:ext uri="{FF2B5EF4-FFF2-40B4-BE49-F238E27FC236}">
                <a16:creationId xmlns:a16="http://schemas.microsoft.com/office/drawing/2014/main" xmlns="" id="{EA862DDE-6642-0640-BA42-0E4004EEC6D1}"/>
              </a:ext>
            </a:extLst>
          </p:cNvPr>
          <p:cNvSpPr/>
          <p:nvPr/>
        </p:nvSpPr>
        <p:spPr>
          <a:xfrm>
            <a:off x="4565205" y="2166468"/>
            <a:ext cx="1097280" cy="274317"/>
          </a:xfrm>
          <a:prstGeom prst="roundRect">
            <a:avLst/>
          </a:prstGeom>
          <a:solidFill>
            <a:schemeClr val="bg1"/>
          </a:solid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Trebuchet MS"/>
                <a:ea typeface="+mn-ea"/>
                <a:cs typeface="+mn-cs"/>
              </a:rPr>
              <a:t>M</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21" name="Rounded Rectangle 20">
            <a:extLst>
              <a:ext uri="{FF2B5EF4-FFF2-40B4-BE49-F238E27FC236}">
                <a16:creationId xmlns:a16="http://schemas.microsoft.com/office/drawing/2014/main" xmlns="" id="{EA862DDE-6642-0640-BA42-0E4004EEC6D1}"/>
              </a:ext>
            </a:extLst>
          </p:cNvPr>
          <p:cNvSpPr/>
          <p:nvPr/>
        </p:nvSpPr>
        <p:spPr>
          <a:xfrm>
            <a:off x="5662485" y="2165904"/>
            <a:ext cx="1097280" cy="274317"/>
          </a:xfrm>
          <a:prstGeom prst="roundRect">
            <a:avLst/>
          </a:prstGeom>
          <a:solidFill>
            <a:schemeClr val="bg1"/>
          </a:solid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Trebuchet MS"/>
                <a:ea typeface="+mn-ea"/>
                <a:cs typeface="+mn-cs"/>
              </a:rPr>
              <a:t>M</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22" name="Rounded Rectangle 21">
            <a:extLst>
              <a:ext uri="{FF2B5EF4-FFF2-40B4-BE49-F238E27FC236}">
                <a16:creationId xmlns:a16="http://schemas.microsoft.com/office/drawing/2014/main" xmlns="" id="{EA862DDE-6642-0640-BA42-0E4004EEC6D1}"/>
              </a:ext>
            </a:extLst>
          </p:cNvPr>
          <p:cNvSpPr/>
          <p:nvPr/>
        </p:nvSpPr>
        <p:spPr>
          <a:xfrm>
            <a:off x="6759765" y="2164776"/>
            <a:ext cx="1097280" cy="274317"/>
          </a:xfrm>
          <a:prstGeom prst="roundRect">
            <a:avLst/>
          </a:prstGeom>
          <a:solidFill>
            <a:schemeClr val="bg1"/>
          </a:solid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Trebuchet MS"/>
                <a:ea typeface="+mn-ea"/>
                <a:cs typeface="+mn-cs"/>
              </a:rPr>
              <a:t>M</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24" name="TextBox 23">
            <a:extLst>
              <a:ext uri="{FF2B5EF4-FFF2-40B4-BE49-F238E27FC236}">
                <a16:creationId xmlns:a16="http://schemas.microsoft.com/office/drawing/2014/main" xmlns="" id="{536089B0-B406-EB4F-91B3-F64E6FBE6C6D}"/>
              </a:ext>
            </a:extLst>
          </p:cNvPr>
          <p:cNvSpPr txBox="1"/>
          <p:nvPr/>
        </p:nvSpPr>
        <p:spPr>
          <a:xfrm>
            <a:off x="-104824" y="1213318"/>
            <a:ext cx="2849346"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Read </a:t>
            </a:r>
            <a:r>
              <a:rPr lang="en-US" sz="1800" kern="0" dirty="0">
                <a:solidFill>
                  <a:srgbClr val="000000"/>
                </a:solidFill>
                <a:latin typeface="Trebuchet MS"/>
                <a:ea typeface="+mn-ea"/>
                <a:cs typeface="+mn-cs"/>
              </a:rPr>
              <a:t>Request: Line B</a:t>
            </a:r>
          </a:p>
        </p:txBody>
      </p:sp>
      <p:sp>
        <p:nvSpPr>
          <p:cNvPr id="25" name="Up Arrow 24"/>
          <p:cNvSpPr/>
          <p:nvPr/>
        </p:nvSpPr>
        <p:spPr>
          <a:xfrm rot="16200000" flipV="1">
            <a:off x="2729008" y="2043808"/>
            <a:ext cx="229774" cy="528846"/>
          </a:xfrm>
          <a:prstGeom prst="upArrow">
            <a:avLst/>
          </a:prstGeom>
          <a:solidFill>
            <a:srgbClr val="0000F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xmlns="" id="{536089B0-B406-EB4F-91B3-F64E6FBE6C6D}"/>
              </a:ext>
            </a:extLst>
          </p:cNvPr>
          <p:cNvSpPr txBox="1"/>
          <p:nvPr/>
        </p:nvSpPr>
        <p:spPr>
          <a:xfrm>
            <a:off x="181344" y="1902712"/>
            <a:ext cx="2601696" cy="715581"/>
          </a:xfrm>
          <a:prstGeom prst="rect">
            <a:avLst/>
          </a:prstGeom>
          <a:noFill/>
          <a:ln w="6350" cap="flat" cmpd="sng" algn="ctr">
            <a:noFill/>
            <a:prstDash val="solid"/>
          </a:ln>
          <a:effectLst/>
        </p:spPr>
        <p:txBody>
          <a:bodyPr wrap="square" rtlCol="0" anchor="ctr">
            <a:spAutoFit/>
          </a:bodyPr>
          <a:lstStyle/>
          <a:p>
            <a:pPr algn="ctr" defTabSz="685800" fontAlgn="auto">
              <a:lnSpc>
                <a:spcPct val="75000"/>
              </a:lnSpc>
              <a:spcBef>
                <a:spcPts val="0"/>
              </a:spcBef>
              <a:spcAft>
                <a:spcPts val="0"/>
              </a:spcAft>
              <a:defRPr/>
            </a:pPr>
            <a:r>
              <a:rPr lang="en-US" sz="1800" kern="0" dirty="0" smtClean="0">
                <a:solidFill>
                  <a:srgbClr val="000000"/>
                </a:solidFill>
                <a:latin typeface="Trebuchet MS"/>
                <a:ea typeface="+mn-ea"/>
                <a:cs typeface="+mn-cs"/>
              </a:rPr>
              <a:t>Read Metadata, informs compressed mapping</a:t>
            </a:r>
            <a:endParaRPr lang="en-US" sz="1800" kern="0" dirty="0">
              <a:solidFill>
                <a:srgbClr val="000000"/>
              </a:solidFill>
              <a:latin typeface="Trebuchet MS"/>
              <a:ea typeface="+mn-ea"/>
              <a:cs typeface="+mn-cs"/>
            </a:endParaRPr>
          </a:p>
        </p:txBody>
      </p:sp>
      <p:sp>
        <p:nvSpPr>
          <p:cNvPr id="31" name="TextBox 30"/>
          <p:cNvSpPr txBox="1"/>
          <p:nvPr/>
        </p:nvSpPr>
        <p:spPr>
          <a:xfrm>
            <a:off x="438912" y="5323690"/>
            <a:ext cx="8356024" cy="430887"/>
          </a:xfrm>
          <a:prstGeom prst="rect">
            <a:avLst/>
          </a:prstGeom>
          <a:solidFill>
            <a:srgbClr val="CCFFCC"/>
          </a:solidFill>
          <a:ln>
            <a:solidFill>
              <a:schemeClr val="tx1"/>
            </a:solidFill>
          </a:ln>
        </p:spPr>
        <p:txBody>
          <a:bodyPr wrap="square" rtlCol="0">
            <a:spAutoFit/>
          </a:bodyPr>
          <a:lstStyle/>
          <a:p>
            <a:pPr algn="ctr"/>
            <a:r>
              <a:rPr lang="en-US" sz="2200" b="1" dirty="0" smtClean="0">
                <a:sym typeface="Wingdings"/>
              </a:rPr>
              <a:t>Storing metadata with line, enables single-access mem read</a:t>
            </a:r>
            <a:endParaRPr lang="en-US" sz="2200" b="1" dirty="0"/>
          </a:p>
        </p:txBody>
      </p:sp>
      <p:sp>
        <p:nvSpPr>
          <p:cNvPr id="26" name="Curved Up Arrow 25"/>
          <p:cNvSpPr/>
          <p:nvPr/>
        </p:nvSpPr>
        <p:spPr>
          <a:xfrm rot="5400000">
            <a:off x="2616515" y="2466133"/>
            <a:ext cx="525141" cy="401857"/>
          </a:xfrm>
          <a:prstGeom prst="curvedUpArrow">
            <a:avLst>
              <a:gd name="adj1" fmla="val 25000"/>
              <a:gd name="adj2" fmla="val 59143"/>
              <a:gd name="adj3" fmla="val 31386"/>
            </a:avLst>
          </a:prstGeom>
          <a:solidFill>
            <a:srgbClr val="0000F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4" name="TextBox 33">
            <a:extLst>
              <a:ext uri="{FF2B5EF4-FFF2-40B4-BE49-F238E27FC236}">
                <a16:creationId xmlns:a16="http://schemas.microsoft.com/office/drawing/2014/main" xmlns="" id="{8DFE6565-5D12-DF4C-9D01-E5DA681D7950}"/>
              </a:ext>
            </a:extLst>
          </p:cNvPr>
          <p:cNvSpPr txBox="1"/>
          <p:nvPr/>
        </p:nvSpPr>
        <p:spPr>
          <a:xfrm>
            <a:off x="3597500" y="1703114"/>
            <a:ext cx="4129968"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Compressed</a:t>
            </a:r>
            <a:endParaRPr lang="en-US" sz="1800" kern="0" dirty="0">
              <a:solidFill>
                <a:srgbClr val="000000"/>
              </a:solidFill>
              <a:latin typeface="Trebuchet MS"/>
              <a:ea typeface="+mn-ea"/>
              <a:cs typeface="+mn-cs"/>
            </a:endParaRPr>
          </a:p>
        </p:txBody>
      </p:sp>
      <p:sp>
        <p:nvSpPr>
          <p:cNvPr id="35" name="TextBox 34">
            <a:extLst>
              <a:ext uri="{FF2B5EF4-FFF2-40B4-BE49-F238E27FC236}">
                <a16:creationId xmlns:a16="http://schemas.microsoft.com/office/drawing/2014/main" xmlns="" id="{536089B0-B406-EB4F-91B3-F64E6FBE6C6D}"/>
              </a:ext>
            </a:extLst>
          </p:cNvPr>
          <p:cNvSpPr txBox="1"/>
          <p:nvPr/>
        </p:nvSpPr>
        <p:spPr>
          <a:xfrm>
            <a:off x="209975" y="2678771"/>
            <a:ext cx="2601696" cy="301173"/>
          </a:xfrm>
          <a:prstGeom prst="rect">
            <a:avLst/>
          </a:prstGeom>
          <a:noFill/>
          <a:ln w="6350" cap="flat" cmpd="sng" algn="ctr">
            <a:noFill/>
            <a:prstDash val="solid"/>
          </a:ln>
          <a:effectLst/>
        </p:spPr>
        <p:txBody>
          <a:bodyPr wrap="square" rtlCol="0" anchor="ctr">
            <a:spAutoFit/>
          </a:bodyPr>
          <a:lstStyle/>
          <a:p>
            <a:pPr algn="ctr" defTabSz="685800" fontAlgn="auto">
              <a:lnSpc>
                <a:spcPct val="75000"/>
              </a:lnSpc>
              <a:spcBef>
                <a:spcPts val="0"/>
              </a:spcBef>
              <a:spcAft>
                <a:spcPts val="0"/>
              </a:spcAft>
              <a:defRPr/>
            </a:pPr>
            <a:r>
              <a:rPr lang="en-US" sz="1800" kern="0" smtClean="0">
                <a:solidFill>
                  <a:srgbClr val="000000"/>
                </a:solidFill>
                <a:latin typeface="Trebuchet MS"/>
                <a:ea typeface="+mn-ea"/>
                <a:cs typeface="+mn-cs"/>
              </a:rPr>
              <a:t>Read Line</a:t>
            </a:r>
            <a:endParaRPr lang="en-US" sz="1800" kern="0" dirty="0">
              <a:solidFill>
                <a:srgbClr val="000000"/>
              </a:solidFill>
              <a:latin typeface="Trebuchet MS"/>
              <a:ea typeface="+mn-ea"/>
              <a:cs typeface="+mn-cs"/>
            </a:endParaRPr>
          </a:p>
        </p:txBody>
      </p:sp>
      <p:sp>
        <p:nvSpPr>
          <p:cNvPr id="36" name="Up Arrow 35"/>
          <p:cNvSpPr/>
          <p:nvPr/>
        </p:nvSpPr>
        <p:spPr>
          <a:xfrm rot="16200000" flipV="1">
            <a:off x="2728366" y="2495803"/>
            <a:ext cx="229774" cy="528846"/>
          </a:xfrm>
          <a:prstGeom prst="upArrow">
            <a:avLst/>
          </a:prstGeom>
          <a:solidFill>
            <a:srgbClr val="0000F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xmlns="" id="{536089B0-B406-EB4F-91B3-F64E6FBE6C6D}"/>
              </a:ext>
            </a:extLst>
          </p:cNvPr>
          <p:cNvSpPr txBox="1"/>
          <p:nvPr/>
        </p:nvSpPr>
        <p:spPr>
          <a:xfrm>
            <a:off x="-58368" y="2654706"/>
            <a:ext cx="2733955" cy="300082"/>
          </a:xfrm>
          <a:prstGeom prst="rect">
            <a:avLst/>
          </a:prstGeom>
          <a:noFill/>
          <a:ln w="6350" cap="flat" cmpd="sng" algn="ctr">
            <a:noFill/>
            <a:prstDash val="solid"/>
          </a:ln>
          <a:effectLst/>
        </p:spPr>
        <p:txBody>
          <a:bodyPr wrap="square" rtlCol="0" anchor="ctr">
            <a:spAutoFit/>
          </a:bodyPr>
          <a:lstStyle/>
          <a:p>
            <a:pPr algn="ctr" defTabSz="685800" fontAlgn="auto">
              <a:lnSpc>
                <a:spcPct val="75000"/>
              </a:lnSpc>
              <a:spcBef>
                <a:spcPts val="0"/>
              </a:spcBef>
              <a:spcAft>
                <a:spcPts val="0"/>
              </a:spcAft>
              <a:defRPr/>
            </a:pPr>
            <a:r>
              <a:rPr lang="en-US" sz="1800" kern="0" smtClean="0">
                <a:solidFill>
                  <a:srgbClr val="000000"/>
                </a:solidFill>
                <a:latin typeface="Trebuchet MS"/>
                <a:ea typeface="+mn-ea"/>
                <a:cs typeface="+mn-cs"/>
              </a:rPr>
              <a:t>Read Line and metadata</a:t>
            </a:r>
            <a:endParaRPr lang="en-US" sz="1800" kern="0" dirty="0">
              <a:solidFill>
                <a:srgbClr val="000000"/>
              </a:solidFill>
              <a:latin typeface="Trebuchet MS"/>
              <a:ea typeface="+mn-ea"/>
              <a:cs typeface="+mn-cs"/>
            </a:endParaRPr>
          </a:p>
        </p:txBody>
      </p:sp>
      <p:sp>
        <p:nvSpPr>
          <p:cNvPr id="23" name="TextBox 22">
            <a:extLst>
              <a:ext uri="{FF2B5EF4-FFF2-40B4-BE49-F238E27FC236}">
                <a16:creationId xmlns:a16="http://schemas.microsoft.com/office/drawing/2014/main" xmlns="" id="{5B72B2A7-50F8-4941-8F37-0A4CBF5E9DCF}"/>
              </a:ext>
            </a:extLst>
          </p:cNvPr>
          <p:cNvSpPr txBox="1"/>
          <p:nvPr/>
        </p:nvSpPr>
        <p:spPr>
          <a:xfrm>
            <a:off x="4724591" y="3442906"/>
            <a:ext cx="4070345" cy="341632"/>
          </a:xfrm>
          <a:prstGeom prst="rect">
            <a:avLst/>
          </a:prstGeom>
          <a:noFill/>
          <a:ln w="6350" cap="flat" cmpd="sng" algn="ctr">
            <a:noFill/>
            <a:prstDash val="solid"/>
          </a:ln>
          <a:effectLst/>
        </p:spPr>
        <p:txBody>
          <a:bodyPr wrap="non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Trebuchet MS"/>
                <a:ea typeface="+mn-ea"/>
                <a:cs typeface="+mn-cs"/>
              </a:rPr>
              <a:t>Single-access, avoid metadata lookup</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Tree>
    <p:extLst>
      <p:ext uri="{BB962C8B-B14F-4D97-AF65-F5344CB8AC3E}">
        <p14:creationId xmlns:p14="http://schemas.microsoft.com/office/powerpoint/2010/main" val="55489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88889E-6 1.48148E-6 L 0.3592 0.0618 " pathEditMode="relative" rAng="0" ptsTypes="AA">
                                      <p:cBhvr>
                                        <p:cTn id="6" dur="1200" fill="hold"/>
                                        <p:tgtEl>
                                          <p:spTgt spid="16"/>
                                        </p:tgtEl>
                                        <p:attrNameLst>
                                          <p:attrName>ppt_x</p:attrName>
                                          <p:attrName>ppt_y</p:attrName>
                                        </p:attrNameLst>
                                      </p:cBhvr>
                                      <p:rCtr x="17951" y="3079"/>
                                    </p:animMotion>
                                  </p:childTnLst>
                                </p:cTn>
                              </p:par>
                            </p:childTnLst>
                          </p:cTn>
                        </p:par>
                        <p:par>
                          <p:cTn id="7" fill="hold">
                            <p:stCondLst>
                              <p:cond delay="1200"/>
                            </p:stCondLst>
                            <p:childTnLst>
                              <p:par>
                                <p:cTn id="8" presetID="1" presetClass="exit" presetSubtype="0" fill="hold" grpId="0" nodeType="afterEffect">
                                  <p:stCondLst>
                                    <p:cond delay="0"/>
                                  </p:stCondLst>
                                  <p:childTnLst>
                                    <p:set>
                                      <p:cBhvr>
                                        <p:cTn id="9" dur="1" fill="hold">
                                          <p:stCondLst>
                                            <p:cond delay="0"/>
                                          </p:stCondLst>
                                        </p:cTn>
                                        <p:tgtEl>
                                          <p:spTgt spid="25"/>
                                        </p:tgtEl>
                                        <p:attrNameLst>
                                          <p:attrName>style.visibility</p:attrName>
                                        </p:attrNameLst>
                                      </p:cBhvr>
                                      <p:to>
                                        <p:strVal val="hidden"/>
                                      </p:to>
                                    </p:set>
                                  </p:childTnLst>
                                </p:cTn>
                              </p:par>
                            </p:childTnLst>
                          </p:cTn>
                        </p:par>
                        <p:par>
                          <p:cTn id="10" fill="hold">
                            <p:stCondLst>
                              <p:cond delay="1200"/>
                            </p:stCondLst>
                            <p:childTnLst>
                              <p:par>
                                <p:cTn id="11" presetID="1" presetClass="exit" presetSubtype="0" fill="hold" grpId="0" nodeType="afterEffect">
                                  <p:stCondLst>
                                    <p:cond delay="0"/>
                                  </p:stCondLst>
                                  <p:childTnLst>
                                    <p:set>
                                      <p:cBhvr>
                                        <p:cTn id="12" dur="1" fill="hold">
                                          <p:stCondLst>
                                            <p:cond delay="0"/>
                                          </p:stCondLst>
                                        </p:cTn>
                                        <p:tgtEl>
                                          <p:spTgt spid="27"/>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35"/>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26"/>
                                        </p:tgtEl>
                                        <p:attrNameLst>
                                          <p:attrName>style.visibility</p:attrName>
                                        </p:attrNameLst>
                                      </p:cBhvr>
                                      <p:to>
                                        <p:strVal val="hidden"/>
                                      </p:to>
                                    </p:set>
                                  </p:childTnLst>
                                </p:cTn>
                              </p:par>
                              <p:par>
                                <p:cTn id="23" presetID="1" presetClass="entr" presetSubtype="0" fill="hold" grpId="1" nodeType="withEffect">
                                  <p:stCondLst>
                                    <p:cond delay="0"/>
                                  </p:stCondLst>
                                  <p:childTnLst>
                                    <p:set>
                                      <p:cBhvr>
                                        <p:cTn id="24" dur="1" fill="hold">
                                          <p:stCondLst>
                                            <p:cond delay="0"/>
                                          </p:stCondLst>
                                        </p:cTn>
                                        <p:tgtEl>
                                          <p:spTgt spid="36"/>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P spid="21" grpId="0" animBg="1"/>
      <p:bldP spid="22" grpId="0" animBg="1"/>
      <p:bldP spid="25" grpId="0" animBg="1"/>
      <p:bldP spid="27" grpId="0"/>
      <p:bldP spid="31" grpId="0" animBg="1"/>
      <p:bldP spid="26" grpId="0" animBg="1"/>
      <p:bldP spid="35" grpId="0"/>
      <p:bldP spid="36" grpId="1" animBg="1"/>
      <p:bldP spid="37" grpId="1"/>
      <p:bldP spid="2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650" y="1072942"/>
            <a:ext cx="8998649" cy="4830762"/>
          </a:xfrm>
        </p:spPr>
        <p:txBody>
          <a:bodyPr/>
          <a:lstStyle/>
          <a:p>
            <a:r>
              <a:rPr lang="en-US" sz="2400" dirty="0" smtClean="0"/>
              <a:t>Lines compressible together if size is &lt;64B</a:t>
            </a:r>
          </a:p>
          <a:p>
            <a:r>
              <a:rPr lang="en-US" sz="2400" dirty="0" smtClean="0"/>
              <a:t>Often, compressed lines don’t use all space</a:t>
            </a:r>
          </a:p>
          <a:p>
            <a:pPr lvl="1"/>
            <a:endParaRPr lang="en-US" sz="2000" dirty="0"/>
          </a:p>
          <a:p>
            <a:pPr lvl="1"/>
            <a:endParaRPr lang="en-US" sz="2000" dirty="0" smtClean="0"/>
          </a:p>
          <a:p>
            <a:pPr lvl="1"/>
            <a:endParaRPr lang="en-US" sz="2000" dirty="0" smtClean="0"/>
          </a:p>
          <a:p>
            <a:endParaRPr lang="en-US" sz="2400" dirty="0" smtClean="0"/>
          </a:p>
          <a:p>
            <a:pPr lvl="2"/>
            <a:endParaRPr lang="en-US" sz="1600" dirty="0"/>
          </a:p>
          <a:p>
            <a:r>
              <a:rPr lang="en-US" sz="2400" dirty="0" smtClean="0"/>
              <a:t>Insight: We can repurpose space inside compressed line to store a small 4-Byte marker that denotes compressibility</a:t>
            </a:r>
            <a:endParaRPr lang="en-US" sz="2000" dirty="0"/>
          </a:p>
          <a:p>
            <a:pPr lvl="1"/>
            <a:endParaRPr lang="en-US" sz="2000" dirty="0" smtClean="0"/>
          </a:p>
          <a:p>
            <a:pPr lvl="1"/>
            <a:endParaRPr lang="en-US" sz="2000" dirty="0"/>
          </a:p>
          <a:p>
            <a:pPr lvl="1"/>
            <a:endParaRPr lang="en-US" sz="2000" dirty="0"/>
          </a:p>
          <a:p>
            <a:r>
              <a:rPr lang="en-US" sz="2400" dirty="0" smtClean="0"/>
              <a:t>On reading a line with marker, we know it is a compressed line</a:t>
            </a:r>
            <a:endParaRPr lang="en-US" sz="2400" dirty="0"/>
          </a:p>
        </p:txBody>
      </p:sp>
      <p:sp>
        <p:nvSpPr>
          <p:cNvPr id="2" name="Title 1"/>
          <p:cNvSpPr>
            <a:spLocks noGrp="1"/>
          </p:cNvSpPr>
          <p:nvPr>
            <p:ph type="title"/>
          </p:nvPr>
        </p:nvSpPr>
        <p:spPr/>
        <p:txBody>
          <a:bodyPr/>
          <a:lstStyle/>
          <a:p>
            <a:r>
              <a:rPr lang="en-US" dirty="0" smtClean="0"/>
              <a:t>In-line Compression-status Marker</a:t>
            </a:r>
            <a:endParaRPr lang="en-US" dirty="0"/>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13</a:t>
            </a:fld>
            <a:endParaRPr lang="en-US"/>
          </a:p>
        </p:txBody>
      </p:sp>
      <p:sp>
        <p:nvSpPr>
          <p:cNvPr id="10" name="TextBox 9"/>
          <p:cNvSpPr txBox="1"/>
          <p:nvPr/>
        </p:nvSpPr>
        <p:spPr>
          <a:xfrm>
            <a:off x="349378" y="6220156"/>
            <a:ext cx="8615934" cy="430887"/>
          </a:xfrm>
          <a:prstGeom prst="rect">
            <a:avLst/>
          </a:prstGeom>
          <a:solidFill>
            <a:srgbClr val="CCFFCC"/>
          </a:solidFill>
          <a:ln>
            <a:solidFill>
              <a:schemeClr val="tx1"/>
            </a:solidFill>
          </a:ln>
        </p:spPr>
        <p:txBody>
          <a:bodyPr wrap="square" rtlCol="0">
            <a:spAutoFit/>
          </a:bodyPr>
          <a:lstStyle/>
          <a:p>
            <a:pPr algn="ctr"/>
            <a:r>
              <a:rPr lang="en-US" sz="2200" b="1" dirty="0" smtClean="0">
                <a:sym typeface="Wingdings"/>
              </a:rPr>
              <a:t>Marker informs compressibility, without metadata lookup</a:t>
            </a:r>
            <a:endParaRPr lang="en-US" sz="2200" b="1" dirty="0"/>
          </a:p>
        </p:txBody>
      </p:sp>
      <p:sp>
        <p:nvSpPr>
          <p:cNvPr id="12" name="TextBox 11">
            <a:extLst>
              <a:ext uri="{FF2B5EF4-FFF2-40B4-BE49-F238E27FC236}">
                <a16:creationId xmlns:a16="http://schemas.microsoft.com/office/drawing/2014/main" xmlns="" id="{8DFE6565-5D12-DF4C-9D01-E5DA681D7950}"/>
              </a:ext>
            </a:extLst>
          </p:cNvPr>
          <p:cNvSpPr txBox="1"/>
          <p:nvPr/>
        </p:nvSpPr>
        <p:spPr>
          <a:xfrm>
            <a:off x="5468684" y="4526841"/>
            <a:ext cx="1751838"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smtClean="0">
                <a:solidFill>
                  <a:srgbClr val="000000"/>
                </a:solidFill>
                <a:latin typeface="Trebuchet MS"/>
                <a:ea typeface="+mn-ea"/>
                <a:cs typeface="+mn-cs"/>
              </a:rPr>
              <a:t>4-byte marker</a:t>
            </a:r>
            <a:endParaRPr lang="en-US" sz="1800" kern="0" dirty="0">
              <a:solidFill>
                <a:srgbClr val="000000"/>
              </a:solidFill>
              <a:latin typeface="Trebuchet MS"/>
              <a:ea typeface="+mn-ea"/>
              <a:cs typeface="+mn-cs"/>
            </a:endParaRPr>
          </a:p>
        </p:txBody>
      </p:sp>
      <p:grpSp>
        <p:nvGrpSpPr>
          <p:cNvPr id="19" name="Group 18"/>
          <p:cNvGrpSpPr/>
          <p:nvPr/>
        </p:nvGrpSpPr>
        <p:grpSpPr>
          <a:xfrm>
            <a:off x="2626551" y="4830635"/>
            <a:ext cx="4389120" cy="804518"/>
            <a:chOff x="2626551" y="4830871"/>
            <a:chExt cx="4389120" cy="804518"/>
          </a:xfrm>
        </p:grpSpPr>
        <p:sp>
          <p:nvSpPr>
            <p:cNvPr id="7" name="Rectangle 6">
              <a:extLst>
                <a:ext uri="{FF2B5EF4-FFF2-40B4-BE49-F238E27FC236}">
                  <a16:creationId xmlns:a16="http://schemas.microsoft.com/office/drawing/2014/main" xmlns="" id="{10C27F79-C0AE-C94D-8D48-CC019E82C814}"/>
                </a:ext>
              </a:extLst>
            </p:cNvPr>
            <p:cNvSpPr/>
            <p:nvPr/>
          </p:nvSpPr>
          <p:spPr>
            <a:xfrm>
              <a:off x="2626551" y="4830871"/>
              <a:ext cx="4389120" cy="323281"/>
            </a:xfrm>
            <a:prstGeom prst="rect">
              <a:avLst/>
            </a:prstGeom>
            <a:solidFill>
              <a:schemeClr val="bg1"/>
            </a:solidFill>
            <a:ln w="25400" cap="flat" cmpd="sng" algn="ctr">
              <a:solidFill>
                <a:srgbClr val="000000"/>
              </a:solidFill>
              <a:prstDash val="solid"/>
            </a:ln>
            <a:effectLst/>
          </p:spPr>
          <p:txBody>
            <a:bodyPr lIns="0" rIns="0" rtlCol="0" anchor="ctr"/>
            <a:lstStyle/>
            <a:p>
              <a:pPr algn="ctr" defTabSz="380996">
                <a:defRPr/>
              </a:pPr>
              <a:endParaRPr lang="en-US" sz="1800" b="1" kern="0" dirty="0">
                <a:solidFill>
                  <a:srgbClr val="000000"/>
                </a:solidFill>
                <a:latin typeface="Trebuchet MS"/>
                <a:ea typeface="+mn-ea"/>
                <a:cs typeface="+mn-cs"/>
              </a:endParaRPr>
            </a:p>
          </p:txBody>
        </p:sp>
        <p:sp>
          <p:nvSpPr>
            <p:cNvPr id="5" name="Rectangle 4">
              <a:extLst>
                <a:ext uri="{FF2B5EF4-FFF2-40B4-BE49-F238E27FC236}">
                  <a16:creationId xmlns:a16="http://schemas.microsoft.com/office/drawing/2014/main" xmlns="" id="{10C27F79-C0AE-C94D-8D48-CC019E82C814}"/>
                </a:ext>
              </a:extLst>
            </p:cNvPr>
            <p:cNvSpPr/>
            <p:nvPr/>
          </p:nvSpPr>
          <p:spPr>
            <a:xfrm>
              <a:off x="2626551" y="4830871"/>
              <a:ext cx="1421067" cy="323281"/>
            </a:xfrm>
            <a:prstGeom prst="rect">
              <a:avLst/>
            </a:prstGeom>
            <a:solidFill>
              <a:srgbClr val="9DC3E6"/>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Line A</a:t>
              </a:r>
              <a:endParaRPr lang="en-US" sz="1800" b="1" kern="0" dirty="0">
                <a:solidFill>
                  <a:srgbClr val="000000"/>
                </a:solidFill>
                <a:latin typeface="Trebuchet MS"/>
                <a:ea typeface="+mn-ea"/>
                <a:cs typeface="+mn-cs"/>
              </a:endParaRPr>
            </a:p>
          </p:txBody>
        </p:sp>
        <p:sp>
          <p:nvSpPr>
            <p:cNvPr id="6" name="Rectangle 5">
              <a:extLst>
                <a:ext uri="{FF2B5EF4-FFF2-40B4-BE49-F238E27FC236}">
                  <a16:creationId xmlns:a16="http://schemas.microsoft.com/office/drawing/2014/main" xmlns="" id="{10C27F79-C0AE-C94D-8D48-CC019E82C814}"/>
                </a:ext>
              </a:extLst>
            </p:cNvPr>
            <p:cNvSpPr/>
            <p:nvPr/>
          </p:nvSpPr>
          <p:spPr>
            <a:xfrm>
              <a:off x="4047618" y="4830871"/>
              <a:ext cx="1280161" cy="323281"/>
            </a:xfrm>
            <a:prstGeom prst="rect">
              <a:avLst/>
            </a:prstGeom>
            <a:solidFill>
              <a:srgbClr val="FFC000"/>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Line B</a:t>
              </a:r>
              <a:endParaRPr lang="en-US" sz="1800" b="1" kern="0" dirty="0">
                <a:solidFill>
                  <a:srgbClr val="000000"/>
                </a:solidFill>
                <a:latin typeface="Trebuchet MS"/>
                <a:ea typeface="+mn-ea"/>
                <a:cs typeface="+mn-cs"/>
              </a:endParaRPr>
            </a:p>
          </p:txBody>
        </p:sp>
        <p:sp>
          <p:nvSpPr>
            <p:cNvPr id="13" name="Rectangle 12">
              <a:extLst>
                <a:ext uri="{FF2B5EF4-FFF2-40B4-BE49-F238E27FC236}">
                  <a16:creationId xmlns:a16="http://schemas.microsoft.com/office/drawing/2014/main" xmlns="" id="{10C27F79-C0AE-C94D-8D48-CC019E82C814}"/>
                </a:ext>
              </a:extLst>
            </p:cNvPr>
            <p:cNvSpPr/>
            <p:nvPr/>
          </p:nvSpPr>
          <p:spPr>
            <a:xfrm>
              <a:off x="2626551" y="5312108"/>
              <a:ext cx="4389120" cy="323281"/>
            </a:xfrm>
            <a:prstGeom prst="rect">
              <a:avLst/>
            </a:prstGeom>
            <a:solidFill>
              <a:schemeClr val="bg1"/>
            </a:solidFill>
            <a:ln w="25400" cap="flat" cmpd="sng" algn="ctr">
              <a:solidFill>
                <a:srgbClr val="000000"/>
              </a:solidFill>
              <a:prstDash val="solid"/>
            </a:ln>
            <a:effectLst/>
          </p:spPr>
          <p:txBody>
            <a:bodyPr lIns="0" rIns="0" rtlCol="0" anchor="ctr"/>
            <a:lstStyle/>
            <a:p>
              <a:pPr algn="ctr" defTabSz="380996">
                <a:defRPr/>
              </a:pPr>
              <a:endParaRPr lang="en-US" sz="1800" b="1" kern="0" dirty="0">
                <a:solidFill>
                  <a:srgbClr val="000000"/>
                </a:solidFill>
                <a:latin typeface="Trebuchet MS"/>
                <a:ea typeface="+mn-ea"/>
                <a:cs typeface="+mn-cs"/>
              </a:endParaRPr>
            </a:p>
          </p:txBody>
        </p:sp>
      </p:grpSp>
      <p:sp>
        <p:nvSpPr>
          <p:cNvPr id="11" name="Rectangle 10">
            <a:extLst>
              <a:ext uri="{FF2B5EF4-FFF2-40B4-BE49-F238E27FC236}">
                <a16:creationId xmlns:a16="http://schemas.microsoft.com/office/drawing/2014/main" xmlns="" id="{10C27F79-C0AE-C94D-8D48-CC019E82C814}"/>
              </a:ext>
            </a:extLst>
          </p:cNvPr>
          <p:cNvSpPr/>
          <p:nvPr/>
        </p:nvSpPr>
        <p:spPr>
          <a:xfrm>
            <a:off x="2626551" y="5311872"/>
            <a:ext cx="4389120" cy="323281"/>
          </a:xfrm>
          <a:prstGeom prst="rect">
            <a:avLst/>
          </a:prstGeom>
          <a:solidFill>
            <a:schemeClr val="bg1"/>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Invalid marker</a:t>
            </a:r>
            <a:endParaRPr lang="en-US" sz="1800" b="1" kern="0" dirty="0">
              <a:solidFill>
                <a:srgbClr val="000000"/>
              </a:solidFill>
              <a:latin typeface="Trebuchet MS"/>
              <a:ea typeface="+mn-ea"/>
              <a:cs typeface="+mn-cs"/>
            </a:endParaRPr>
          </a:p>
        </p:txBody>
      </p:sp>
      <p:graphicFrame>
        <p:nvGraphicFramePr>
          <p:cNvPr id="14" name="Chart 13"/>
          <p:cNvGraphicFramePr>
            <a:graphicFrameLocks/>
          </p:cNvGraphicFramePr>
          <p:nvPr>
            <p:extLst>
              <p:ext uri="{D42A27DB-BD31-4B8C-83A1-F6EECF244321}">
                <p14:modId xmlns:p14="http://schemas.microsoft.com/office/powerpoint/2010/main" val="127630516"/>
              </p:ext>
            </p:extLst>
          </p:nvPr>
        </p:nvGraphicFramePr>
        <p:xfrm>
          <a:off x="606521" y="1585134"/>
          <a:ext cx="7690866" cy="2300070"/>
        </p:xfrm>
        <a:graphic>
          <a:graphicData uri="http://schemas.openxmlformats.org/drawingml/2006/chart">
            <c:chart xmlns:c="http://schemas.openxmlformats.org/drawingml/2006/chart" xmlns:r="http://schemas.openxmlformats.org/officeDocument/2006/relationships" r:id="rId3"/>
          </a:graphicData>
        </a:graphic>
      </p:graphicFrame>
      <p:cxnSp>
        <p:nvCxnSpPr>
          <p:cNvPr id="15" name="Shape 787"/>
          <p:cNvCxnSpPr/>
          <p:nvPr/>
        </p:nvCxnSpPr>
        <p:spPr>
          <a:xfrm flipV="1">
            <a:off x="8029163" y="2214365"/>
            <a:ext cx="268224" cy="508613"/>
          </a:xfrm>
          <a:prstGeom prst="straightConnector1">
            <a:avLst/>
          </a:prstGeom>
          <a:noFill/>
          <a:ln w="25400" cap="flat" cmpd="sng">
            <a:solidFill>
              <a:schemeClr val="dk1"/>
            </a:solidFill>
            <a:prstDash val="solid"/>
            <a:round/>
            <a:headEnd type="triangle" w="lg" len="lg"/>
            <a:tailEnd type="none" w="med" len="med"/>
          </a:ln>
        </p:spPr>
      </p:cxnSp>
      <p:cxnSp>
        <p:nvCxnSpPr>
          <p:cNvPr id="16" name="Shape 787"/>
          <p:cNvCxnSpPr/>
          <p:nvPr/>
        </p:nvCxnSpPr>
        <p:spPr>
          <a:xfrm flipV="1">
            <a:off x="3829462" y="2243328"/>
            <a:ext cx="157322" cy="308961"/>
          </a:xfrm>
          <a:prstGeom prst="straightConnector1">
            <a:avLst/>
          </a:prstGeom>
          <a:noFill/>
          <a:ln w="25400" cap="flat" cmpd="sng">
            <a:solidFill>
              <a:schemeClr val="dk1"/>
            </a:solidFill>
            <a:prstDash val="solid"/>
            <a:round/>
            <a:headEnd type="triangle" w="lg" len="lg"/>
            <a:tailEnd type="none" w="med" len="med"/>
          </a:ln>
        </p:spPr>
      </p:cxnSp>
      <p:sp>
        <p:nvSpPr>
          <p:cNvPr id="8" name="Rectangle 7">
            <a:extLst>
              <a:ext uri="{FF2B5EF4-FFF2-40B4-BE49-F238E27FC236}">
                <a16:creationId xmlns:a16="http://schemas.microsoft.com/office/drawing/2014/main" xmlns="" id="{10C27F79-C0AE-C94D-8D48-CC019E82C814}"/>
              </a:ext>
            </a:extLst>
          </p:cNvPr>
          <p:cNvSpPr/>
          <p:nvPr/>
        </p:nvSpPr>
        <p:spPr>
          <a:xfrm>
            <a:off x="5583809" y="4830635"/>
            <a:ext cx="1431862" cy="323281"/>
          </a:xfrm>
          <a:prstGeom prst="rect">
            <a:avLst/>
          </a:prstGeom>
          <a:solidFill>
            <a:schemeClr val="bg1"/>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0xdeadbeef</a:t>
            </a:r>
            <a:endParaRPr lang="en-US" sz="1800" b="1" kern="0" dirty="0">
              <a:solidFill>
                <a:srgbClr val="000000"/>
              </a:solidFill>
              <a:latin typeface="Trebuchet MS"/>
              <a:ea typeface="+mn-ea"/>
              <a:cs typeface="+mn-cs"/>
            </a:endParaRPr>
          </a:p>
        </p:txBody>
      </p:sp>
      <p:sp>
        <p:nvSpPr>
          <p:cNvPr id="20" name="TextBox 19">
            <a:extLst>
              <a:ext uri="{FF2B5EF4-FFF2-40B4-BE49-F238E27FC236}">
                <a16:creationId xmlns:a16="http://schemas.microsoft.com/office/drawing/2014/main" xmlns="" id="{5B72B2A7-50F8-4941-8F37-0A4CBF5E9DCF}"/>
              </a:ext>
            </a:extLst>
          </p:cNvPr>
          <p:cNvSpPr txBox="1"/>
          <p:nvPr/>
        </p:nvSpPr>
        <p:spPr>
          <a:xfrm>
            <a:off x="6578119" y="1916730"/>
            <a:ext cx="2387193" cy="341632"/>
          </a:xfrm>
          <a:prstGeom prst="rect">
            <a:avLst/>
          </a:prstGeom>
          <a:noFill/>
          <a:ln w="6350" cap="flat" cmpd="sng" algn="ctr">
            <a:noFill/>
            <a:prstDash val="solid"/>
          </a:ln>
          <a:effectLst/>
        </p:spPr>
        <p:txBody>
          <a:bodyPr wrap="non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lang="en-US" sz="1800" kern="0" dirty="0" smtClean="0">
                <a:solidFill>
                  <a:srgbClr val="000000"/>
                </a:solidFill>
                <a:latin typeface="Trebuchet MS"/>
                <a:ea typeface="+mn-ea"/>
                <a:cs typeface="+mn-cs"/>
              </a:rPr>
              <a:t>Can spare 4B cheaply</a:t>
            </a:r>
            <a:endParaRPr kumimoji="0" lang="en-US" sz="1800" b="0" i="0" u="none" strike="noStrike" kern="0" cap="none" spc="0" normalizeH="0" baseline="0" noProof="0" dirty="0" smtClean="0">
              <a:ln>
                <a:noFill/>
              </a:ln>
              <a:solidFill>
                <a:srgbClr val="000000"/>
              </a:solidFill>
              <a:effectLst/>
              <a:uLnTx/>
              <a:uFillTx/>
              <a:latin typeface="Trebuchet MS"/>
              <a:ea typeface="+mn-ea"/>
              <a:cs typeface="+mn-cs"/>
            </a:endParaRPr>
          </a:p>
        </p:txBody>
      </p:sp>
    </p:spTree>
    <p:extLst>
      <p:ext uri="{BB962C8B-B14F-4D97-AF65-F5344CB8AC3E}">
        <p14:creationId xmlns:p14="http://schemas.microsoft.com/office/powerpoint/2010/main" val="1949792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26" presetClass="emph" presetSubtype="0" fill="hold" grpId="1" nodeType="withEffect">
                                  <p:stCondLst>
                                    <p:cond delay="0"/>
                                  </p:stCondLst>
                                  <p:childTnLst>
                                    <p:animEffect transition="out" filter="fade">
                                      <p:cBhvr>
                                        <p:cTn id="28" dur="500" tmFilter="0, 0; .2, .5; .8, .5; 1, 0"/>
                                        <p:tgtEl>
                                          <p:spTgt spid="8"/>
                                        </p:tgtEl>
                                      </p:cBhvr>
                                    </p:animEffect>
                                    <p:animScale>
                                      <p:cBhvr>
                                        <p:cTn id="29" dur="250" autoRev="1" fill="hold"/>
                                        <p:tgtEl>
                                          <p:spTgt spid="8"/>
                                        </p:tgtEl>
                                      </p:cBhvr>
                                      <p:by x="105000" y="105000"/>
                                    </p:animScale>
                                  </p:childTnLst>
                                </p:cTn>
                              </p:par>
                              <p:par>
                                <p:cTn id="30" presetID="1"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p:bldP spid="11" grpId="0" animBg="1"/>
      <p:bldGraphic spid="14" grpId="0">
        <p:bldAsOne/>
      </p:bldGraphic>
      <p:bldP spid="8" grpId="0" animBg="1"/>
      <p:bldP spid="8" grpId="1" animBg="1"/>
      <p:bldP spid="2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Marker Collision</a:t>
            </a:r>
            <a:endParaRPr lang="en-US" dirty="0"/>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14</a:t>
            </a:fld>
            <a:endParaRPr lang="en-US"/>
          </a:p>
        </p:txBody>
      </p:sp>
      <p:sp>
        <p:nvSpPr>
          <p:cNvPr id="6" name="Rectangle 5">
            <a:extLst>
              <a:ext uri="{FF2B5EF4-FFF2-40B4-BE49-F238E27FC236}">
                <a16:creationId xmlns:a16="http://schemas.microsoft.com/office/drawing/2014/main" xmlns="" id="{10C27F79-C0AE-C94D-8D48-CC019E82C814}"/>
              </a:ext>
            </a:extLst>
          </p:cNvPr>
          <p:cNvSpPr/>
          <p:nvPr/>
        </p:nvSpPr>
        <p:spPr>
          <a:xfrm>
            <a:off x="1956117" y="2913560"/>
            <a:ext cx="4389120" cy="323281"/>
          </a:xfrm>
          <a:prstGeom prst="rect">
            <a:avLst/>
          </a:prstGeom>
          <a:solidFill>
            <a:schemeClr val="bg1"/>
          </a:solidFill>
          <a:ln w="25400" cap="flat" cmpd="sng" algn="ctr">
            <a:solidFill>
              <a:srgbClr val="000000"/>
            </a:solidFill>
            <a:prstDash val="solid"/>
          </a:ln>
          <a:effectLst/>
        </p:spPr>
        <p:txBody>
          <a:bodyPr lIns="0" rIns="0" rtlCol="0" anchor="ctr"/>
          <a:lstStyle/>
          <a:p>
            <a:pPr algn="ctr" defTabSz="380996">
              <a:defRPr/>
            </a:pPr>
            <a:endParaRPr lang="en-US" sz="1800" b="1" kern="0" dirty="0">
              <a:solidFill>
                <a:srgbClr val="000000"/>
              </a:solidFill>
              <a:latin typeface="Trebuchet MS"/>
              <a:ea typeface="+mn-ea"/>
              <a:cs typeface="+mn-cs"/>
            </a:endParaRPr>
          </a:p>
        </p:txBody>
      </p:sp>
      <p:sp>
        <p:nvSpPr>
          <p:cNvPr id="7" name="Rectangle 6">
            <a:extLst>
              <a:ext uri="{FF2B5EF4-FFF2-40B4-BE49-F238E27FC236}">
                <a16:creationId xmlns:a16="http://schemas.microsoft.com/office/drawing/2014/main" xmlns="" id="{10C27F79-C0AE-C94D-8D48-CC019E82C814}"/>
              </a:ext>
            </a:extLst>
          </p:cNvPr>
          <p:cNvSpPr/>
          <p:nvPr/>
        </p:nvSpPr>
        <p:spPr>
          <a:xfrm>
            <a:off x="1956117" y="2913560"/>
            <a:ext cx="1421067" cy="323281"/>
          </a:xfrm>
          <a:prstGeom prst="rect">
            <a:avLst/>
          </a:prstGeom>
          <a:solidFill>
            <a:srgbClr val="9DC3E6"/>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Line A</a:t>
            </a:r>
            <a:endParaRPr lang="en-US" sz="1800" b="1" kern="0" dirty="0">
              <a:solidFill>
                <a:srgbClr val="000000"/>
              </a:solidFill>
              <a:latin typeface="Trebuchet MS"/>
              <a:ea typeface="+mn-ea"/>
              <a:cs typeface="+mn-cs"/>
            </a:endParaRPr>
          </a:p>
        </p:txBody>
      </p:sp>
      <p:sp>
        <p:nvSpPr>
          <p:cNvPr id="8" name="Rectangle 7">
            <a:extLst>
              <a:ext uri="{FF2B5EF4-FFF2-40B4-BE49-F238E27FC236}">
                <a16:creationId xmlns:a16="http://schemas.microsoft.com/office/drawing/2014/main" xmlns="" id="{10C27F79-C0AE-C94D-8D48-CC019E82C814}"/>
              </a:ext>
            </a:extLst>
          </p:cNvPr>
          <p:cNvSpPr/>
          <p:nvPr/>
        </p:nvSpPr>
        <p:spPr>
          <a:xfrm>
            <a:off x="3377184" y="2913560"/>
            <a:ext cx="1280161" cy="323281"/>
          </a:xfrm>
          <a:prstGeom prst="rect">
            <a:avLst/>
          </a:prstGeom>
          <a:solidFill>
            <a:srgbClr val="FFC000"/>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Line B</a:t>
            </a:r>
            <a:endParaRPr lang="en-US" sz="1800" b="1" kern="0" dirty="0">
              <a:solidFill>
                <a:srgbClr val="000000"/>
              </a:solidFill>
              <a:latin typeface="Trebuchet MS"/>
              <a:ea typeface="+mn-ea"/>
              <a:cs typeface="+mn-cs"/>
            </a:endParaRPr>
          </a:p>
        </p:txBody>
      </p:sp>
      <p:sp>
        <p:nvSpPr>
          <p:cNvPr id="9" name="Rectangle 8">
            <a:extLst>
              <a:ext uri="{FF2B5EF4-FFF2-40B4-BE49-F238E27FC236}">
                <a16:creationId xmlns:a16="http://schemas.microsoft.com/office/drawing/2014/main" xmlns="" id="{10C27F79-C0AE-C94D-8D48-CC019E82C814}"/>
              </a:ext>
            </a:extLst>
          </p:cNvPr>
          <p:cNvSpPr/>
          <p:nvPr/>
        </p:nvSpPr>
        <p:spPr>
          <a:xfrm>
            <a:off x="4913375" y="2913324"/>
            <a:ext cx="1431862" cy="323281"/>
          </a:xfrm>
          <a:prstGeom prst="rect">
            <a:avLst/>
          </a:prstGeom>
          <a:solidFill>
            <a:schemeClr val="bg1"/>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0xdeadbeef</a:t>
            </a:r>
            <a:endParaRPr lang="en-US" sz="1800" b="1" kern="0" dirty="0">
              <a:solidFill>
                <a:srgbClr val="000000"/>
              </a:solidFill>
              <a:latin typeface="Trebuchet MS"/>
              <a:ea typeface="+mn-ea"/>
              <a:cs typeface="+mn-cs"/>
            </a:endParaRPr>
          </a:p>
        </p:txBody>
      </p:sp>
      <p:sp>
        <p:nvSpPr>
          <p:cNvPr id="10" name="Rectangle 9">
            <a:extLst>
              <a:ext uri="{FF2B5EF4-FFF2-40B4-BE49-F238E27FC236}">
                <a16:creationId xmlns:a16="http://schemas.microsoft.com/office/drawing/2014/main" xmlns="" id="{10C27F79-C0AE-C94D-8D48-CC019E82C814}"/>
              </a:ext>
            </a:extLst>
          </p:cNvPr>
          <p:cNvSpPr/>
          <p:nvPr/>
        </p:nvSpPr>
        <p:spPr>
          <a:xfrm>
            <a:off x="1956117" y="2047517"/>
            <a:ext cx="4389120" cy="323281"/>
          </a:xfrm>
          <a:prstGeom prst="rect">
            <a:avLst/>
          </a:prstGeom>
          <a:solidFill>
            <a:srgbClr val="9DC3E6"/>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Line A</a:t>
            </a:r>
            <a:endParaRPr lang="en-US" sz="1800" b="1" kern="0" dirty="0">
              <a:solidFill>
                <a:srgbClr val="000000"/>
              </a:solidFill>
              <a:latin typeface="Trebuchet MS"/>
              <a:ea typeface="+mn-ea"/>
              <a:cs typeface="+mn-cs"/>
            </a:endParaRPr>
          </a:p>
        </p:txBody>
      </p:sp>
      <p:sp>
        <p:nvSpPr>
          <p:cNvPr id="11" name="Rectangle 10">
            <a:extLst>
              <a:ext uri="{FF2B5EF4-FFF2-40B4-BE49-F238E27FC236}">
                <a16:creationId xmlns:a16="http://schemas.microsoft.com/office/drawing/2014/main" xmlns="" id="{10C27F79-C0AE-C94D-8D48-CC019E82C814}"/>
              </a:ext>
            </a:extLst>
          </p:cNvPr>
          <p:cNvSpPr/>
          <p:nvPr/>
        </p:nvSpPr>
        <p:spPr>
          <a:xfrm>
            <a:off x="4913375" y="2084832"/>
            <a:ext cx="1431862" cy="225006"/>
          </a:xfrm>
          <a:prstGeom prst="rect">
            <a:avLst/>
          </a:prstGeom>
          <a:solidFill>
            <a:schemeClr val="bg1"/>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0xdeadbeef</a:t>
            </a:r>
            <a:endParaRPr lang="en-US" sz="1800" b="1" kern="0" dirty="0">
              <a:solidFill>
                <a:srgbClr val="000000"/>
              </a:solidFill>
              <a:latin typeface="Trebuchet MS"/>
              <a:ea typeface="+mn-ea"/>
              <a:cs typeface="+mn-cs"/>
            </a:endParaRPr>
          </a:p>
        </p:txBody>
      </p:sp>
      <p:sp>
        <p:nvSpPr>
          <p:cNvPr id="12" name="Rectangle 11"/>
          <p:cNvSpPr/>
          <p:nvPr/>
        </p:nvSpPr>
        <p:spPr>
          <a:xfrm>
            <a:off x="530352" y="1022187"/>
            <a:ext cx="8784336" cy="830997"/>
          </a:xfrm>
          <a:prstGeom prst="rect">
            <a:avLst/>
          </a:prstGeom>
        </p:spPr>
        <p:txBody>
          <a:bodyPr wrap="square">
            <a:spAutoFit/>
          </a:bodyPr>
          <a:lstStyle/>
          <a:p>
            <a:r>
              <a:rPr lang="en-US" dirty="0" smtClean="0"/>
              <a:t>But, an uncompressed line could coincidentally store the marker value(we call this </a:t>
            </a:r>
            <a:r>
              <a:rPr lang="en-US" i="1" dirty="0" smtClean="0"/>
              <a:t>marker collision). </a:t>
            </a:r>
            <a:r>
              <a:rPr lang="en-US" dirty="0" smtClean="0"/>
              <a:t>1 in 4 billion chance</a:t>
            </a:r>
            <a:endParaRPr lang="en-US" dirty="0"/>
          </a:p>
        </p:txBody>
      </p:sp>
      <p:sp>
        <p:nvSpPr>
          <p:cNvPr id="13" name="Rectangle 12"/>
          <p:cNvSpPr/>
          <p:nvPr/>
        </p:nvSpPr>
        <p:spPr>
          <a:xfrm>
            <a:off x="6345237" y="1958738"/>
            <a:ext cx="356188" cy="461665"/>
          </a:xfrm>
          <a:prstGeom prst="rect">
            <a:avLst/>
          </a:prstGeom>
        </p:spPr>
        <p:txBody>
          <a:bodyPr wrap="none">
            <a:spAutoFit/>
          </a:bodyPr>
          <a:lstStyle/>
          <a:p>
            <a:r>
              <a:rPr lang="en-US" dirty="0" smtClean="0"/>
              <a:t>?</a:t>
            </a:r>
            <a:endParaRPr lang="en-US" dirty="0"/>
          </a:p>
        </p:txBody>
      </p:sp>
      <p:sp>
        <p:nvSpPr>
          <p:cNvPr id="14" name="Rectangle 13"/>
          <p:cNvSpPr/>
          <p:nvPr/>
        </p:nvSpPr>
        <p:spPr>
          <a:xfrm>
            <a:off x="6334442" y="2777345"/>
            <a:ext cx="356188" cy="461665"/>
          </a:xfrm>
          <a:prstGeom prst="rect">
            <a:avLst/>
          </a:prstGeom>
        </p:spPr>
        <p:txBody>
          <a:bodyPr wrap="none">
            <a:spAutoFit/>
          </a:bodyPr>
          <a:lstStyle/>
          <a:p>
            <a:r>
              <a:rPr lang="en-US" smtClean="0"/>
              <a:t>?</a:t>
            </a:r>
            <a:endParaRPr lang="en-US" dirty="0"/>
          </a:p>
        </p:txBody>
      </p:sp>
      <p:sp>
        <p:nvSpPr>
          <p:cNvPr id="15" name="Rectangle 14"/>
          <p:cNvSpPr/>
          <p:nvPr/>
        </p:nvSpPr>
        <p:spPr>
          <a:xfrm>
            <a:off x="454914" y="3595952"/>
            <a:ext cx="8689086" cy="830997"/>
          </a:xfrm>
          <a:prstGeom prst="rect">
            <a:avLst/>
          </a:prstGeom>
        </p:spPr>
        <p:txBody>
          <a:bodyPr wrap="square">
            <a:spAutoFit/>
          </a:bodyPr>
          <a:lstStyle/>
          <a:p>
            <a:r>
              <a:rPr lang="en-US" dirty="0" smtClean="0"/>
              <a:t>Solution: Track lines that coincidentally store marker value in a small SRAM structure (16-entry table of colliding addresses).</a:t>
            </a:r>
            <a:endParaRPr lang="en-US" dirty="0"/>
          </a:p>
        </p:txBody>
      </p:sp>
      <p:sp>
        <p:nvSpPr>
          <p:cNvPr id="16" name="Rectangle 15"/>
          <p:cNvSpPr/>
          <p:nvPr/>
        </p:nvSpPr>
        <p:spPr>
          <a:xfrm>
            <a:off x="583675" y="6556007"/>
            <a:ext cx="7814103" cy="338554"/>
          </a:xfrm>
          <a:prstGeom prst="rect">
            <a:avLst/>
          </a:prstGeom>
        </p:spPr>
        <p:txBody>
          <a:bodyPr wrap="square">
            <a:spAutoFit/>
          </a:bodyPr>
          <a:lstStyle/>
          <a:p>
            <a:pPr lvl="0" algn="ctr"/>
            <a:r>
              <a:rPr lang="en-US" sz="1600" u="sng" dirty="0" smtClean="0">
                <a:sym typeface="Wingdings"/>
              </a:rPr>
              <a:t>See paper for more detailed collision analysis.</a:t>
            </a:r>
            <a:endParaRPr lang="en-US" sz="1600" u="sng" dirty="0">
              <a:sym typeface="Wingdings"/>
            </a:endParaRPr>
          </a:p>
        </p:txBody>
      </p:sp>
      <p:sp>
        <p:nvSpPr>
          <p:cNvPr id="17" name="TextBox 16"/>
          <p:cNvSpPr txBox="1"/>
          <p:nvPr/>
        </p:nvSpPr>
        <p:spPr>
          <a:xfrm>
            <a:off x="454914" y="5652103"/>
            <a:ext cx="8359902" cy="830997"/>
          </a:xfrm>
          <a:prstGeom prst="rect">
            <a:avLst/>
          </a:prstGeom>
          <a:solidFill>
            <a:srgbClr val="CCFFCC"/>
          </a:solidFill>
          <a:ln w="25400">
            <a:solidFill>
              <a:schemeClr val="tx1"/>
            </a:solidFill>
          </a:ln>
        </p:spPr>
        <p:txBody>
          <a:bodyPr wrap="square" rtlCol="0">
            <a:spAutoFit/>
          </a:bodyPr>
          <a:lstStyle/>
          <a:p>
            <a:pPr algn="ctr"/>
            <a:r>
              <a:rPr lang="en-US" b="1" dirty="0" smtClean="0">
                <a:latin typeface="Arial"/>
                <a:cs typeface="Arial"/>
              </a:rPr>
              <a:t>Small Collision Table (64B) is sufficient. Average time for collision table overflow is 10 million years.</a:t>
            </a:r>
          </a:p>
        </p:txBody>
      </p:sp>
      <p:grpSp>
        <p:nvGrpSpPr>
          <p:cNvPr id="3" name="Group 2"/>
          <p:cNvGrpSpPr/>
          <p:nvPr/>
        </p:nvGrpSpPr>
        <p:grpSpPr>
          <a:xfrm>
            <a:off x="2680271" y="4368639"/>
            <a:ext cx="4129968" cy="1210557"/>
            <a:chOff x="4280253" y="4382477"/>
            <a:chExt cx="4129968" cy="1210557"/>
          </a:xfrm>
        </p:grpSpPr>
        <p:sp>
          <p:nvSpPr>
            <p:cNvPr id="18" name="Rectangle 17">
              <a:extLst>
                <a:ext uri="{FF2B5EF4-FFF2-40B4-BE49-F238E27FC236}">
                  <a16:creationId xmlns:a16="http://schemas.microsoft.com/office/drawing/2014/main" xmlns="" id="{10C27F79-C0AE-C94D-8D48-CC019E82C814}"/>
                </a:ext>
              </a:extLst>
            </p:cNvPr>
            <p:cNvSpPr/>
            <p:nvPr/>
          </p:nvSpPr>
          <p:spPr>
            <a:xfrm>
              <a:off x="5597437" y="4752232"/>
              <a:ext cx="1480629" cy="277056"/>
            </a:xfrm>
            <a:prstGeom prst="rect">
              <a:avLst/>
            </a:prstGeom>
            <a:solidFill>
              <a:srgbClr val="9DC3E6"/>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Address A</a:t>
              </a:r>
              <a:endParaRPr lang="en-US" sz="1800" b="1" kern="0" dirty="0">
                <a:solidFill>
                  <a:srgbClr val="000000"/>
                </a:solidFill>
                <a:latin typeface="Trebuchet MS"/>
                <a:ea typeface="+mn-ea"/>
                <a:cs typeface="+mn-cs"/>
              </a:endParaRPr>
            </a:p>
          </p:txBody>
        </p:sp>
        <p:sp>
          <p:nvSpPr>
            <p:cNvPr id="20" name="TextBox 19">
              <a:extLst>
                <a:ext uri="{FF2B5EF4-FFF2-40B4-BE49-F238E27FC236}">
                  <a16:creationId xmlns:a16="http://schemas.microsoft.com/office/drawing/2014/main" xmlns="" id="{8DFE6565-5D12-DF4C-9D01-E5DA681D7950}"/>
                </a:ext>
              </a:extLst>
            </p:cNvPr>
            <p:cNvSpPr txBox="1"/>
            <p:nvPr/>
          </p:nvSpPr>
          <p:spPr>
            <a:xfrm>
              <a:off x="4280253" y="4382477"/>
              <a:ext cx="4129968"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Marker Collision Table</a:t>
              </a:r>
              <a:endParaRPr lang="en-US" sz="1800" kern="0" dirty="0">
                <a:solidFill>
                  <a:srgbClr val="000000"/>
                </a:solidFill>
                <a:latin typeface="Trebuchet MS"/>
                <a:ea typeface="+mn-ea"/>
                <a:cs typeface="+mn-cs"/>
              </a:endParaRPr>
            </a:p>
          </p:txBody>
        </p:sp>
        <p:sp>
          <p:nvSpPr>
            <p:cNvPr id="21" name="Rectangle 20">
              <a:extLst>
                <a:ext uri="{FF2B5EF4-FFF2-40B4-BE49-F238E27FC236}">
                  <a16:creationId xmlns:a16="http://schemas.microsoft.com/office/drawing/2014/main" xmlns="" id="{10C27F79-C0AE-C94D-8D48-CC019E82C814}"/>
                </a:ext>
              </a:extLst>
            </p:cNvPr>
            <p:cNvSpPr/>
            <p:nvPr/>
          </p:nvSpPr>
          <p:spPr>
            <a:xfrm>
              <a:off x="5597437" y="5034105"/>
              <a:ext cx="1480629" cy="277056"/>
            </a:xfrm>
            <a:prstGeom prst="rect">
              <a:avLst/>
            </a:prstGeom>
            <a:solidFill>
              <a:srgbClr val="9DC3E6"/>
            </a:solidFill>
            <a:ln w="25400" cap="flat" cmpd="sng" algn="ctr">
              <a:solidFill>
                <a:srgbClr val="000000"/>
              </a:solidFill>
              <a:prstDash val="solid"/>
            </a:ln>
            <a:effectLst/>
          </p:spPr>
          <p:txBody>
            <a:bodyPr lIns="0" rIns="0" rtlCol="0" anchor="ctr"/>
            <a:lstStyle/>
            <a:p>
              <a:pPr algn="ctr" defTabSz="380996">
                <a:defRPr/>
              </a:pPr>
              <a:endParaRPr lang="en-US" sz="1800" b="1" kern="0" dirty="0">
                <a:solidFill>
                  <a:srgbClr val="000000"/>
                </a:solidFill>
                <a:latin typeface="Trebuchet MS"/>
                <a:ea typeface="+mn-ea"/>
                <a:cs typeface="+mn-cs"/>
              </a:endParaRPr>
            </a:p>
          </p:txBody>
        </p:sp>
        <p:sp>
          <p:nvSpPr>
            <p:cNvPr id="22" name="Rectangle 21">
              <a:extLst>
                <a:ext uri="{FF2B5EF4-FFF2-40B4-BE49-F238E27FC236}">
                  <a16:creationId xmlns:a16="http://schemas.microsoft.com/office/drawing/2014/main" xmlns="" id="{10C27F79-C0AE-C94D-8D48-CC019E82C814}"/>
                </a:ext>
              </a:extLst>
            </p:cNvPr>
            <p:cNvSpPr/>
            <p:nvPr/>
          </p:nvSpPr>
          <p:spPr>
            <a:xfrm>
              <a:off x="5597437" y="5315978"/>
              <a:ext cx="1480629" cy="277056"/>
            </a:xfrm>
            <a:prstGeom prst="rect">
              <a:avLst/>
            </a:prstGeom>
            <a:solidFill>
              <a:srgbClr val="9DC3E6"/>
            </a:solidFill>
            <a:ln w="25400" cap="flat" cmpd="sng" algn="ctr">
              <a:solidFill>
                <a:srgbClr val="000000"/>
              </a:solidFill>
              <a:prstDash val="solid"/>
            </a:ln>
            <a:effectLst/>
          </p:spPr>
          <p:txBody>
            <a:bodyPr lIns="0" rIns="0" rtlCol="0" anchor="ctr"/>
            <a:lstStyle/>
            <a:p>
              <a:pPr algn="ctr" defTabSz="380996">
                <a:defRPr/>
              </a:pPr>
              <a:endParaRPr lang="en-US" sz="1800" b="1" kern="0" dirty="0">
                <a:solidFill>
                  <a:srgbClr val="000000"/>
                </a:solidFill>
                <a:latin typeface="Trebuchet MS"/>
                <a:ea typeface="+mn-ea"/>
                <a:cs typeface="+mn-cs"/>
              </a:endParaRPr>
            </a:p>
          </p:txBody>
        </p:sp>
      </p:grpSp>
    </p:spTree>
    <p:extLst>
      <p:ext uri="{BB962C8B-B14F-4D97-AF65-F5344CB8AC3E}">
        <p14:creationId xmlns:p14="http://schemas.microsoft.com/office/powerpoint/2010/main" val="879968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1000"/>
                                  </p:stCondLst>
                                  <p:childTnLst>
                                    <p:animEffect transition="out" filter="fade">
                                      <p:cBhvr>
                                        <p:cTn id="6" dur="500" tmFilter="0, 0; .2, .5; .8, .5; 1, 0"/>
                                        <p:tgtEl>
                                          <p:spTgt spid="11"/>
                                        </p:tgtEl>
                                      </p:cBhvr>
                                    </p:animEffect>
                                    <p:animScale>
                                      <p:cBhvr>
                                        <p:cTn id="7" dur="250" autoRev="1" fill="hold"/>
                                        <p:tgtEl>
                                          <p:spTgt spid="11"/>
                                        </p:tgtEl>
                                      </p:cBhvr>
                                      <p:by x="105000" y="105000"/>
                                    </p:animScale>
                                  </p:childTnLst>
                                </p:cTn>
                              </p:par>
                              <p:par>
                                <p:cTn id="8" presetID="26" presetClass="emph" presetSubtype="0" fill="hold" grpId="0" nodeType="withEffect">
                                  <p:stCondLst>
                                    <p:cond delay="1000"/>
                                  </p:stCondLst>
                                  <p:childTnLst>
                                    <p:animEffect transition="out" filter="fade">
                                      <p:cBhvr>
                                        <p:cTn id="9" dur="500" tmFilter="0, 0; .2, .5; .8, .5; 1, 0"/>
                                        <p:tgtEl>
                                          <p:spTgt spid="9"/>
                                        </p:tgtEl>
                                      </p:cBhvr>
                                    </p:animEffect>
                                    <p:animScale>
                                      <p:cBhvr>
                                        <p:cTn id="10" dur="250" autoRev="1" fill="hold"/>
                                        <p:tgtEl>
                                          <p:spTgt spid="9"/>
                                        </p:tgtEl>
                                      </p:cBhvr>
                                      <p:by x="105000" y="105000"/>
                                    </p:animScale>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40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5" grpId="0"/>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Metadata with line, How to locate?</a:t>
            </a:r>
            <a:endParaRPr lang="en-US" dirty="0"/>
          </a:p>
        </p:txBody>
      </p:sp>
      <p:sp>
        <p:nvSpPr>
          <p:cNvPr id="3" name="Content Placeholder 2"/>
          <p:cNvSpPr>
            <a:spLocks noGrp="1"/>
          </p:cNvSpPr>
          <p:nvPr>
            <p:ph idx="1"/>
          </p:nvPr>
        </p:nvSpPr>
        <p:spPr>
          <a:xfrm>
            <a:off x="247650" y="1039634"/>
            <a:ext cx="8787945" cy="587819"/>
          </a:xfrm>
        </p:spPr>
        <p:txBody>
          <a:bodyPr/>
          <a:lstStyle/>
          <a:p>
            <a:r>
              <a:rPr lang="en-US" dirty="0" smtClean="0"/>
              <a:t>But, marker </a:t>
            </a:r>
            <a:r>
              <a:rPr lang="en-US" dirty="0"/>
              <a:t>is with line. </a:t>
            </a:r>
            <a:r>
              <a:rPr lang="en-US" dirty="0" smtClean="0"/>
              <a:t>Don’t know where to access</a:t>
            </a:r>
            <a:endParaRPr lang="en-US" dirty="0"/>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15</a:t>
            </a:fld>
            <a:endParaRPr lang="en-US"/>
          </a:p>
        </p:txBody>
      </p:sp>
      <p:sp>
        <p:nvSpPr>
          <p:cNvPr id="5" name="Rectangle 4">
            <a:extLst>
              <a:ext uri="{FF2B5EF4-FFF2-40B4-BE49-F238E27FC236}">
                <a16:creationId xmlns:a16="http://schemas.microsoft.com/office/drawing/2014/main" xmlns="" id="{10C27F79-C0AE-C94D-8D48-CC019E82C814}"/>
              </a:ext>
            </a:extLst>
          </p:cNvPr>
          <p:cNvSpPr/>
          <p:nvPr/>
        </p:nvSpPr>
        <p:spPr>
          <a:xfrm>
            <a:off x="3178469" y="3699899"/>
            <a:ext cx="4389120" cy="323281"/>
          </a:xfrm>
          <a:prstGeom prst="rect">
            <a:avLst/>
          </a:prstGeom>
          <a:solidFill>
            <a:schemeClr val="bg1"/>
          </a:solidFill>
          <a:ln w="25400" cap="flat" cmpd="sng" algn="ctr">
            <a:solidFill>
              <a:srgbClr val="000000"/>
            </a:solidFill>
            <a:prstDash val="solid"/>
          </a:ln>
          <a:effectLst/>
        </p:spPr>
        <p:txBody>
          <a:bodyPr lIns="0" rIns="0" rtlCol="0" anchor="ctr"/>
          <a:lstStyle/>
          <a:p>
            <a:pPr algn="ctr" defTabSz="380996">
              <a:defRPr/>
            </a:pPr>
            <a:endParaRPr lang="en-US" sz="1800" b="1" kern="0" dirty="0">
              <a:solidFill>
                <a:srgbClr val="000000"/>
              </a:solidFill>
              <a:latin typeface="Trebuchet MS"/>
              <a:ea typeface="+mn-ea"/>
              <a:cs typeface="+mn-cs"/>
            </a:endParaRPr>
          </a:p>
        </p:txBody>
      </p:sp>
      <p:sp>
        <p:nvSpPr>
          <p:cNvPr id="6" name="Rectangle 5">
            <a:extLst>
              <a:ext uri="{FF2B5EF4-FFF2-40B4-BE49-F238E27FC236}">
                <a16:creationId xmlns:a16="http://schemas.microsoft.com/office/drawing/2014/main" xmlns="" id="{10C27F79-C0AE-C94D-8D48-CC019E82C814}"/>
              </a:ext>
            </a:extLst>
          </p:cNvPr>
          <p:cNvSpPr/>
          <p:nvPr/>
        </p:nvSpPr>
        <p:spPr>
          <a:xfrm>
            <a:off x="3178469" y="3699899"/>
            <a:ext cx="1421067" cy="323281"/>
          </a:xfrm>
          <a:prstGeom prst="rect">
            <a:avLst/>
          </a:prstGeom>
          <a:solidFill>
            <a:srgbClr val="9DC3E6"/>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Line A</a:t>
            </a:r>
            <a:endParaRPr lang="en-US" sz="1800" b="1" kern="0" dirty="0">
              <a:solidFill>
                <a:srgbClr val="000000"/>
              </a:solidFill>
              <a:latin typeface="Trebuchet MS"/>
              <a:ea typeface="+mn-ea"/>
              <a:cs typeface="+mn-cs"/>
            </a:endParaRPr>
          </a:p>
        </p:txBody>
      </p:sp>
      <p:sp>
        <p:nvSpPr>
          <p:cNvPr id="7" name="Rectangle 6">
            <a:extLst>
              <a:ext uri="{FF2B5EF4-FFF2-40B4-BE49-F238E27FC236}">
                <a16:creationId xmlns:a16="http://schemas.microsoft.com/office/drawing/2014/main" xmlns="" id="{10C27F79-C0AE-C94D-8D48-CC019E82C814}"/>
              </a:ext>
            </a:extLst>
          </p:cNvPr>
          <p:cNvSpPr/>
          <p:nvPr/>
        </p:nvSpPr>
        <p:spPr>
          <a:xfrm>
            <a:off x="4599536" y="3699899"/>
            <a:ext cx="1280161" cy="323281"/>
          </a:xfrm>
          <a:prstGeom prst="rect">
            <a:avLst/>
          </a:prstGeom>
          <a:solidFill>
            <a:srgbClr val="FFC000"/>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Line B</a:t>
            </a:r>
            <a:endParaRPr lang="en-US" sz="1800" b="1" kern="0" dirty="0">
              <a:solidFill>
                <a:srgbClr val="000000"/>
              </a:solidFill>
              <a:latin typeface="Trebuchet MS"/>
              <a:ea typeface="+mn-ea"/>
              <a:cs typeface="+mn-cs"/>
            </a:endParaRPr>
          </a:p>
        </p:txBody>
      </p:sp>
      <p:sp>
        <p:nvSpPr>
          <p:cNvPr id="8" name="Rectangle 7">
            <a:extLst>
              <a:ext uri="{FF2B5EF4-FFF2-40B4-BE49-F238E27FC236}">
                <a16:creationId xmlns:a16="http://schemas.microsoft.com/office/drawing/2014/main" xmlns="" id="{10C27F79-C0AE-C94D-8D48-CC019E82C814}"/>
              </a:ext>
            </a:extLst>
          </p:cNvPr>
          <p:cNvSpPr/>
          <p:nvPr/>
        </p:nvSpPr>
        <p:spPr>
          <a:xfrm>
            <a:off x="6135727" y="3699663"/>
            <a:ext cx="1431862" cy="323281"/>
          </a:xfrm>
          <a:prstGeom prst="rect">
            <a:avLst/>
          </a:prstGeom>
          <a:solidFill>
            <a:schemeClr val="bg1"/>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0xdeadbeef</a:t>
            </a:r>
            <a:endParaRPr lang="en-US" sz="1800" b="1" kern="0" dirty="0">
              <a:solidFill>
                <a:srgbClr val="000000"/>
              </a:solidFill>
              <a:latin typeface="Trebuchet MS"/>
              <a:ea typeface="+mn-ea"/>
              <a:cs typeface="+mn-cs"/>
            </a:endParaRPr>
          </a:p>
        </p:txBody>
      </p:sp>
      <p:sp>
        <p:nvSpPr>
          <p:cNvPr id="9" name="Rectangle 8">
            <a:extLst>
              <a:ext uri="{FF2B5EF4-FFF2-40B4-BE49-F238E27FC236}">
                <a16:creationId xmlns:a16="http://schemas.microsoft.com/office/drawing/2014/main" xmlns="" id="{10C27F79-C0AE-C94D-8D48-CC019E82C814}"/>
              </a:ext>
            </a:extLst>
          </p:cNvPr>
          <p:cNvSpPr/>
          <p:nvPr/>
        </p:nvSpPr>
        <p:spPr>
          <a:xfrm>
            <a:off x="3178469" y="4151121"/>
            <a:ext cx="4389120" cy="323281"/>
          </a:xfrm>
          <a:prstGeom prst="rect">
            <a:avLst/>
          </a:prstGeom>
          <a:solidFill>
            <a:schemeClr val="bg1"/>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Invalid Marker</a:t>
            </a:r>
            <a:endParaRPr lang="en-US" sz="1800" b="1" kern="0" dirty="0">
              <a:solidFill>
                <a:srgbClr val="000000"/>
              </a:solidFill>
              <a:latin typeface="Trebuchet MS"/>
              <a:ea typeface="+mn-ea"/>
              <a:cs typeface="+mn-cs"/>
            </a:endParaRPr>
          </a:p>
        </p:txBody>
      </p:sp>
      <p:sp>
        <p:nvSpPr>
          <p:cNvPr id="10" name="Rectangle 9">
            <a:extLst>
              <a:ext uri="{FF2B5EF4-FFF2-40B4-BE49-F238E27FC236}">
                <a16:creationId xmlns:a16="http://schemas.microsoft.com/office/drawing/2014/main" xmlns="" id="{10C27F79-C0AE-C94D-8D48-CC019E82C814}"/>
              </a:ext>
            </a:extLst>
          </p:cNvPr>
          <p:cNvSpPr/>
          <p:nvPr/>
        </p:nvSpPr>
        <p:spPr>
          <a:xfrm>
            <a:off x="3178469" y="2520339"/>
            <a:ext cx="4389120" cy="323281"/>
          </a:xfrm>
          <a:prstGeom prst="rect">
            <a:avLst/>
          </a:prstGeom>
          <a:solidFill>
            <a:srgbClr val="FFC000"/>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Line B</a:t>
            </a:r>
            <a:endParaRPr lang="en-US" sz="1800" b="1" kern="0" dirty="0">
              <a:solidFill>
                <a:srgbClr val="000000"/>
              </a:solidFill>
              <a:latin typeface="Trebuchet MS"/>
              <a:ea typeface="+mn-ea"/>
              <a:cs typeface="+mn-cs"/>
            </a:endParaRPr>
          </a:p>
        </p:txBody>
      </p:sp>
      <p:sp>
        <p:nvSpPr>
          <p:cNvPr id="11" name="Rectangle 10">
            <a:extLst>
              <a:ext uri="{FF2B5EF4-FFF2-40B4-BE49-F238E27FC236}">
                <a16:creationId xmlns:a16="http://schemas.microsoft.com/office/drawing/2014/main" xmlns="" id="{10C27F79-C0AE-C94D-8D48-CC019E82C814}"/>
              </a:ext>
            </a:extLst>
          </p:cNvPr>
          <p:cNvSpPr/>
          <p:nvPr/>
        </p:nvSpPr>
        <p:spPr>
          <a:xfrm>
            <a:off x="3178469" y="2101573"/>
            <a:ext cx="4389120" cy="323281"/>
          </a:xfrm>
          <a:prstGeom prst="rect">
            <a:avLst/>
          </a:prstGeom>
          <a:solidFill>
            <a:srgbClr val="9DC3E6"/>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Line A</a:t>
            </a:r>
            <a:endParaRPr lang="en-US" sz="1800" b="1" kern="0" dirty="0">
              <a:solidFill>
                <a:srgbClr val="000000"/>
              </a:solidFill>
              <a:latin typeface="Trebuchet MS"/>
              <a:ea typeface="+mn-ea"/>
              <a:cs typeface="+mn-cs"/>
            </a:endParaRPr>
          </a:p>
        </p:txBody>
      </p:sp>
      <p:sp>
        <p:nvSpPr>
          <p:cNvPr id="12" name="TextBox 11">
            <a:extLst>
              <a:ext uri="{FF2B5EF4-FFF2-40B4-BE49-F238E27FC236}">
                <a16:creationId xmlns:a16="http://schemas.microsoft.com/office/drawing/2014/main" xmlns="" id="{8DFE6565-5D12-DF4C-9D01-E5DA681D7950}"/>
              </a:ext>
            </a:extLst>
          </p:cNvPr>
          <p:cNvSpPr txBox="1"/>
          <p:nvPr/>
        </p:nvSpPr>
        <p:spPr>
          <a:xfrm>
            <a:off x="2802539" y="2102770"/>
            <a:ext cx="407634"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1</a:t>
            </a:r>
            <a:endParaRPr lang="en-US" sz="1800" kern="0" dirty="0">
              <a:solidFill>
                <a:srgbClr val="000000"/>
              </a:solidFill>
              <a:latin typeface="Trebuchet MS"/>
              <a:ea typeface="+mn-ea"/>
              <a:cs typeface="+mn-cs"/>
            </a:endParaRPr>
          </a:p>
        </p:txBody>
      </p:sp>
      <p:sp>
        <p:nvSpPr>
          <p:cNvPr id="13" name="TextBox 12">
            <a:extLst>
              <a:ext uri="{FF2B5EF4-FFF2-40B4-BE49-F238E27FC236}">
                <a16:creationId xmlns:a16="http://schemas.microsoft.com/office/drawing/2014/main" xmlns="" id="{8DFE6565-5D12-DF4C-9D01-E5DA681D7950}"/>
              </a:ext>
            </a:extLst>
          </p:cNvPr>
          <p:cNvSpPr txBox="1"/>
          <p:nvPr/>
        </p:nvSpPr>
        <p:spPr>
          <a:xfrm>
            <a:off x="2802539" y="2512907"/>
            <a:ext cx="407634"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2</a:t>
            </a:r>
            <a:endParaRPr lang="en-US" sz="1800" kern="0" dirty="0">
              <a:solidFill>
                <a:srgbClr val="000000"/>
              </a:solidFill>
              <a:latin typeface="Trebuchet MS"/>
              <a:ea typeface="+mn-ea"/>
              <a:cs typeface="+mn-cs"/>
            </a:endParaRPr>
          </a:p>
        </p:txBody>
      </p:sp>
      <p:sp>
        <p:nvSpPr>
          <p:cNvPr id="14" name="TextBox 13">
            <a:extLst>
              <a:ext uri="{FF2B5EF4-FFF2-40B4-BE49-F238E27FC236}">
                <a16:creationId xmlns:a16="http://schemas.microsoft.com/office/drawing/2014/main" xmlns="" id="{8DFE6565-5D12-DF4C-9D01-E5DA681D7950}"/>
              </a:ext>
            </a:extLst>
          </p:cNvPr>
          <p:cNvSpPr txBox="1"/>
          <p:nvPr/>
        </p:nvSpPr>
        <p:spPr>
          <a:xfrm>
            <a:off x="2802539" y="3699663"/>
            <a:ext cx="407634"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1</a:t>
            </a:r>
            <a:endParaRPr lang="en-US" sz="1800" kern="0" dirty="0">
              <a:solidFill>
                <a:srgbClr val="000000"/>
              </a:solidFill>
              <a:latin typeface="Trebuchet MS"/>
              <a:ea typeface="+mn-ea"/>
              <a:cs typeface="+mn-cs"/>
            </a:endParaRPr>
          </a:p>
        </p:txBody>
      </p:sp>
      <p:sp>
        <p:nvSpPr>
          <p:cNvPr id="15" name="TextBox 14">
            <a:extLst>
              <a:ext uri="{FF2B5EF4-FFF2-40B4-BE49-F238E27FC236}">
                <a16:creationId xmlns:a16="http://schemas.microsoft.com/office/drawing/2014/main" xmlns="" id="{8DFE6565-5D12-DF4C-9D01-E5DA681D7950}"/>
              </a:ext>
            </a:extLst>
          </p:cNvPr>
          <p:cNvSpPr txBox="1"/>
          <p:nvPr/>
        </p:nvSpPr>
        <p:spPr>
          <a:xfrm>
            <a:off x="2802539" y="4109800"/>
            <a:ext cx="407634"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2</a:t>
            </a:r>
            <a:endParaRPr lang="en-US" sz="1800" kern="0" dirty="0">
              <a:solidFill>
                <a:srgbClr val="000000"/>
              </a:solidFill>
              <a:latin typeface="Trebuchet MS"/>
              <a:ea typeface="+mn-ea"/>
              <a:cs typeface="+mn-cs"/>
            </a:endParaRPr>
          </a:p>
        </p:txBody>
      </p:sp>
      <p:sp>
        <p:nvSpPr>
          <p:cNvPr id="16" name="TextBox 15">
            <a:extLst>
              <a:ext uri="{FF2B5EF4-FFF2-40B4-BE49-F238E27FC236}">
                <a16:creationId xmlns:a16="http://schemas.microsoft.com/office/drawing/2014/main" xmlns="" id="{8DFE6565-5D12-DF4C-9D01-E5DA681D7950}"/>
              </a:ext>
            </a:extLst>
          </p:cNvPr>
          <p:cNvSpPr txBox="1"/>
          <p:nvPr/>
        </p:nvSpPr>
        <p:spPr>
          <a:xfrm>
            <a:off x="3178469" y="1651669"/>
            <a:ext cx="4129968"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Uncompressed</a:t>
            </a:r>
            <a:endParaRPr lang="en-US" sz="1800" kern="0" dirty="0">
              <a:solidFill>
                <a:srgbClr val="000000"/>
              </a:solidFill>
              <a:latin typeface="Trebuchet MS"/>
              <a:ea typeface="+mn-ea"/>
              <a:cs typeface="+mn-cs"/>
            </a:endParaRPr>
          </a:p>
        </p:txBody>
      </p:sp>
      <p:sp>
        <p:nvSpPr>
          <p:cNvPr id="17" name="TextBox 16">
            <a:extLst>
              <a:ext uri="{FF2B5EF4-FFF2-40B4-BE49-F238E27FC236}">
                <a16:creationId xmlns:a16="http://schemas.microsoft.com/office/drawing/2014/main" xmlns="" id="{8DFE6565-5D12-DF4C-9D01-E5DA681D7950}"/>
              </a:ext>
            </a:extLst>
          </p:cNvPr>
          <p:cNvSpPr txBox="1"/>
          <p:nvPr/>
        </p:nvSpPr>
        <p:spPr>
          <a:xfrm>
            <a:off x="3174632" y="3262318"/>
            <a:ext cx="4129968"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Compressed</a:t>
            </a:r>
            <a:endParaRPr lang="en-US" sz="1800" kern="0" dirty="0">
              <a:solidFill>
                <a:srgbClr val="000000"/>
              </a:solidFill>
              <a:latin typeface="Trebuchet MS"/>
              <a:ea typeface="+mn-ea"/>
              <a:cs typeface="+mn-cs"/>
            </a:endParaRPr>
          </a:p>
        </p:txBody>
      </p:sp>
      <p:sp>
        <p:nvSpPr>
          <p:cNvPr id="18" name="Content Placeholder 2"/>
          <p:cNvSpPr txBox="1">
            <a:spLocks/>
          </p:cNvSpPr>
          <p:nvPr/>
        </p:nvSpPr>
        <p:spPr bwMode="auto">
          <a:xfrm>
            <a:off x="247650" y="4602222"/>
            <a:ext cx="8787945" cy="587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SzPct val="120000"/>
              <a:buFont typeface="Arial" charset="0"/>
              <a:buChar char="•"/>
              <a:defRPr sz="2800" kern="1200">
                <a:solidFill>
                  <a:schemeClr val="tx1"/>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sz="1800" kern="1200">
                <a:solidFill>
                  <a:schemeClr val="tx1"/>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Arial"/>
                <a:ea typeface="ＭＳ Ｐゴシック" charset="0"/>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Reading all possible locations will waste bandwidth</a:t>
            </a:r>
            <a:endParaRPr lang="en-US" dirty="0"/>
          </a:p>
        </p:txBody>
      </p:sp>
      <p:sp>
        <p:nvSpPr>
          <p:cNvPr id="19" name="Content Placeholder 2"/>
          <p:cNvSpPr txBox="1">
            <a:spLocks/>
          </p:cNvSpPr>
          <p:nvPr/>
        </p:nvSpPr>
        <p:spPr bwMode="auto">
          <a:xfrm>
            <a:off x="247650" y="5212078"/>
            <a:ext cx="8981694" cy="1020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SzPct val="120000"/>
              <a:buFont typeface="Arial" charset="0"/>
              <a:buChar char="•"/>
              <a:defRPr sz="2800" kern="1200">
                <a:solidFill>
                  <a:schemeClr val="tx1"/>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sz="1800" kern="1200">
                <a:solidFill>
                  <a:schemeClr val="tx1"/>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Arial"/>
                <a:ea typeface="ＭＳ Ｐゴシック" charset="0"/>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Solution: We can </a:t>
            </a:r>
            <a:r>
              <a:rPr lang="en-US" i="1" dirty="0" smtClean="0"/>
              <a:t>Predict</a:t>
            </a:r>
            <a:r>
              <a:rPr lang="en-US" dirty="0" smtClean="0"/>
              <a:t> compressibility and location, to enable reading &amp; interpreting line in one access</a:t>
            </a:r>
            <a:endParaRPr lang="en-US" dirty="0"/>
          </a:p>
        </p:txBody>
      </p:sp>
      <p:cxnSp>
        <p:nvCxnSpPr>
          <p:cNvPr id="20" name="Straight Connector 19">
            <a:extLst>
              <a:ext uri="{FF2B5EF4-FFF2-40B4-BE49-F238E27FC236}">
                <a16:creationId xmlns:a16="http://schemas.microsoft.com/office/drawing/2014/main" xmlns="" id="{DBF2B6C7-5CF8-AF42-AD7B-FF040E59F3EA}"/>
              </a:ext>
            </a:extLst>
          </p:cNvPr>
          <p:cNvCxnSpPr>
            <a:cxnSpLocks/>
          </p:cNvCxnSpPr>
          <p:nvPr/>
        </p:nvCxnSpPr>
        <p:spPr>
          <a:xfrm>
            <a:off x="2539268" y="3139907"/>
            <a:ext cx="6090382" cy="1082"/>
          </a:xfrm>
          <a:prstGeom prst="line">
            <a:avLst/>
          </a:prstGeom>
          <a:ln>
            <a:prstDash val="dash"/>
          </a:ln>
          <a:effectLst/>
        </p:spPr>
        <p:style>
          <a:lnRef idx="3">
            <a:schemeClr val="dk1"/>
          </a:lnRef>
          <a:fillRef idx="0">
            <a:schemeClr val="dk1"/>
          </a:fillRef>
          <a:effectRef idx="2">
            <a:schemeClr val="dk1"/>
          </a:effectRef>
          <a:fontRef idx="minor">
            <a:schemeClr val="tx1"/>
          </a:fontRef>
        </p:style>
      </p:cxnSp>
      <p:sp>
        <p:nvSpPr>
          <p:cNvPr id="21" name="TextBox 20">
            <a:extLst>
              <a:ext uri="{FF2B5EF4-FFF2-40B4-BE49-F238E27FC236}">
                <a16:creationId xmlns:a16="http://schemas.microsoft.com/office/drawing/2014/main" xmlns="" id="{8DFE6565-5D12-DF4C-9D01-E5DA681D7950}"/>
              </a:ext>
            </a:extLst>
          </p:cNvPr>
          <p:cNvSpPr txBox="1"/>
          <p:nvPr/>
        </p:nvSpPr>
        <p:spPr>
          <a:xfrm>
            <a:off x="247650" y="1871232"/>
            <a:ext cx="1759325"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Find Line B</a:t>
            </a:r>
            <a:endParaRPr lang="en-US" sz="1800" kern="0" dirty="0">
              <a:solidFill>
                <a:srgbClr val="000000"/>
              </a:solidFill>
              <a:latin typeface="Trebuchet MS"/>
              <a:ea typeface="+mn-ea"/>
              <a:cs typeface="+mn-cs"/>
            </a:endParaRPr>
          </a:p>
        </p:txBody>
      </p:sp>
      <p:cxnSp>
        <p:nvCxnSpPr>
          <p:cNvPr id="22" name="Shape 787"/>
          <p:cNvCxnSpPr/>
          <p:nvPr/>
        </p:nvCxnSpPr>
        <p:spPr>
          <a:xfrm flipH="1">
            <a:off x="7643774" y="2699961"/>
            <a:ext cx="375930" cy="1"/>
          </a:xfrm>
          <a:prstGeom prst="straightConnector1">
            <a:avLst/>
          </a:prstGeom>
          <a:noFill/>
          <a:ln w="25400" cap="flat" cmpd="sng">
            <a:solidFill>
              <a:schemeClr val="dk1"/>
            </a:solidFill>
            <a:prstDash val="solid"/>
            <a:round/>
            <a:headEnd type="triangle" w="lg" len="lg"/>
            <a:tailEnd type="none" w="med" len="med"/>
          </a:ln>
        </p:spPr>
      </p:cxnSp>
      <p:cxnSp>
        <p:nvCxnSpPr>
          <p:cNvPr id="26" name="Shape 787"/>
          <p:cNvCxnSpPr/>
          <p:nvPr/>
        </p:nvCxnSpPr>
        <p:spPr>
          <a:xfrm flipH="1">
            <a:off x="7643774" y="3873607"/>
            <a:ext cx="375930" cy="1"/>
          </a:xfrm>
          <a:prstGeom prst="straightConnector1">
            <a:avLst/>
          </a:prstGeom>
          <a:noFill/>
          <a:ln w="25400" cap="flat" cmpd="sng">
            <a:solidFill>
              <a:schemeClr val="dk1"/>
            </a:solidFill>
            <a:prstDash val="solid"/>
            <a:round/>
            <a:headEnd type="triangle" w="lg" len="lg"/>
            <a:tailEnd type="none" w="med" len="med"/>
          </a:ln>
        </p:spPr>
      </p:cxnSp>
      <p:cxnSp>
        <p:nvCxnSpPr>
          <p:cNvPr id="27" name="Shape 787"/>
          <p:cNvCxnSpPr/>
          <p:nvPr/>
        </p:nvCxnSpPr>
        <p:spPr>
          <a:xfrm flipH="1">
            <a:off x="1631045" y="2273586"/>
            <a:ext cx="375930" cy="1"/>
          </a:xfrm>
          <a:prstGeom prst="straightConnector1">
            <a:avLst/>
          </a:prstGeom>
          <a:noFill/>
          <a:ln w="25400" cap="flat" cmpd="sng">
            <a:solidFill>
              <a:schemeClr val="dk1"/>
            </a:solidFill>
            <a:prstDash val="solid"/>
            <a:round/>
            <a:headEnd type="triangle" w="lg" len="lg"/>
            <a:tailEnd type="none" w="med" len="med"/>
          </a:ln>
        </p:spPr>
      </p:cxnSp>
      <p:cxnSp>
        <p:nvCxnSpPr>
          <p:cNvPr id="28" name="Shape 787"/>
          <p:cNvCxnSpPr/>
          <p:nvPr/>
        </p:nvCxnSpPr>
        <p:spPr>
          <a:xfrm flipH="1">
            <a:off x="1631045" y="2688030"/>
            <a:ext cx="375930" cy="1"/>
          </a:xfrm>
          <a:prstGeom prst="straightConnector1">
            <a:avLst/>
          </a:prstGeom>
          <a:noFill/>
          <a:ln w="25400" cap="flat" cmpd="sng">
            <a:solidFill>
              <a:schemeClr val="dk1"/>
            </a:solidFill>
            <a:prstDash val="solid"/>
            <a:round/>
            <a:headEnd type="triangle" w="lg" len="lg"/>
            <a:tailEnd type="none" w="med" len="med"/>
          </a:ln>
        </p:spPr>
      </p:cxnSp>
      <p:sp>
        <p:nvSpPr>
          <p:cNvPr id="29" name="Rectangle 28"/>
          <p:cNvSpPr/>
          <p:nvPr/>
        </p:nvSpPr>
        <p:spPr>
          <a:xfrm>
            <a:off x="2022499" y="2032380"/>
            <a:ext cx="356188" cy="461665"/>
          </a:xfrm>
          <a:prstGeom prst="rect">
            <a:avLst/>
          </a:prstGeom>
        </p:spPr>
        <p:txBody>
          <a:bodyPr wrap="none">
            <a:spAutoFit/>
          </a:bodyPr>
          <a:lstStyle/>
          <a:p>
            <a:r>
              <a:rPr lang="en-US" smtClean="0"/>
              <a:t>?</a:t>
            </a:r>
            <a:endParaRPr lang="en-US" dirty="0"/>
          </a:p>
        </p:txBody>
      </p:sp>
      <p:sp>
        <p:nvSpPr>
          <p:cNvPr id="30" name="Rectangle 29"/>
          <p:cNvSpPr/>
          <p:nvPr/>
        </p:nvSpPr>
        <p:spPr>
          <a:xfrm>
            <a:off x="2022499" y="2462822"/>
            <a:ext cx="356188" cy="461665"/>
          </a:xfrm>
          <a:prstGeom prst="rect">
            <a:avLst/>
          </a:prstGeom>
        </p:spPr>
        <p:txBody>
          <a:bodyPr wrap="none">
            <a:spAutoFit/>
          </a:bodyPr>
          <a:lstStyle/>
          <a:p>
            <a:r>
              <a:rPr lang="en-US" smtClean="0"/>
              <a:t>?</a:t>
            </a:r>
            <a:endParaRPr lang="en-US" dirty="0"/>
          </a:p>
        </p:txBody>
      </p:sp>
      <p:sp>
        <p:nvSpPr>
          <p:cNvPr id="31" name="TextBox 30">
            <a:extLst>
              <a:ext uri="{FF2B5EF4-FFF2-40B4-BE49-F238E27FC236}">
                <a16:creationId xmlns:a16="http://schemas.microsoft.com/office/drawing/2014/main" xmlns="" id="{5B72B2A7-50F8-4941-8F37-0A4CBF5E9DCF}"/>
              </a:ext>
            </a:extLst>
          </p:cNvPr>
          <p:cNvSpPr txBox="1"/>
          <p:nvPr/>
        </p:nvSpPr>
        <p:spPr>
          <a:xfrm>
            <a:off x="7596189" y="2745356"/>
            <a:ext cx="1547811" cy="341632"/>
          </a:xfrm>
          <a:prstGeom prst="rect">
            <a:avLst/>
          </a:prstGeom>
          <a:noFill/>
          <a:ln w="6350" cap="flat" cmpd="sng" algn="ctr">
            <a:noFill/>
            <a:prstDash val="solid"/>
          </a:ln>
          <a:effectLst/>
        </p:spPr>
        <p:txBody>
          <a:bodyPr wrap="squar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Trebuchet MS"/>
                <a:ea typeface="+mn-ea"/>
                <a:cs typeface="+mn-cs"/>
              </a:rPr>
              <a:t>Single access</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32" name="TextBox 31">
            <a:extLst>
              <a:ext uri="{FF2B5EF4-FFF2-40B4-BE49-F238E27FC236}">
                <a16:creationId xmlns:a16="http://schemas.microsoft.com/office/drawing/2014/main" xmlns="" id="{5B72B2A7-50F8-4941-8F37-0A4CBF5E9DCF}"/>
              </a:ext>
            </a:extLst>
          </p:cNvPr>
          <p:cNvSpPr txBox="1"/>
          <p:nvPr/>
        </p:nvSpPr>
        <p:spPr>
          <a:xfrm>
            <a:off x="7622805" y="3902408"/>
            <a:ext cx="1547811" cy="341632"/>
          </a:xfrm>
          <a:prstGeom prst="rect">
            <a:avLst/>
          </a:prstGeom>
          <a:noFill/>
          <a:ln w="6350" cap="flat" cmpd="sng" algn="ctr">
            <a:noFill/>
            <a:prstDash val="solid"/>
          </a:ln>
          <a:effectLst/>
        </p:spPr>
        <p:txBody>
          <a:bodyPr wrap="squar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Trebuchet MS"/>
                <a:ea typeface="+mn-ea"/>
                <a:cs typeface="+mn-cs"/>
              </a:rPr>
              <a:t>Single access</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Tree>
    <p:extLst>
      <p:ext uri="{BB962C8B-B14F-4D97-AF65-F5344CB8AC3E}">
        <p14:creationId xmlns:p14="http://schemas.microsoft.com/office/powerpoint/2010/main" val="278174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nodeType="withEffect">
                                  <p:stCondLst>
                                    <p:cond delay="20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20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nodeType="withEffect">
                                  <p:stCondLst>
                                    <p:cond delay="30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300"/>
                                  </p:stCondLst>
                                  <p:childTnLst>
                                    <p:set>
                                      <p:cBhvr>
                                        <p:cTn id="3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1" grpId="0"/>
      <p:bldP spid="29" grpId="0"/>
      <p:bldP spid="30" grpId="0"/>
      <p:bldP spid="31" grpId="0"/>
      <p:bldP spid="3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1376744" y="1765237"/>
            <a:ext cx="4243768" cy="4086923"/>
          </a:xfrm>
        </p:spPr>
        <p:txBody>
          <a:bodyPr/>
          <a:lstStyle/>
          <a:p>
            <a:r>
              <a:rPr lang="en-US" dirty="0" smtClean="0">
                <a:solidFill>
                  <a:schemeClr val="bg1">
                    <a:lumMod val="65000"/>
                  </a:schemeClr>
                </a:solidFill>
              </a:rPr>
              <a:t>Background</a:t>
            </a:r>
          </a:p>
          <a:p>
            <a:r>
              <a:rPr lang="en-US" dirty="0" smtClean="0"/>
              <a:t>Proposal</a:t>
            </a:r>
          </a:p>
          <a:p>
            <a:pPr lvl="1"/>
            <a:r>
              <a:rPr lang="en-US" dirty="0" smtClean="0"/>
              <a:t>Address Mapping</a:t>
            </a:r>
          </a:p>
          <a:p>
            <a:pPr lvl="1"/>
            <a:r>
              <a:rPr lang="en-US" dirty="0"/>
              <a:t>In-line Metadata</a:t>
            </a:r>
          </a:p>
          <a:p>
            <a:pPr lvl="1"/>
            <a:r>
              <a:rPr lang="en-US" dirty="0" smtClean="0"/>
              <a:t>Location Prediction</a:t>
            </a:r>
          </a:p>
          <a:p>
            <a:r>
              <a:rPr lang="en-US" dirty="0" smtClean="0"/>
              <a:t>Results</a:t>
            </a:r>
          </a:p>
          <a:p>
            <a:r>
              <a:rPr lang="en-US" dirty="0" smtClean="0"/>
              <a:t>Dynamic Policy</a:t>
            </a:r>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16</a:t>
            </a:fld>
            <a:endParaRPr lang="en-US"/>
          </a:p>
        </p:txBody>
      </p:sp>
      <p:sp>
        <p:nvSpPr>
          <p:cNvPr id="5" name="Shape 153"/>
          <p:cNvSpPr/>
          <p:nvPr/>
        </p:nvSpPr>
        <p:spPr>
          <a:xfrm rot="-5400000">
            <a:off x="4870507" y="3755023"/>
            <a:ext cx="381000" cy="304799"/>
          </a:xfrm>
          <a:prstGeom prst="upArrow">
            <a:avLst>
              <a:gd name="adj1" fmla="val 50000"/>
              <a:gd name="adj2" fmla="val 50000"/>
            </a:avLst>
          </a:prstGeom>
          <a:solidFill>
            <a:srgbClr val="008000"/>
          </a:solidFill>
          <a:ln w="25400" cap="flat" cmpd="sng">
            <a:solidFill>
              <a:srgbClr val="C000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7" name="Content Placeholder 2"/>
          <p:cNvSpPr txBox="1">
            <a:spLocks/>
          </p:cNvSpPr>
          <p:nvPr/>
        </p:nvSpPr>
        <p:spPr bwMode="auto">
          <a:xfrm>
            <a:off x="5340096" y="3474612"/>
            <a:ext cx="3695499" cy="865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SzPct val="120000"/>
              <a:buFont typeface="Arial" charset="0"/>
              <a:buChar char="•"/>
              <a:defRPr sz="2800" kern="1200">
                <a:solidFill>
                  <a:schemeClr val="tx1"/>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sz="1800" kern="1200">
                <a:solidFill>
                  <a:schemeClr val="tx1"/>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Arial"/>
                <a:ea typeface="ＭＳ Ｐゴシック" charset="0"/>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85000"/>
              </a:lnSpc>
              <a:buFont typeface="Arial" charset="0"/>
              <a:buNone/>
            </a:pPr>
            <a:r>
              <a:rPr lang="en-US" b="1" smtClean="0">
                <a:solidFill>
                  <a:schemeClr val="accent5">
                    <a:lumMod val="50000"/>
                  </a:schemeClr>
                </a:solidFill>
              </a:rPr>
              <a:t>Targeting </a:t>
            </a:r>
            <a:r>
              <a:rPr lang="en-US" b="1" dirty="0" smtClean="0">
                <a:solidFill>
                  <a:schemeClr val="accent5">
                    <a:lumMod val="50000"/>
                  </a:schemeClr>
                </a:solidFill>
              </a:rPr>
              <a:t>Metadata Overhead</a:t>
            </a:r>
            <a:endParaRPr lang="en-US" b="1" dirty="0">
              <a:solidFill>
                <a:schemeClr val="accent5">
                  <a:lumMod val="50000"/>
                </a:schemeClr>
              </a:solidFill>
            </a:endParaRPr>
          </a:p>
        </p:txBody>
      </p:sp>
    </p:spTree>
    <p:extLst>
      <p:ext uri="{BB962C8B-B14F-4D97-AF65-F5344CB8AC3E}">
        <p14:creationId xmlns:p14="http://schemas.microsoft.com/office/powerpoint/2010/main" val="5794290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Page-based Line Location Predictor</a:t>
            </a:r>
            <a:endParaRPr lang="en-US" dirty="0"/>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17</a:t>
            </a:fld>
            <a:endParaRPr lang="en-US"/>
          </a:p>
        </p:txBody>
      </p:sp>
      <p:sp>
        <p:nvSpPr>
          <p:cNvPr id="11" name="Rectangle 10">
            <a:extLst>
              <a:ext uri="{FF2B5EF4-FFF2-40B4-BE49-F238E27FC236}">
                <a16:creationId xmlns:a16="http://schemas.microsoft.com/office/drawing/2014/main" xmlns="" id="{BDABE2DD-B59B-0C4A-B5F9-734851C3944E}"/>
              </a:ext>
            </a:extLst>
          </p:cNvPr>
          <p:cNvSpPr/>
          <p:nvPr/>
        </p:nvSpPr>
        <p:spPr>
          <a:xfrm>
            <a:off x="1500971" y="2190112"/>
            <a:ext cx="1030257" cy="335994"/>
          </a:xfrm>
          <a:prstGeom prst="rect">
            <a:avLst/>
          </a:prstGeom>
          <a:solidFill>
            <a:srgbClr val="F18686">
              <a:alpha val="60000"/>
            </a:srgbClr>
          </a:solidFill>
          <a:ln w="25400" cap="flat" cmpd="sng" algn="ctr">
            <a:solidFill>
              <a:srgbClr val="000000"/>
            </a:solidFill>
            <a:prstDash val="solid"/>
          </a:ln>
          <a:effectLst/>
        </p:spPr>
        <p:txBody>
          <a:bodyPr lIns="0" rIns="0" rtlCol="0" anchor="ctr"/>
          <a:lstStyle/>
          <a:p>
            <a:pPr marL="0" marR="0" lvl="0" indent="0" algn="ctr" defTabSz="507995" eaLnBrk="1" fontAlgn="base" latinLnBrk="0" hangingPunct="1">
              <a:lnSpc>
                <a:spcPct val="100000"/>
              </a:lnSpc>
              <a:spcBef>
                <a:spcPct val="0"/>
              </a:spcBef>
              <a:spcAft>
                <a:spcPct val="0"/>
              </a:spcAft>
              <a:buClrTx/>
              <a:buSzTx/>
              <a:buFontTx/>
              <a:buNone/>
              <a:tabLst/>
              <a:defRPr/>
            </a:pPr>
            <a:r>
              <a:rPr kumimoji="0" lang="en-US" sz="1556" b="0" i="0" u="none" strike="noStrike" kern="0" cap="none" spc="0" normalizeH="0" baseline="0" noProof="0" dirty="0">
                <a:ln>
                  <a:noFill/>
                </a:ln>
                <a:solidFill>
                  <a:srgbClr val="000000"/>
                </a:solidFill>
                <a:effectLst/>
                <a:uLnTx/>
                <a:uFillTx/>
                <a:latin typeface="Trebuchet MS"/>
                <a:ea typeface="+mn-ea"/>
                <a:cs typeface="+mn-cs"/>
              </a:rPr>
              <a:t>Hash</a:t>
            </a:r>
          </a:p>
        </p:txBody>
      </p:sp>
      <p:cxnSp>
        <p:nvCxnSpPr>
          <p:cNvPr id="12" name="Straight Arrow Connector 11">
            <a:extLst>
              <a:ext uri="{FF2B5EF4-FFF2-40B4-BE49-F238E27FC236}">
                <a16:creationId xmlns:a16="http://schemas.microsoft.com/office/drawing/2014/main" xmlns="" id="{4FA3C928-3E3D-3E40-999E-EF09A0471971}"/>
              </a:ext>
            </a:extLst>
          </p:cNvPr>
          <p:cNvCxnSpPr>
            <a:cxnSpLocks/>
          </p:cNvCxnSpPr>
          <p:nvPr/>
        </p:nvCxnSpPr>
        <p:spPr>
          <a:xfrm>
            <a:off x="1170948" y="2358109"/>
            <a:ext cx="299759" cy="2740"/>
          </a:xfrm>
          <a:prstGeom prst="straightConnector1">
            <a:avLst/>
          </a:prstGeom>
          <a:noFill/>
          <a:ln w="25400" cap="flat" cmpd="sng" algn="ctr">
            <a:solidFill>
              <a:schemeClr val="tx1"/>
            </a:solidFill>
            <a:prstDash val="solid"/>
            <a:tailEnd type="triangle"/>
          </a:ln>
          <a:effectLst/>
        </p:spPr>
      </p:cxnSp>
      <p:cxnSp>
        <p:nvCxnSpPr>
          <p:cNvPr id="13" name="Straight Arrow Connector 12">
            <a:extLst>
              <a:ext uri="{FF2B5EF4-FFF2-40B4-BE49-F238E27FC236}">
                <a16:creationId xmlns:a16="http://schemas.microsoft.com/office/drawing/2014/main" xmlns="" id="{191B5355-5662-4842-8673-A6AAE22E9C20}"/>
              </a:ext>
            </a:extLst>
          </p:cNvPr>
          <p:cNvCxnSpPr/>
          <p:nvPr/>
        </p:nvCxnSpPr>
        <p:spPr>
          <a:xfrm>
            <a:off x="2531228" y="2390362"/>
            <a:ext cx="1549495" cy="953571"/>
          </a:xfrm>
          <a:prstGeom prst="straightConnector1">
            <a:avLst/>
          </a:prstGeom>
          <a:noFill/>
          <a:ln w="25400" cap="flat" cmpd="sng" algn="ctr">
            <a:solidFill>
              <a:schemeClr val="tx1"/>
            </a:solidFill>
            <a:prstDash val="solid"/>
            <a:tailEnd type="triangle"/>
          </a:ln>
          <a:effectLst/>
        </p:spPr>
      </p:cxnSp>
      <p:sp>
        <p:nvSpPr>
          <p:cNvPr id="14" name="TextBox 13">
            <a:extLst>
              <a:ext uri="{FF2B5EF4-FFF2-40B4-BE49-F238E27FC236}">
                <a16:creationId xmlns:a16="http://schemas.microsoft.com/office/drawing/2014/main" xmlns="" id="{5B72B2A7-50F8-4941-8F37-0A4CBF5E9DCF}"/>
              </a:ext>
            </a:extLst>
          </p:cNvPr>
          <p:cNvSpPr txBox="1"/>
          <p:nvPr/>
        </p:nvSpPr>
        <p:spPr>
          <a:xfrm>
            <a:off x="97066" y="2074069"/>
            <a:ext cx="1228221" cy="341632"/>
          </a:xfrm>
          <a:prstGeom prst="rect">
            <a:avLst/>
          </a:prstGeom>
          <a:noFill/>
          <a:ln w="6350" cap="flat" cmpd="sng" algn="ctr">
            <a:noFill/>
            <a:prstDash val="solid"/>
          </a:ln>
          <a:effectLst/>
        </p:spPr>
        <p:txBody>
          <a:bodyPr wrap="non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Trebuchet MS"/>
                <a:ea typeface="+mn-ea"/>
                <a:cs typeface="+mn-cs"/>
              </a:rPr>
              <a:t>Page Addr</a:t>
            </a:r>
          </a:p>
        </p:txBody>
      </p:sp>
      <p:sp>
        <p:nvSpPr>
          <p:cNvPr id="16" name="Rectangle 15">
            <a:extLst>
              <a:ext uri="{FF2B5EF4-FFF2-40B4-BE49-F238E27FC236}">
                <a16:creationId xmlns:a16="http://schemas.microsoft.com/office/drawing/2014/main" xmlns="" id="{2CD20DB1-53EC-B443-8C3A-1D56FF286E4A}"/>
              </a:ext>
            </a:extLst>
          </p:cNvPr>
          <p:cNvSpPr/>
          <p:nvPr/>
        </p:nvSpPr>
        <p:spPr>
          <a:xfrm>
            <a:off x="4094917" y="2580361"/>
            <a:ext cx="1144052" cy="507714"/>
          </a:xfrm>
          <a:prstGeom prst="rect">
            <a:avLst/>
          </a:prstGeom>
          <a:solidFill>
            <a:srgbClr val="A9D18E">
              <a:alpha val="59000"/>
            </a:srgbClr>
          </a:solidFill>
          <a:ln w="25400" cap="flat" cmpd="sng" algn="ctr">
            <a:solidFill>
              <a:srgbClr val="000000"/>
            </a:solidFill>
            <a:prstDash val="solid"/>
          </a:ln>
          <a:effectLst/>
        </p:spPr>
        <p:txBody>
          <a:bodyPr lIns="0" rIns="0" rtlCol="0" anchor="ctr"/>
          <a:lstStyle/>
          <a:p>
            <a:pPr lvl="0" algn="ctr" defTabSz="507995">
              <a:defRPr/>
            </a:pPr>
            <a:r>
              <a:rPr lang="en-US" sz="1800" b="1" kern="0" dirty="0" smtClean="0">
                <a:solidFill>
                  <a:srgbClr val="000000"/>
                </a:solidFill>
                <a:latin typeface="Trebuchet MS"/>
              </a:rPr>
              <a:t>M = 0</a:t>
            </a:r>
            <a:endParaRPr kumimoji="0" lang="en-US" sz="1800" b="1" i="0" u="none" strike="noStrike" kern="0" cap="none" spc="0" normalizeH="0" baseline="0" noProof="0" dirty="0">
              <a:ln>
                <a:noFill/>
              </a:ln>
              <a:solidFill>
                <a:srgbClr val="000000"/>
              </a:solidFill>
              <a:effectLst/>
              <a:uLnTx/>
              <a:uFillTx/>
              <a:latin typeface="Trebuchet MS"/>
              <a:ea typeface="+mn-ea"/>
              <a:cs typeface="+mn-cs"/>
            </a:endParaRPr>
          </a:p>
        </p:txBody>
      </p:sp>
      <p:sp>
        <p:nvSpPr>
          <p:cNvPr id="17" name="Rectangle 16">
            <a:extLst>
              <a:ext uri="{FF2B5EF4-FFF2-40B4-BE49-F238E27FC236}">
                <a16:creationId xmlns:a16="http://schemas.microsoft.com/office/drawing/2014/main" xmlns="" id="{2CD20DB1-53EC-B443-8C3A-1D56FF286E4A}"/>
              </a:ext>
            </a:extLst>
          </p:cNvPr>
          <p:cNvSpPr/>
          <p:nvPr/>
        </p:nvSpPr>
        <p:spPr>
          <a:xfrm>
            <a:off x="4094917" y="3638333"/>
            <a:ext cx="1144052" cy="507714"/>
          </a:xfrm>
          <a:prstGeom prst="rect">
            <a:avLst/>
          </a:prstGeom>
          <a:solidFill>
            <a:srgbClr val="A9D18E">
              <a:alpha val="59000"/>
            </a:srgbClr>
          </a:solidFill>
          <a:ln w="25400" cap="flat" cmpd="sng" algn="ctr">
            <a:solidFill>
              <a:srgbClr val="000000"/>
            </a:solidFill>
            <a:prstDash val="solid"/>
          </a:ln>
          <a:effectLst/>
        </p:spPr>
        <p:txBody>
          <a:bodyPr lIns="0" rIns="0" rtlCol="0" anchor="ctr"/>
          <a:lstStyle/>
          <a:p>
            <a:pPr lvl="0" algn="ctr" defTabSz="507995">
              <a:defRPr/>
            </a:pPr>
            <a:r>
              <a:rPr lang="en-US" sz="1800" b="1" kern="0" dirty="0" smtClean="0">
                <a:solidFill>
                  <a:srgbClr val="000000"/>
                </a:solidFill>
                <a:latin typeface="Trebuchet MS"/>
              </a:rPr>
              <a:t>M = 1</a:t>
            </a:r>
            <a:endParaRPr kumimoji="0" lang="en-US" sz="1800" b="1" i="0" u="none" strike="noStrike" kern="0" cap="none" spc="0" normalizeH="0" baseline="0" noProof="0" dirty="0">
              <a:ln>
                <a:noFill/>
              </a:ln>
              <a:solidFill>
                <a:srgbClr val="000000"/>
              </a:solidFill>
              <a:effectLst/>
              <a:uLnTx/>
              <a:uFillTx/>
              <a:latin typeface="Trebuchet MS"/>
              <a:ea typeface="+mn-ea"/>
              <a:cs typeface="+mn-cs"/>
            </a:endParaRPr>
          </a:p>
        </p:txBody>
      </p:sp>
      <p:sp>
        <p:nvSpPr>
          <p:cNvPr id="18" name="Rectangle 17">
            <a:extLst>
              <a:ext uri="{FF2B5EF4-FFF2-40B4-BE49-F238E27FC236}">
                <a16:creationId xmlns:a16="http://schemas.microsoft.com/office/drawing/2014/main" xmlns="" id="{2CD20DB1-53EC-B443-8C3A-1D56FF286E4A}"/>
              </a:ext>
            </a:extLst>
          </p:cNvPr>
          <p:cNvSpPr/>
          <p:nvPr/>
        </p:nvSpPr>
        <p:spPr>
          <a:xfrm>
            <a:off x="4094917" y="4167318"/>
            <a:ext cx="1144052" cy="507714"/>
          </a:xfrm>
          <a:prstGeom prst="rect">
            <a:avLst/>
          </a:prstGeom>
          <a:solidFill>
            <a:srgbClr val="A9D18E">
              <a:alpha val="59000"/>
            </a:srgbClr>
          </a:solidFill>
          <a:ln w="25400" cap="flat" cmpd="sng" algn="ctr">
            <a:solidFill>
              <a:srgbClr val="000000"/>
            </a:solidFill>
            <a:prstDash val="solid"/>
          </a:ln>
          <a:effectLst/>
        </p:spPr>
        <p:txBody>
          <a:bodyPr lIns="0" rIns="0" rtlCol="0" anchor="ctr"/>
          <a:lstStyle/>
          <a:p>
            <a:pPr lvl="0" algn="ctr" defTabSz="507995">
              <a:defRPr/>
            </a:pPr>
            <a:r>
              <a:rPr lang="en-US" sz="1800" b="1" kern="0" dirty="0" smtClean="0">
                <a:solidFill>
                  <a:srgbClr val="000000"/>
                </a:solidFill>
                <a:latin typeface="Trebuchet MS"/>
              </a:rPr>
              <a:t>M = 0</a:t>
            </a:r>
            <a:endParaRPr kumimoji="0" lang="en-US" sz="1800" b="1" i="0" u="none" strike="noStrike" kern="0" cap="none" spc="0" normalizeH="0" baseline="0" noProof="0" dirty="0">
              <a:ln>
                <a:noFill/>
              </a:ln>
              <a:solidFill>
                <a:srgbClr val="000000"/>
              </a:solidFill>
              <a:effectLst/>
              <a:uLnTx/>
              <a:uFillTx/>
              <a:latin typeface="Trebuchet MS"/>
              <a:ea typeface="+mn-ea"/>
              <a:cs typeface="+mn-cs"/>
            </a:endParaRPr>
          </a:p>
        </p:txBody>
      </p:sp>
      <p:sp>
        <p:nvSpPr>
          <p:cNvPr id="23" name="Rectangle 22">
            <a:extLst>
              <a:ext uri="{FF2B5EF4-FFF2-40B4-BE49-F238E27FC236}">
                <a16:creationId xmlns:a16="http://schemas.microsoft.com/office/drawing/2014/main" xmlns="" id="{2CD20DB1-53EC-B443-8C3A-1D56FF286E4A}"/>
              </a:ext>
            </a:extLst>
          </p:cNvPr>
          <p:cNvSpPr/>
          <p:nvPr/>
        </p:nvSpPr>
        <p:spPr>
          <a:xfrm>
            <a:off x="4094917" y="3113266"/>
            <a:ext cx="1144052" cy="507714"/>
          </a:xfrm>
          <a:prstGeom prst="rect">
            <a:avLst/>
          </a:prstGeom>
          <a:solidFill>
            <a:srgbClr val="A9D18E">
              <a:alpha val="59000"/>
            </a:srgbClr>
          </a:solidFill>
          <a:ln w="25400" cap="flat" cmpd="sng" algn="ctr">
            <a:solidFill>
              <a:srgbClr val="000000"/>
            </a:solidFill>
            <a:prstDash val="solid"/>
          </a:ln>
          <a:effectLst/>
        </p:spPr>
        <p:txBody>
          <a:bodyPr lIns="0" rIns="0" rtlCol="0" anchor="ctr"/>
          <a:lstStyle/>
          <a:p>
            <a:pPr lvl="0" algn="ctr" defTabSz="507995">
              <a:defRPr/>
            </a:pPr>
            <a:r>
              <a:rPr lang="en-US" sz="1800" b="1" kern="0" dirty="0" smtClean="0">
                <a:solidFill>
                  <a:srgbClr val="000000"/>
                </a:solidFill>
                <a:latin typeface="Trebuchet MS"/>
              </a:rPr>
              <a:t>M = 1</a:t>
            </a:r>
            <a:endParaRPr kumimoji="0" lang="en-US" sz="1800" b="1" i="0" u="none" strike="noStrike" kern="0" cap="none" spc="0" normalizeH="0" baseline="0" noProof="0" dirty="0">
              <a:ln>
                <a:noFill/>
              </a:ln>
              <a:solidFill>
                <a:srgbClr val="000000"/>
              </a:solidFill>
              <a:effectLst/>
              <a:uLnTx/>
              <a:uFillTx/>
              <a:latin typeface="Trebuchet MS"/>
              <a:ea typeface="+mn-ea"/>
              <a:cs typeface="+mn-cs"/>
            </a:endParaRPr>
          </a:p>
        </p:txBody>
      </p:sp>
      <p:sp>
        <p:nvSpPr>
          <p:cNvPr id="24" name="TextBox 23">
            <a:extLst>
              <a:ext uri="{FF2B5EF4-FFF2-40B4-BE49-F238E27FC236}">
                <a16:creationId xmlns:a16="http://schemas.microsoft.com/office/drawing/2014/main" xmlns="" id="{5B72B2A7-50F8-4941-8F37-0A4CBF5E9DCF}"/>
              </a:ext>
            </a:extLst>
          </p:cNvPr>
          <p:cNvSpPr txBox="1"/>
          <p:nvPr/>
        </p:nvSpPr>
        <p:spPr>
          <a:xfrm>
            <a:off x="1799324" y="3080189"/>
            <a:ext cx="2463983" cy="590931"/>
          </a:xfrm>
          <a:prstGeom prst="rect">
            <a:avLst/>
          </a:prstGeom>
          <a:noFill/>
          <a:ln w="6350" cap="flat" cmpd="sng" algn="ctr">
            <a:noFill/>
            <a:prstDash val="solid"/>
          </a:ln>
          <a:effectLst/>
        </p:spPr>
        <p:txBody>
          <a:bodyPr wrap="squar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Trebuchet MS"/>
                <a:ea typeface="+mn-ea"/>
                <a:cs typeface="+mn-cs"/>
              </a:rPr>
              <a:t>Store last-compressibility</a:t>
            </a:r>
            <a:r>
              <a:rPr kumimoji="0" lang="en-US" sz="1800" b="0" i="0" u="none" strike="noStrike" kern="0" cap="none" spc="0" normalizeH="0" noProof="0" dirty="0" smtClean="0">
                <a:ln>
                  <a:noFill/>
                </a:ln>
                <a:solidFill>
                  <a:srgbClr val="000000"/>
                </a:solidFill>
                <a:effectLst/>
                <a:uLnTx/>
                <a:uFillTx/>
                <a:latin typeface="Trebuchet MS"/>
                <a:ea typeface="+mn-ea"/>
                <a:cs typeface="+mn-cs"/>
              </a:rPr>
              <a:t> seen</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cxnSp>
        <p:nvCxnSpPr>
          <p:cNvPr id="25" name="Straight Arrow Connector 24">
            <a:extLst>
              <a:ext uri="{FF2B5EF4-FFF2-40B4-BE49-F238E27FC236}">
                <a16:creationId xmlns:a16="http://schemas.microsoft.com/office/drawing/2014/main" xmlns="" id="{191B5355-5662-4842-8673-A6AAE22E9C20}"/>
              </a:ext>
            </a:extLst>
          </p:cNvPr>
          <p:cNvCxnSpPr/>
          <p:nvPr/>
        </p:nvCxnSpPr>
        <p:spPr>
          <a:xfrm flipV="1">
            <a:off x="5284181" y="3213929"/>
            <a:ext cx="472069" cy="160613"/>
          </a:xfrm>
          <a:prstGeom prst="straightConnector1">
            <a:avLst/>
          </a:prstGeom>
          <a:noFill/>
          <a:ln w="25400" cap="flat" cmpd="sng" algn="ctr">
            <a:solidFill>
              <a:schemeClr val="tx1"/>
            </a:solidFill>
            <a:prstDash val="solid"/>
            <a:tailEnd type="triangle"/>
          </a:ln>
          <a:effectLst/>
        </p:spPr>
      </p:cxnSp>
      <p:sp>
        <p:nvSpPr>
          <p:cNvPr id="26" name="TextBox 25">
            <a:extLst>
              <a:ext uri="{FF2B5EF4-FFF2-40B4-BE49-F238E27FC236}">
                <a16:creationId xmlns:a16="http://schemas.microsoft.com/office/drawing/2014/main" xmlns="" id="{5B72B2A7-50F8-4941-8F37-0A4CBF5E9DCF}"/>
              </a:ext>
            </a:extLst>
          </p:cNvPr>
          <p:cNvSpPr txBox="1"/>
          <p:nvPr/>
        </p:nvSpPr>
        <p:spPr>
          <a:xfrm>
            <a:off x="5719835" y="3348189"/>
            <a:ext cx="2505409" cy="341632"/>
          </a:xfrm>
          <a:prstGeom prst="rect">
            <a:avLst/>
          </a:prstGeom>
          <a:noFill/>
          <a:ln w="6350" cap="flat" cmpd="sng" algn="ctr">
            <a:noFill/>
            <a:prstDash val="solid"/>
          </a:ln>
          <a:effectLst/>
        </p:spPr>
        <p:txBody>
          <a:bodyPr wrap="squar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Trebuchet MS"/>
                <a:ea typeface="+mn-ea"/>
                <a:cs typeface="+mn-cs"/>
              </a:rPr>
              <a:t>Predict</a:t>
            </a:r>
            <a:r>
              <a:rPr kumimoji="0" lang="en-US" sz="1800" b="0" i="0" u="none" strike="noStrike" kern="0" cap="none" spc="0" normalizeH="0" noProof="0" dirty="0" smtClean="0">
                <a:ln>
                  <a:noFill/>
                </a:ln>
                <a:solidFill>
                  <a:srgbClr val="000000"/>
                </a:solidFill>
                <a:effectLst/>
                <a:uLnTx/>
                <a:uFillTx/>
                <a:latin typeface="Trebuchet MS"/>
                <a:ea typeface="+mn-ea"/>
                <a:cs typeface="+mn-cs"/>
              </a:rPr>
              <a:t> </a:t>
            </a:r>
            <a:r>
              <a:rPr kumimoji="0" lang="en-US" sz="1800" b="0" i="0" u="none" strike="noStrike" kern="0" cap="none" spc="0" normalizeH="0" noProof="0" smtClean="0">
                <a:ln>
                  <a:noFill/>
                </a:ln>
                <a:solidFill>
                  <a:srgbClr val="000000"/>
                </a:solidFill>
                <a:effectLst/>
                <a:uLnTx/>
                <a:uFillTx/>
                <a:latin typeface="Trebuchet MS"/>
                <a:ea typeface="+mn-ea"/>
                <a:cs typeface="+mn-cs"/>
              </a:rPr>
              <a:t>Base indexing</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cxnSp>
        <p:nvCxnSpPr>
          <p:cNvPr id="27" name="Straight Arrow Connector 26">
            <a:extLst>
              <a:ext uri="{FF2B5EF4-FFF2-40B4-BE49-F238E27FC236}">
                <a16:creationId xmlns:a16="http://schemas.microsoft.com/office/drawing/2014/main" xmlns="" id="{191B5355-5662-4842-8673-A6AAE22E9C20}"/>
              </a:ext>
            </a:extLst>
          </p:cNvPr>
          <p:cNvCxnSpPr/>
          <p:nvPr/>
        </p:nvCxnSpPr>
        <p:spPr>
          <a:xfrm>
            <a:off x="5284181" y="3383733"/>
            <a:ext cx="490923" cy="210614"/>
          </a:xfrm>
          <a:prstGeom prst="straightConnector1">
            <a:avLst/>
          </a:prstGeom>
          <a:noFill/>
          <a:ln w="25400" cap="flat" cmpd="sng" algn="ctr">
            <a:solidFill>
              <a:schemeClr val="tx1"/>
            </a:solidFill>
            <a:prstDash val="solid"/>
            <a:tailEnd type="triangle"/>
          </a:ln>
          <a:effectLst/>
        </p:spPr>
      </p:cxnSp>
      <p:sp>
        <p:nvSpPr>
          <p:cNvPr id="28" name="TextBox 27">
            <a:extLst>
              <a:ext uri="{FF2B5EF4-FFF2-40B4-BE49-F238E27FC236}">
                <a16:creationId xmlns:a16="http://schemas.microsoft.com/office/drawing/2014/main" xmlns="" id="{5B72B2A7-50F8-4941-8F37-0A4CBF5E9DCF}"/>
              </a:ext>
            </a:extLst>
          </p:cNvPr>
          <p:cNvSpPr txBox="1"/>
          <p:nvPr/>
        </p:nvSpPr>
        <p:spPr>
          <a:xfrm>
            <a:off x="5696613" y="3025491"/>
            <a:ext cx="3309465" cy="341632"/>
          </a:xfrm>
          <a:prstGeom prst="rect">
            <a:avLst/>
          </a:prstGeom>
          <a:noFill/>
          <a:ln w="6350" cap="flat" cmpd="sng" algn="ctr">
            <a:noFill/>
            <a:prstDash val="solid"/>
          </a:ln>
          <a:effectLst/>
        </p:spPr>
        <p:txBody>
          <a:bodyPr wrap="squar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Trebuchet MS"/>
                <a:ea typeface="+mn-ea"/>
                <a:cs typeface="+mn-cs"/>
              </a:rPr>
              <a:t>Predict</a:t>
            </a:r>
            <a:r>
              <a:rPr kumimoji="0" lang="en-US" sz="1800" b="0" i="0" u="none" strike="noStrike" kern="0" cap="none" spc="0" normalizeH="0" noProof="0" smtClean="0">
                <a:ln>
                  <a:noFill/>
                </a:ln>
                <a:solidFill>
                  <a:srgbClr val="000000"/>
                </a:solidFill>
                <a:effectLst/>
                <a:uLnTx/>
                <a:uFillTx/>
                <a:latin typeface="Trebuchet MS"/>
                <a:ea typeface="+mn-ea"/>
                <a:cs typeface="+mn-cs"/>
              </a:rPr>
              <a:t> </a:t>
            </a:r>
            <a:r>
              <a:rPr kumimoji="0" lang="en-US" sz="1800" b="0" i="0" u="none" strike="noStrike" kern="0" cap="none" spc="0" normalizeH="0" baseline="0" noProof="0" smtClean="0">
                <a:ln>
                  <a:noFill/>
                </a:ln>
                <a:solidFill>
                  <a:srgbClr val="000000"/>
                </a:solidFill>
                <a:effectLst/>
                <a:uLnTx/>
                <a:uFillTx/>
                <a:latin typeface="Trebuchet MS"/>
                <a:ea typeface="+mn-ea"/>
                <a:cs typeface="+mn-cs"/>
              </a:rPr>
              <a:t>Compressed </a:t>
            </a:r>
            <a:r>
              <a:rPr kumimoji="0" lang="en-US" sz="1800" b="0" i="0" u="none" strike="noStrike" kern="0" cap="none" spc="0" normalizeH="0" baseline="0" noProof="0" dirty="0" smtClean="0">
                <a:ln>
                  <a:noFill/>
                </a:ln>
                <a:solidFill>
                  <a:srgbClr val="000000"/>
                </a:solidFill>
                <a:effectLst/>
                <a:uLnTx/>
                <a:uFillTx/>
                <a:latin typeface="Trebuchet MS"/>
                <a:ea typeface="+mn-ea"/>
                <a:cs typeface="+mn-cs"/>
              </a:rPr>
              <a:t>indexing</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29" name="TextBox 28">
            <a:extLst>
              <a:ext uri="{FF2B5EF4-FFF2-40B4-BE49-F238E27FC236}">
                <a16:creationId xmlns:a16="http://schemas.microsoft.com/office/drawing/2014/main" xmlns="" id="{5B72B2A7-50F8-4941-8F37-0A4CBF5E9DCF}"/>
              </a:ext>
            </a:extLst>
          </p:cNvPr>
          <p:cNvSpPr txBox="1"/>
          <p:nvPr/>
        </p:nvSpPr>
        <p:spPr>
          <a:xfrm>
            <a:off x="5275989" y="3019395"/>
            <a:ext cx="338523" cy="341632"/>
          </a:xfrm>
          <a:prstGeom prst="rect">
            <a:avLst/>
          </a:prstGeom>
          <a:noFill/>
          <a:ln w="6350" cap="flat" cmpd="sng" algn="ctr">
            <a:noFill/>
            <a:prstDash val="solid"/>
          </a:ln>
          <a:effectLst/>
        </p:spPr>
        <p:txBody>
          <a:bodyPr wrap="squar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Trebuchet MS"/>
                <a:ea typeface="+mn-ea"/>
                <a:cs typeface="+mn-cs"/>
              </a:rPr>
              <a:t>1</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30" name="TextBox 29">
            <a:extLst>
              <a:ext uri="{FF2B5EF4-FFF2-40B4-BE49-F238E27FC236}">
                <a16:creationId xmlns:a16="http://schemas.microsoft.com/office/drawing/2014/main" xmlns="" id="{5B72B2A7-50F8-4941-8F37-0A4CBF5E9DCF}"/>
              </a:ext>
            </a:extLst>
          </p:cNvPr>
          <p:cNvSpPr txBox="1"/>
          <p:nvPr/>
        </p:nvSpPr>
        <p:spPr>
          <a:xfrm>
            <a:off x="5269893" y="3403443"/>
            <a:ext cx="338523" cy="341632"/>
          </a:xfrm>
          <a:prstGeom prst="rect">
            <a:avLst/>
          </a:prstGeom>
          <a:noFill/>
          <a:ln w="6350" cap="flat" cmpd="sng" algn="ctr">
            <a:noFill/>
            <a:prstDash val="solid"/>
          </a:ln>
          <a:effectLst/>
        </p:spPr>
        <p:txBody>
          <a:bodyPr wrap="squar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lang="en-US" sz="1800" kern="0">
                <a:solidFill>
                  <a:srgbClr val="000000"/>
                </a:solidFill>
                <a:latin typeface="Trebuchet MS"/>
                <a:ea typeface="+mn-ea"/>
                <a:cs typeface="+mn-cs"/>
              </a:rPr>
              <a:t>0</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31" name="TextBox 30"/>
          <p:cNvSpPr txBox="1"/>
          <p:nvPr/>
        </p:nvSpPr>
        <p:spPr>
          <a:xfrm>
            <a:off x="247650" y="5791205"/>
            <a:ext cx="8546222" cy="830997"/>
          </a:xfrm>
          <a:prstGeom prst="rect">
            <a:avLst/>
          </a:prstGeom>
          <a:solidFill>
            <a:srgbClr val="CCFFCC"/>
          </a:solidFill>
          <a:ln>
            <a:solidFill>
              <a:schemeClr val="tx1"/>
            </a:solidFill>
          </a:ln>
        </p:spPr>
        <p:txBody>
          <a:bodyPr wrap="square" rtlCol="0">
            <a:spAutoFit/>
          </a:bodyPr>
          <a:lstStyle/>
          <a:p>
            <a:pPr algn="ctr"/>
            <a:r>
              <a:rPr lang="en-US" b="1" dirty="0" smtClean="0"/>
              <a:t>Page-based predictor achieves 98% location-prediction accuracy, by exploiting spatial locality in compressibility</a:t>
            </a:r>
            <a:endParaRPr lang="en-US" b="1" dirty="0"/>
          </a:p>
        </p:txBody>
      </p:sp>
      <p:sp>
        <p:nvSpPr>
          <p:cNvPr id="22" name="TextBox 21">
            <a:extLst>
              <a:ext uri="{FF2B5EF4-FFF2-40B4-BE49-F238E27FC236}">
                <a16:creationId xmlns:a16="http://schemas.microsoft.com/office/drawing/2014/main" xmlns="" id="{5B72B2A7-50F8-4941-8F37-0A4CBF5E9DCF}"/>
              </a:ext>
            </a:extLst>
          </p:cNvPr>
          <p:cNvSpPr txBox="1"/>
          <p:nvPr/>
        </p:nvSpPr>
        <p:spPr>
          <a:xfrm>
            <a:off x="190379" y="1038021"/>
            <a:ext cx="6231193" cy="341632"/>
          </a:xfrm>
          <a:prstGeom prst="rect">
            <a:avLst/>
          </a:prstGeom>
          <a:noFill/>
          <a:ln w="6350" cap="flat" cmpd="sng" algn="ctr">
            <a:noFill/>
            <a:prstDash val="solid"/>
          </a:ln>
          <a:effectLst/>
        </p:spPr>
        <p:txBody>
          <a:bodyPr wrap="non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Trebuchet MS"/>
                <a:ea typeface="+mn-ea"/>
                <a:cs typeface="+mn-cs"/>
              </a:rPr>
              <a:t>Generally,</a:t>
            </a:r>
            <a:r>
              <a:rPr kumimoji="0" lang="en-US" sz="1800" b="0" i="0" u="none" strike="noStrike" kern="0" cap="none" spc="0" normalizeH="0" noProof="0" dirty="0" smtClean="0">
                <a:ln>
                  <a:noFill/>
                </a:ln>
                <a:solidFill>
                  <a:srgbClr val="000000"/>
                </a:solidFill>
                <a:effectLst/>
                <a:uLnTx/>
                <a:uFillTx/>
                <a:latin typeface="Trebuchet MS"/>
                <a:ea typeface="+mn-ea"/>
                <a:cs typeface="+mn-cs"/>
              </a:rPr>
              <a:t> lines within a page have similar compressibility</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Tree>
    <p:extLst>
      <p:ext uri="{BB962C8B-B14F-4D97-AF65-F5344CB8AC3E}">
        <p14:creationId xmlns:p14="http://schemas.microsoft.com/office/powerpoint/2010/main" val="1882539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14"/>
                                        </p:tgtEl>
                                      </p:cBhvr>
                                    </p:animEffect>
                                    <p:animScale>
                                      <p:cBhvr>
                                        <p:cTn id="7" dur="250" autoRev="1" fill="hold"/>
                                        <p:tgtEl>
                                          <p:spTgt spid="14"/>
                                        </p:tgtEl>
                                      </p:cBhvr>
                                      <p:by x="105000" y="105000"/>
                                    </p:animScale>
                                  </p:childTnLst>
                                </p:cTn>
                              </p:par>
                              <p:par>
                                <p:cTn id="8" presetID="26" presetClass="emph" presetSubtype="0" fill="hold" grpId="0" nodeType="withEffect">
                                  <p:stCondLst>
                                    <p:cond delay="0"/>
                                  </p:stCondLst>
                                  <p:childTnLst>
                                    <p:animEffect transition="out" filter="fade">
                                      <p:cBhvr>
                                        <p:cTn id="9" dur="500" tmFilter="0, 0; .2, .5; .8, .5; 1, 0"/>
                                        <p:tgtEl>
                                          <p:spTgt spid="11"/>
                                        </p:tgtEl>
                                      </p:cBhvr>
                                    </p:animEffect>
                                    <p:animScale>
                                      <p:cBhvr>
                                        <p:cTn id="10" dur="250" autoRev="1" fill="hold"/>
                                        <p:tgtEl>
                                          <p:spTgt spid="11"/>
                                        </p:tgtEl>
                                      </p:cBhvr>
                                      <p:by x="105000" y="105000"/>
                                    </p:animScale>
                                  </p:childTnLst>
                                </p:cTn>
                              </p:par>
                              <p:par>
                                <p:cTn id="11" presetID="26" presetClass="emph" presetSubtype="0" fill="hold" nodeType="withEffect">
                                  <p:stCondLst>
                                    <p:cond delay="0"/>
                                  </p:stCondLst>
                                  <p:childTnLst>
                                    <p:animEffect transition="out" filter="fade">
                                      <p:cBhvr>
                                        <p:cTn id="12" dur="500" tmFilter="0, 0; .2, .5; .8, .5; 1, 0"/>
                                        <p:tgtEl>
                                          <p:spTgt spid="12"/>
                                        </p:tgtEl>
                                      </p:cBhvr>
                                    </p:animEffect>
                                    <p:animScale>
                                      <p:cBhvr>
                                        <p:cTn id="13" dur="250" autoRev="1" fill="hold"/>
                                        <p:tgtEl>
                                          <p:spTgt spid="12"/>
                                        </p:tgtEl>
                                      </p:cBhvr>
                                      <p:by x="105000" y="105000"/>
                                    </p:animScale>
                                  </p:childTnLst>
                                </p:cTn>
                              </p:par>
                            </p:childTnLst>
                          </p:cTn>
                        </p:par>
                      </p:childTnLst>
                    </p:cTn>
                  </p:par>
                  <p:par>
                    <p:cTn id="14" fill="hold">
                      <p:stCondLst>
                        <p:cond delay="indefinite"/>
                      </p:stCondLst>
                      <p:childTnLst>
                        <p:par>
                          <p:cTn id="15" fill="hold">
                            <p:stCondLst>
                              <p:cond delay="0"/>
                            </p:stCondLst>
                            <p:childTnLst>
                              <p:par>
                                <p:cTn id="16" presetID="26" presetClass="emph" presetSubtype="0" fill="hold" grpId="0" nodeType="clickEffect">
                                  <p:stCondLst>
                                    <p:cond delay="0"/>
                                  </p:stCondLst>
                                  <p:childTnLst>
                                    <p:animEffect transition="out" filter="fade">
                                      <p:cBhvr>
                                        <p:cTn id="17" dur="500" tmFilter="0, 0; .2, .5; .8, .5; 1, 0"/>
                                        <p:tgtEl>
                                          <p:spTgt spid="24"/>
                                        </p:tgtEl>
                                      </p:cBhvr>
                                    </p:animEffect>
                                    <p:animScale>
                                      <p:cBhvr>
                                        <p:cTn id="18" dur="250" autoRev="1" fill="hold"/>
                                        <p:tgtEl>
                                          <p:spTgt spid="24"/>
                                        </p:tgtEl>
                                      </p:cBhvr>
                                      <p:by x="105000" y="105000"/>
                                    </p:animScale>
                                  </p:childTnLst>
                                </p:cTn>
                              </p:par>
                              <p:par>
                                <p:cTn id="19" presetID="26" presetClass="emph" presetSubtype="0" fill="hold" grpId="0" nodeType="withEffect">
                                  <p:stCondLst>
                                    <p:cond delay="0"/>
                                  </p:stCondLst>
                                  <p:childTnLst>
                                    <p:animEffect transition="out" filter="fade">
                                      <p:cBhvr>
                                        <p:cTn id="20" dur="500" tmFilter="0, 0; .2, .5; .8, .5; 1, 0"/>
                                        <p:tgtEl>
                                          <p:spTgt spid="23"/>
                                        </p:tgtEl>
                                      </p:cBhvr>
                                    </p:animEffect>
                                    <p:animScale>
                                      <p:cBhvr>
                                        <p:cTn id="21" dur="250" autoRev="1" fill="hold"/>
                                        <p:tgtEl>
                                          <p:spTgt spid="23"/>
                                        </p:tgtEl>
                                      </p:cBhvr>
                                      <p:by x="105000" y="105000"/>
                                    </p:animScale>
                                  </p:childTnLst>
                                </p:cTn>
                              </p:par>
                            </p:childTnLst>
                          </p:cTn>
                        </p:par>
                      </p:childTnLst>
                    </p:cTn>
                  </p:par>
                  <p:par>
                    <p:cTn id="22" fill="hold">
                      <p:stCondLst>
                        <p:cond delay="indefinite"/>
                      </p:stCondLst>
                      <p:childTnLst>
                        <p:par>
                          <p:cTn id="23" fill="hold">
                            <p:stCondLst>
                              <p:cond delay="0"/>
                            </p:stCondLst>
                            <p:childTnLst>
                              <p:par>
                                <p:cTn id="24" presetID="26" presetClass="emph" presetSubtype="0" fill="hold" nodeType="clickEffect">
                                  <p:stCondLst>
                                    <p:cond delay="0"/>
                                  </p:stCondLst>
                                  <p:childTnLst>
                                    <p:animEffect transition="out" filter="fade">
                                      <p:cBhvr>
                                        <p:cTn id="25" dur="500" tmFilter="0, 0; .2, .5; .8, .5; 1, 0"/>
                                        <p:tgtEl>
                                          <p:spTgt spid="25"/>
                                        </p:tgtEl>
                                      </p:cBhvr>
                                    </p:animEffect>
                                    <p:animScale>
                                      <p:cBhvr>
                                        <p:cTn id="26" dur="250" autoRev="1" fill="hold"/>
                                        <p:tgtEl>
                                          <p:spTgt spid="25"/>
                                        </p:tgtEl>
                                      </p:cBhvr>
                                      <p:by x="105000" y="105000"/>
                                    </p:animScale>
                                  </p:childTnLst>
                                </p:cTn>
                              </p:par>
                              <p:par>
                                <p:cTn id="27" presetID="26" presetClass="emph" presetSubtype="0" fill="hold" grpId="0" nodeType="withEffect">
                                  <p:stCondLst>
                                    <p:cond delay="0"/>
                                  </p:stCondLst>
                                  <p:childTnLst>
                                    <p:animEffect transition="out" filter="fade">
                                      <p:cBhvr>
                                        <p:cTn id="28" dur="500" tmFilter="0, 0; .2, .5; .8, .5; 1, 0"/>
                                        <p:tgtEl>
                                          <p:spTgt spid="28"/>
                                        </p:tgtEl>
                                      </p:cBhvr>
                                    </p:animEffect>
                                    <p:animScale>
                                      <p:cBhvr>
                                        <p:cTn id="29" dur="250" autoRev="1" fill="hold"/>
                                        <p:tgtEl>
                                          <p:spTgt spid="28"/>
                                        </p:tgtEl>
                                      </p:cBhvr>
                                      <p:by x="105000" y="105000"/>
                                    </p:animScale>
                                  </p:childTnLst>
                                </p:cTn>
                              </p:par>
                              <p:par>
                                <p:cTn id="30" presetID="26" presetClass="emph" presetSubtype="0" fill="hold" grpId="0" nodeType="withEffect">
                                  <p:stCondLst>
                                    <p:cond delay="0"/>
                                  </p:stCondLst>
                                  <p:childTnLst>
                                    <p:animEffect transition="out" filter="fade">
                                      <p:cBhvr>
                                        <p:cTn id="31" dur="500" tmFilter="0, 0; .2, .5; .8, .5; 1, 0"/>
                                        <p:tgtEl>
                                          <p:spTgt spid="29"/>
                                        </p:tgtEl>
                                      </p:cBhvr>
                                    </p:animEffect>
                                    <p:animScale>
                                      <p:cBhvr>
                                        <p:cTn id="32" dur="250" autoRev="1" fill="hold"/>
                                        <p:tgtEl>
                                          <p:spTgt spid="29"/>
                                        </p:tgtEl>
                                      </p:cBhvr>
                                      <p:by x="105000" y="105000"/>
                                    </p:animScale>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p:bldP spid="23" grpId="0" animBg="1"/>
      <p:bldP spid="24" grpId="0"/>
      <p:bldP spid="28" grpId="0"/>
      <p:bldP spid="29" grpId="0"/>
      <p:bldP spid="3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Verifying predictions with marker</a:t>
            </a:r>
            <a:endParaRPr lang="en-US" dirty="0"/>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18</a:t>
            </a:fld>
            <a:endParaRPr lang="en-US"/>
          </a:p>
        </p:txBody>
      </p:sp>
      <p:sp>
        <p:nvSpPr>
          <p:cNvPr id="5" name="Rectangle 4">
            <a:extLst>
              <a:ext uri="{FF2B5EF4-FFF2-40B4-BE49-F238E27FC236}">
                <a16:creationId xmlns:a16="http://schemas.microsoft.com/office/drawing/2014/main" xmlns="" id="{10C27F79-C0AE-C94D-8D48-CC019E82C814}"/>
              </a:ext>
            </a:extLst>
          </p:cNvPr>
          <p:cNvSpPr/>
          <p:nvPr/>
        </p:nvSpPr>
        <p:spPr>
          <a:xfrm>
            <a:off x="3324773" y="1866432"/>
            <a:ext cx="4389120" cy="323281"/>
          </a:xfrm>
          <a:prstGeom prst="rect">
            <a:avLst/>
          </a:prstGeom>
          <a:solidFill>
            <a:schemeClr val="bg1"/>
          </a:solidFill>
          <a:ln w="25400" cap="flat" cmpd="sng" algn="ctr">
            <a:solidFill>
              <a:srgbClr val="000000"/>
            </a:solidFill>
            <a:prstDash val="solid"/>
          </a:ln>
          <a:effectLst/>
        </p:spPr>
        <p:txBody>
          <a:bodyPr lIns="0" rIns="0" rtlCol="0" anchor="ctr"/>
          <a:lstStyle/>
          <a:p>
            <a:pPr algn="ctr" defTabSz="380996">
              <a:defRPr/>
            </a:pPr>
            <a:endParaRPr lang="en-US" sz="1800" b="1" kern="0" dirty="0">
              <a:solidFill>
                <a:srgbClr val="000000"/>
              </a:solidFill>
              <a:latin typeface="Trebuchet MS"/>
              <a:ea typeface="+mn-ea"/>
              <a:cs typeface="+mn-cs"/>
            </a:endParaRPr>
          </a:p>
        </p:txBody>
      </p:sp>
      <p:sp>
        <p:nvSpPr>
          <p:cNvPr id="6" name="Rectangle 5">
            <a:extLst>
              <a:ext uri="{FF2B5EF4-FFF2-40B4-BE49-F238E27FC236}">
                <a16:creationId xmlns:a16="http://schemas.microsoft.com/office/drawing/2014/main" xmlns="" id="{10C27F79-C0AE-C94D-8D48-CC019E82C814}"/>
              </a:ext>
            </a:extLst>
          </p:cNvPr>
          <p:cNvSpPr/>
          <p:nvPr/>
        </p:nvSpPr>
        <p:spPr>
          <a:xfrm>
            <a:off x="3324773" y="1866432"/>
            <a:ext cx="1421067" cy="323281"/>
          </a:xfrm>
          <a:prstGeom prst="rect">
            <a:avLst/>
          </a:prstGeom>
          <a:solidFill>
            <a:srgbClr val="9DC3E6"/>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Line A</a:t>
            </a:r>
            <a:endParaRPr lang="en-US" sz="1800" b="1" kern="0" dirty="0">
              <a:solidFill>
                <a:srgbClr val="000000"/>
              </a:solidFill>
              <a:latin typeface="Trebuchet MS"/>
              <a:ea typeface="+mn-ea"/>
              <a:cs typeface="+mn-cs"/>
            </a:endParaRPr>
          </a:p>
        </p:txBody>
      </p:sp>
      <p:sp>
        <p:nvSpPr>
          <p:cNvPr id="7" name="Rectangle 6">
            <a:extLst>
              <a:ext uri="{FF2B5EF4-FFF2-40B4-BE49-F238E27FC236}">
                <a16:creationId xmlns:a16="http://schemas.microsoft.com/office/drawing/2014/main" xmlns="" id="{10C27F79-C0AE-C94D-8D48-CC019E82C814}"/>
              </a:ext>
            </a:extLst>
          </p:cNvPr>
          <p:cNvSpPr/>
          <p:nvPr/>
        </p:nvSpPr>
        <p:spPr>
          <a:xfrm>
            <a:off x="4745840" y="1866432"/>
            <a:ext cx="1280161" cy="323281"/>
          </a:xfrm>
          <a:prstGeom prst="rect">
            <a:avLst/>
          </a:prstGeom>
          <a:solidFill>
            <a:srgbClr val="FFC000"/>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Line B</a:t>
            </a:r>
            <a:endParaRPr lang="en-US" sz="1800" b="1" kern="0" dirty="0">
              <a:solidFill>
                <a:srgbClr val="000000"/>
              </a:solidFill>
              <a:latin typeface="Trebuchet MS"/>
              <a:ea typeface="+mn-ea"/>
              <a:cs typeface="+mn-cs"/>
            </a:endParaRPr>
          </a:p>
        </p:txBody>
      </p:sp>
      <p:sp>
        <p:nvSpPr>
          <p:cNvPr id="8" name="Rectangle 7">
            <a:extLst>
              <a:ext uri="{FF2B5EF4-FFF2-40B4-BE49-F238E27FC236}">
                <a16:creationId xmlns:a16="http://schemas.microsoft.com/office/drawing/2014/main" xmlns="" id="{10C27F79-C0AE-C94D-8D48-CC019E82C814}"/>
              </a:ext>
            </a:extLst>
          </p:cNvPr>
          <p:cNvSpPr/>
          <p:nvPr/>
        </p:nvSpPr>
        <p:spPr>
          <a:xfrm>
            <a:off x="6282031" y="1866196"/>
            <a:ext cx="1431862" cy="323281"/>
          </a:xfrm>
          <a:prstGeom prst="rect">
            <a:avLst/>
          </a:prstGeom>
          <a:solidFill>
            <a:schemeClr val="bg1"/>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0xdeadbeef</a:t>
            </a:r>
            <a:endParaRPr lang="en-US" sz="1800" b="1" kern="0" dirty="0">
              <a:solidFill>
                <a:srgbClr val="000000"/>
              </a:solidFill>
              <a:latin typeface="Trebuchet MS"/>
              <a:ea typeface="+mn-ea"/>
              <a:cs typeface="+mn-cs"/>
            </a:endParaRPr>
          </a:p>
        </p:txBody>
      </p:sp>
      <p:sp>
        <p:nvSpPr>
          <p:cNvPr id="9" name="Rectangle 8">
            <a:extLst>
              <a:ext uri="{FF2B5EF4-FFF2-40B4-BE49-F238E27FC236}">
                <a16:creationId xmlns:a16="http://schemas.microsoft.com/office/drawing/2014/main" xmlns="" id="{10C27F79-C0AE-C94D-8D48-CC019E82C814}"/>
              </a:ext>
            </a:extLst>
          </p:cNvPr>
          <p:cNvSpPr/>
          <p:nvPr/>
        </p:nvSpPr>
        <p:spPr>
          <a:xfrm>
            <a:off x="3324773" y="2317654"/>
            <a:ext cx="4389120" cy="323281"/>
          </a:xfrm>
          <a:prstGeom prst="rect">
            <a:avLst/>
          </a:prstGeom>
          <a:solidFill>
            <a:schemeClr val="bg1"/>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Invalid Marker</a:t>
            </a:r>
            <a:endParaRPr lang="en-US" sz="1800" b="1" kern="0" dirty="0">
              <a:solidFill>
                <a:srgbClr val="000000"/>
              </a:solidFill>
              <a:latin typeface="Trebuchet MS"/>
              <a:ea typeface="+mn-ea"/>
              <a:cs typeface="+mn-cs"/>
            </a:endParaRPr>
          </a:p>
        </p:txBody>
      </p:sp>
      <p:sp>
        <p:nvSpPr>
          <p:cNvPr id="14" name="TextBox 13">
            <a:extLst>
              <a:ext uri="{FF2B5EF4-FFF2-40B4-BE49-F238E27FC236}">
                <a16:creationId xmlns:a16="http://schemas.microsoft.com/office/drawing/2014/main" xmlns="" id="{8DFE6565-5D12-DF4C-9D01-E5DA681D7950}"/>
              </a:ext>
            </a:extLst>
          </p:cNvPr>
          <p:cNvSpPr txBox="1"/>
          <p:nvPr/>
        </p:nvSpPr>
        <p:spPr>
          <a:xfrm>
            <a:off x="2948843" y="1866196"/>
            <a:ext cx="407634"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1</a:t>
            </a:r>
            <a:endParaRPr lang="en-US" sz="1800" kern="0" dirty="0">
              <a:solidFill>
                <a:srgbClr val="000000"/>
              </a:solidFill>
              <a:latin typeface="Trebuchet MS"/>
              <a:ea typeface="+mn-ea"/>
              <a:cs typeface="+mn-cs"/>
            </a:endParaRPr>
          </a:p>
        </p:txBody>
      </p:sp>
      <p:sp>
        <p:nvSpPr>
          <p:cNvPr id="15" name="TextBox 14">
            <a:extLst>
              <a:ext uri="{FF2B5EF4-FFF2-40B4-BE49-F238E27FC236}">
                <a16:creationId xmlns:a16="http://schemas.microsoft.com/office/drawing/2014/main" xmlns="" id="{8DFE6565-5D12-DF4C-9D01-E5DA681D7950}"/>
              </a:ext>
            </a:extLst>
          </p:cNvPr>
          <p:cNvSpPr txBox="1"/>
          <p:nvPr/>
        </p:nvSpPr>
        <p:spPr>
          <a:xfrm>
            <a:off x="2948843" y="2276333"/>
            <a:ext cx="407634"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2</a:t>
            </a:r>
            <a:endParaRPr lang="en-US" sz="1800" kern="0" dirty="0">
              <a:solidFill>
                <a:srgbClr val="000000"/>
              </a:solidFill>
              <a:latin typeface="Trebuchet MS"/>
              <a:ea typeface="+mn-ea"/>
              <a:cs typeface="+mn-cs"/>
            </a:endParaRPr>
          </a:p>
        </p:txBody>
      </p:sp>
      <p:sp>
        <p:nvSpPr>
          <p:cNvPr id="17" name="TextBox 16">
            <a:extLst>
              <a:ext uri="{FF2B5EF4-FFF2-40B4-BE49-F238E27FC236}">
                <a16:creationId xmlns:a16="http://schemas.microsoft.com/office/drawing/2014/main" xmlns="" id="{8DFE6565-5D12-DF4C-9D01-E5DA681D7950}"/>
              </a:ext>
            </a:extLst>
          </p:cNvPr>
          <p:cNvSpPr txBox="1"/>
          <p:nvPr/>
        </p:nvSpPr>
        <p:spPr>
          <a:xfrm>
            <a:off x="3320936" y="1428851"/>
            <a:ext cx="4129968"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Compressed</a:t>
            </a:r>
            <a:endParaRPr lang="en-US" sz="1800" kern="0" dirty="0">
              <a:solidFill>
                <a:srgbClr val="000000"/>
              </a:solidFill>
              <a:latin typeface="Trebuchet MS"/>
              <a:ea typeface="+mn-ea"/>
              <a:cs typeface="+mn-cs"/>
            </a:endParaRPr>
          </a:p>
        </p:txBody>
      </p:sp>
      <p:sp>
        <p:nvSpPr>
          <p:cNvPr id="18" name="TextBox 17">
            <a:extLst>
              <a:ext uri="{FF2B5EF4-FFF2-40B4-BE49-F238E27FC236}">
                <a16:creationId xmlns:a16="http://schemas.microsoft.com/office/drawing/2014/main" xmlns="" id="{5B72B2A7-50F8-4941-8F37-0A4CBF5E9DCF}"/>
              </a:ext>
            </a:extLst>
          </p:cNvPr>
          <p:cNvSpPr txBox="1"/>
          <p:nvPr/>
        </p:nvSpPr>
        <p:spPr>
          <a:xfrm>
            <a:off x="94324" y="1216823"/>
            <a:ext cx="1564851" cy="341632"/>
          </a:xfrm>
          <a:prstGeom prst="rect">
            <a:avLst/>
          </a:prstGeom>
          <a:noFill/>
          <a:ln w="6350" cap="flat" cmpd="sng" algn="ctr">
            <a:noFill/>
            <a:prstDash val="solid"/>
          </a:ln>
          <a:effectLst/>
        </p:spPr>
        <p:txBody>
          <a:bodyPr wrap="non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Trebuchet MS"/>
                <a:ea typeface="+mn-ea"/>
                <a:cs typeface="+mn-cs"/>
              </a:rPr>
              <a:t>Access</a:t>
            </a:r>
            <a:r>
              <a:rPr kumimoji="0" lang="en-US" sz="1800" b="0" i="0" u="none" strike="noStrike" kern="0" cap="none" spc="0" normalizeH="0" noProof="0" dirty="0" smtClean="0">
                <a:ln>
                  <a:noFill/>
                </a:ln>
                <a:solidFill>
                  <a:srgbClr val="000000"/>
                </a:solidFill>
                <a:effectLst/>
                <a:uLnTx/>
                <a:uFillTx/>
                <a:latin typeface="Trebuchet MS"/>
                <a:ea typeface="+mn-ea"/>
                <a:cs typeface="+mn-cs"/>
              </a:rPr>
              <a:t> Line B</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19" name="Rectangle 18">
            <a:extLst>
              <a:ext uri="{FF2B5EF4-FFF2-40B4-BE49-F238E27FC236}">
                <a16:creationId xmlns:a16="http://schemas.microsoft.com/office/drawing/2014/main" xmlns="" id="{10C27F79-C0AE-C94D-8D48-CC019E82C814}"/>
              </a:ext>
            </a:extLst>
          </p:cNvPr>
          <p:cNvSpPr/>
          <p:nvPr/>
        </p:nvSpPr>
        <p:spPr>
          <a:xfrm>
            <a:off x="3320936" y="4339851"/>
            <a:ext cx="4389120" cy="323281"/>
          </a:xfrm>
          <a:prstGeom prst="rect">
            <a:avLst/>
          </a:prstGeom>
          <a:solidFill>
            <a:schemeClr val="bg1"/>
          </a:solidFill>
          <a:ln w="25400" cap="flat" cmpd="sng" algn="ctr">
            <a:solidFill>
              <a:srgbClr val="000000"/>
            </a:solidFill>
            <a:prstDash val="solid"/>
          </a:ln>
          <a:effectLst/>
        </p:spPr>
        <p:txBody>
          <a:bodyPr lIns="0" rIns="0" rtlCol="0" anchor="ctr"/>
          <a:lstStyle/>
          <a:p>
            <a:pPr algn="ctr" defTabSz="380996">
              <a:defRPr/>
            </a:pPr>
            <a:endParaRPr lang="en-US" sz="1800" b="1" kern="0" dirty="0">
              <a:solidFill>
                <a:srgbClr val="000000"/>
              </a:solidFill>
              <a:latin typeface="Trebuchet MS"/>
              <a:ea typeface="+mn-ea"/>
              <a:cs typeface="+mn-cs"/>
            </a:endParaRPr>
          </a:p>
        </p:txBody>
      </p:sp>
      <p:sp>
        <p:nvSpPr>
          <p:cNvPr id="20" name="Rectangle 19">
            <a:extLst>
              <a:ext uri="{FF2B5EF4-FFF2-40B4-BE49-F238E27FC236}">
                <a16:creationId xmlns:a16="http://schemas.microsoft.com/office/drawing/2014/main" xmlns="" id="{10C27F79-C0AE-C94D-8D48-CC019E82C814}"/>
              </a:ext>
            </a:extLst>
          </p:cNvPr>
          <p:cNvSpPr/>
          <p:nvPr/>
        </p:nvSpPr>
        <p:spPr>
          <a:xfrm>
            <a:off x="3320936" y="4339851"/>
            <a:ext cx="1421067" cy="323281"/>
          </a:xfrm>
          <a:prstGeom prst="rect">
            <a:avLst/>
          </a:prstGeom>
          <a:solidFill>
            <a:srgbClr val="9DC3E6"/>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Line A</a:t>
            </a:r>
            <a:endParaRPr lang="en-US" sz="1800" b="1" kern="0" dirty="0">
              <a:solidFill>
                <a:srgbClr val="000000"/>
              </a:solidFill>
              <a:latin typeface="Trebuchet MS"/>
              <a:ea typeface="+mn-ea"/>
              <a:cs typeface="+mn-cs"/>
            </a:endParaRPr>
          </a:p>
        </p:txBody>
      </p:sp>
      <p:sp>
        <p:nvSpPr>
          <p:cNvPr id="21" name="Rectangle 20">
            <a:extLst>
              <a:ext uri="{FF2B5EF4-FFF2-40B4-BE49-F238E27FC236}">
                <a16:creationId xmlns:a16="http://schemas.microsoft.com/office/drawing/2014/main" xmlns="" id="{10C27F79-C0AE-C94D-8D48-CC019E82C814}"/>
              </a:ext>
            </a:extLst>
          </p:cNvPr>
          <p:cNvSpPr/>
          <p:nvPr/>
        </p:nvSpPr>
        <p:spPr>
          <a:xfrm>
            <a:off x="4742003" y="4339851"/>
            <a:ext cx="1280161" cy="323281"/>
          </a:xfrm>
          <a:prstGeom prst="rect">
            <a:avLst/>
          </a:prstGeom>
          <a:solidFill>
            <a:srgbClr val="FFC000"/>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Line B</a:t>
            </a:r>
            <a:endParaRPr lang="en-US" sz="1800" b="1" kern="0" dirty="0">
              <a:solidFill>
                <a:srgbClr val="000000"/>
              </a:solidFill>
              <a:latin typeface="Trebuchet MS"/>
              <a:ea typeface="+mn-ea"/>
              <a:cs typeface="+mn-cs"/>
            </a:endParaRPr>
          </a:p>
        </p:txBody>
      </p:sp>
      <p:sp>
        <p:nvSpPr>
          <p:cNvPr id="22" name="Rectangle 21">
            <a:extLst>
              <a:ext uri="{FF2B5EF4-FFF2-40B4-BE49-F238E27FC236}">
                <a16:creationId xmlns:a16="http://schemas.microsoft.com/office/drawing/2014/main" xmlns="" id="{10C27F79-C0AE-C94D-8D48-CC019E82C814}"/>
              </a:ext>
            </a:extLst>
          </p:cNvPr>
          <p:cNvSpPr/>
          <p:nvPr/>
        </p:nvSpPr>
        <p:spPr>
          <a:xfrm>
            <a:off x="6278194" y="4339615"/>
            <a:ext cx="1431862" cy="323281"/>
          </a:xfrm>
          <a:prstGeom prst="rect">
            <a:avLst/>
          </a:prstGeom>
          <a:solidFill>
            <a:schemeClr val="bg1"/>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0xdeadbeef</a:t>
            </a:r>
            <a:endParaRPr lang="en-US" sz="1800" b="1" kern="0" dirty="0">
              <a:solidFill>
                <a:srgbClr val="000000"/>
              </a:solidFill>
              <a:latin typeface="Trebuchet MS"/>
              <a:ea typeface="+mn-ea"/>
              <a:cs typeface="+mn-cs"/>
            </a:endParaRPr>
          </a:p>
        </p:txBody>
      </p:sp>
      <p:sp>
        <p:nvSpPr>
          <p:cNvPr id="23" name="Rectangle 22">
            <a:extLst>
              <a:ext uri="{FF2B5EF4-FFF2-40B4-BE49-F238E27FC236}">
                <a16:creationId xmlns:a16="http://schemas.microsoft.com/office/drawing/2014/main" xmlns="" id="{10C27F79-C0AE-C94D-8D48-CC019E82C814}"/>
              </a:ext>
            </a:extLst>
          </p:cNvPr>
          <p:cNvSpPr/>
          <p:nvPr/>
        </p:nvSpPr>
        <p:spPr>
          <a:xfrm>
            <a:off x="3320936" y="4791073"/>
            <a:ext cx="4389120" cy="323281"/>
          </a:xfrm>
          <a:prstGeom prst="rect">
            <a:avLst/>
          </a:prstGeom>
          <a:solidFill>
            <a:schemeClr val="bg1"/>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Invalid Marker</a:t>
            </a:r>
            <a:endParaRPr lang="en-US" sz="1800" b="1" kern="0" dirty="0">
              <a:solidFill>
                <a:srgbClr val="000000"/>
              </a:solidFill>
              <a:latin typeface="Trebuchet MS"/>
              <a:ea typeface="+mn-ea"/>
              <a:cs typeface="+mn-cs"/>
            </a:endParaRPr>
          </a:p>
        </p:txBody>
      </p:sp>
      <p:sp>
        <p:nvSpPr>
          <p:cNvPr id="24" name="TextBox 23">
            <a:extLst>
              <a:ext uri="{FF2B5EF4-FFF2-40B4-BE49-F238E27FC236}">
                <a16:creationId xmlns:a16="http://schemas.microsoft.com/office/drawing/2014/main" xmlns="" id="{8DFE6565-5D12-DF4C-9D01-E5DA681D7950}"/>
              </a:ext>
            </a:extLst>
          </p:cNvPr>
          <p:cNvSpPr txBox="1"/>
          <p:nvPr/>
        </p:nvSpPr>
        <p:spPr>
          <a:xfrm>
            <a:off x="2945006" y="4339615"/>
            <a:ext cx="407634"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1</a:t>
            </a:r>
            <a:endParaRPr lang="en-US" sz="1800" kern="0" dirty="0">
              <a:solidFill>
                <a:srgbClr val="000000"/>
              </a:solidFill>
              <a:latin typeface="Trebuchet MS"/>
              <a:ea typeface="+mn-ea"/>
              <a:cs typeface="+mn-cs"/>
            </a:endParaRPr>
          </a:p>
        </p:txBody>
      </p:sp>
      <p:sp>
        <p:nvSpPr>
          <p:cNvPr id="25" name="TextBox 24">
            <a:extLst>
              <a:ext uri="{FF2B5EF4-FFF2-40B4-BE49-F238E27FC236}">
                <a16:creationId xmlns:a16="http://schemas.microsoft.com/office/drawing/2014/main" xmlns="" id="{8DFE6565-5D12-DF4C-9D01-E5DA681D7950}"/>
              </a:ext>
            </a:extLst>
          </p:cNvPr>
          <p:cNvSpPr txBox="1"/>
          <p:nvPr/>
        </p:nvSpPr>
        <p:spPr>
          <a:xfrm>
            <a:off x="2945006" y="4749752"/>
            <a:ext cx="407634"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2</a:t>
            </a:r>
            <a:endParaRPr lang="en-US" sz="1800" kern="0" dirty="0">
              <a:solidFill>
                <a:srgbClr val="000000"/>
              </a:solidFill>
              <a:latin typeface="Trebuchet MS"/>
              <a:ea typeface="+mn-ea"/>
              <a:cs typeface="+mn-cs"/>
            </a:endParaRPr>
          </a:p>
        </p:txBody>
      </p:sp>
      <p:sp>
        <p:nvSpPr>
          <p:cNvPr id="26" name="TextBox 25">
            <a:extLst>
              <a:ext uri="{FF2B5EF4-FFF2-40B4-BE49-F238E27FC236}">
                <a16:creationId xmlns:a16="http://schemas.microsoft.com/office/drawing/2014/main" xmlns="" id="{8DFE6565-5D12-DF4C-9D01-E5DA681D7950}"/>
              </a:ext>
            </a:extLst>
          </p:cNvPr>
          <p:cNvSpPr txBox="1"/>
          <p:nvPr/>
        </p:nvSpPr>
        <p:spPr>
          <a:xfrm>
            <a:off x="3317099" y="3902270"/>
            <a:ext cx="4129968"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Compressed</a:t>
            </a:r>
            <a:endParaRPr lang="en-US" sz="1800" kern="0" dirty="0">
              <a:solidFill>
                <a:srgbClr val="000000"/>
              </a:solidFill>
              <a:latin typeface="Trebuchet MS"/>
              <a:ea typeface="+mn-ea"/>
              <a:cs typeface="+mn-cs"/>
            </a:endParaRPr>
          </a:p>
        </p:txBody>
      </p:sp>
      <p:sp>
        <p:nvSpPr>
          <p:cNvPr id="27" name="TextBox 26">
            <a:extLst>
              <a:ext uri="{FF2B5EF4-FFF2-40B4-BE49-F238E27FC236}">
                <a16:creationId xmlns:a16="http://schemas.microsoft.com/office/drawing/2014/main" xmlns="" id="{5B72B2A7-50F8-4941-8F37-0A4CBF5E9DCF}"/>
              </a:ext>
            </a:extLst>
          </p:cNvPr>
          <p:cNvSpPr txBox="1"/>
          <p:nvPr/>
        </p:nvSpPr>
        <p:spPr>
          <a:xfrm>
            <a:off x="1003033" y="1860528"/>
            <a:ext cx="1499128" cy="341632"/>
          </a:xfrm>
          <a:prstGeom prst="rect">
            <a:avLst/>
          </a:prstGeom>
          <a:noFill/>
          <a:ln w="6350" cap="flat" cmpd="sng" algn="ctr">
            <a:noFill/>
            <a:prstDash val="solid"/>
          </a:ln>
          <a:effectLst/>
        </p:spPr>
        <p:txBody>
          <a:bodyPr wrap="non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Trebuchet MS"/>
                <a:ea typeface="+mn-ea"/>
                <a:cs typeface="+mn-cs"/>
              </a:rPr>
              <a:t>Correct</a:t>
            </a:r>
            <a:r>
              <a:rPr kumimoji="0" lang="en-US" sz="1800" b="0" i="0" u="none" strike="noStrike" kern="0" cap="none" spc="0" normalizeH="0" noProof="0" dirty="0" smtClean="0">
                <a:ln>
                  <a:noFill/>
                </a:ln>
                <a:solidFill>
                  <a:srgbClr val="000000"/>
                </a:solidFill>
                <a:effectLst/>
                <a:uLnTx/>
                <a:uFillTx/>
                <a:latin typeface="Trebuchet MS"/>
                <a:ea typeface="+mn-ea"/>
                <a:cs typeface="+mn-cs"/>
              </a:rPr>
              <a:t> </a:t>
            </a:r>
            <a:r>
              <a:rPr kumimoji="0" lang="en-US" sz="1800" b="0" i="0" u="none" strike="noStrike" kern="0" cap="none" spc="0" normalizeH="0" noProof="0" dirty="0" err="1" smtClean="0">
                <a:ln>
                  <a:noFill/>
                </a:ln>
                <a:solidFill>
                  <a:srgbClr val="000000"/>
                </a:solidFill>
                <a:effectLst/>
                <a:uLnTx/>
                <a:uFillTx/>
                <a:latin typeface="Trebuchet MS"/>
                <a:ea typeface="+mn-ea"/>
                <a:cs typeface="+mn-cs"/>
              </a:rPr>
              <a:t>pred</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cxnSp>
        <p:nvCxnSpPr>
          <p:cNvPr id="28" name="Straight Connector 27">
            <a:extLst>
              <a:ext uri="{FF2B5EF4-FFF2-40B4-BE49-F238E27FC236}">
                <a16:creationId xmlns:a16="http://schemas.microsoft.com/office/drawing/2014/main" xmlns="" id="{DBF2B6C7-5CF8-AF42-AD7B-FF040E59F3EA}"/>
              </a:ext>
            </a:extLst>
          </p:cNvPr>
          <p:cNvCxnSpPr>
            <a:cxnSpLocks/>
          </p:cNvCxnSpPr>
          <p:nvPr/>
        </p:nvCxnSpPr>
        <p:spPr>
          <a:xfrm>
            <a:off x="692658" y="3230880"/>
            <a:ext cx="7936992" cy="0"/>
          </a:xfrm>
          <a:prstGeom prst="line">
            <a:avLst/>
          </a:prstGeom>
          <a:ln>
            <a:prstDash val="dash"/>
          </a:ln>
          <a:effectLst/>
        </p:spPr>
        <p:style>
          <a:lnRef idx="3">
            <a:schemeClr val="dk1"/>
          </a:lnRef>
          <a:fillRef idx="0">
            <a:schemeClr val="dk1"/>
          </a:fillRef>
          <a:effectRef idx="2">
            <a:schemeClr val="dk1"/>
          </a:effectRef>
          <a:fontRef idx="minor">
            <a:schemeClr val="tx1"/>
          </a:fontRef>
        </p:style>
      </p:cxnSp>
      <p:cxnSp>
        <p:nvCxnSpPr>
          <p:cNvPr id="30" name="Straight Arrow Connector 29">
            <a:extLst>
              <a:ext uri="{FF2B5EF4-FFF2-40B4-BE49-F238E27FC236}">
                <a16:creationId xmlns:a16="http://schemas.microsoft.com/office/drawing/2014/main" xmlns="" id="{4FA3C928-3E3D-3E40-999E-EF09A0471971}"/>
              </a:ext>
            </a:extLst>
          </p:cNvPr>
          <p:cNvCxnSpPr>
            <a:cxnSpLocks/>
          </p:cNvCxnSpPr>
          <p:nvPr/>
        </p:nvCxnSpPr>
        <p:spPr>
          <a:xfrm flipH="1">
            <a:off x="876750" y="1548534"/>
            <a:ext cx="1" cy="630530"/>
          </a:xfrm>
          <a:prstGeom prst="straightConnector1">
            <a:avLst/>
          </a:prstGeom>
          <a:noFill/>
          <a:ln w="25400" cap="flat" cmpd="sng" algn="ctr">
            <a:solidFill>
              <a:schemeClr val="tx1"/>
            </a:solidFill>
            <a:prstDash val="solid"/>
            <a:tailEnd type="triangle"/>
          </a:ln>
          <a:effectLst/>
        </p:spPr>
      </p:cxnSp>
      <p:sp>
        <p:nvSpPr>
          <p:cNvPr id="37" name="Up Arrow 36"/>
          <p:cNvSpPr/>
          <p:nvPr/>
        </p:nvSpPr>
        <p:spPr>
          <a:xfrm rot="16200000" flipV="1">
            <a:off x="2729008" y="1739008"/>
            <a:ext cx="229774" cy="528846"/>
          </a:xfrm>
          <a:prstGeom prst="upArrow">
            <a:avLst/>
          </a:prstGeom>
          <a:solidFill>
            <a:srgbClr val="0000F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Curved Up Arrow 39"/>
          <p:cNvSpPr/>
          <p:nvPr/>
        </p:nvSpPr>
        <p:spPr>
          <a:xfrm rot="16200000" flipV="1">
            <a:off x="2523000" y="4504551"/>
            <a:ext cx="525141" cy="401857"/>
          </a:xfrm>
          <a:prstGeom prst="curvedUpArrow">
            <a:avLst>
              <a:gd name="adj1" fmla="val 25000"/>
              <a:gd name="adj2" fmla="val 59143"/>
              <a:gd name="adj3" fmla="val 31386"/>
            </a:avLst>
          </a:prstGeom>
          <a:solidFill>
            <a:srgbClr val="0000F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1" name="TextBox 40">
            <a:extLst>
              <a:ext uri="{FF2B5EF4-FFF2-40B4-BE49-F238E27FC236}">
                <a16:creationId xmlns:a16="http://schemas.microsoft.com/office/drawing/2014/main" xmlns="" id="{5B72B2A7-50F8-4941-8F37-0A4CBF5E9DCF}"/>
              </a:ext>
            </a:extLst>
          </p:cNvPr>
          <p:cNvSpPr txBox="1"/>
          <p:nvPr/>
        </p:nvSpPr>
        <p:spPr>
          <a:xfrm>
            <a:off x="4568593" y="2795973"/>
            <a:ext cx="4070345" cy="341632"/>
          </a:xfrm>
          <a:prstGeom prst="rect">
            <a:avLst/>
          </a:prstGeom>
          <a:noFill/>
          <a:ln w="6350" cap="flat" cmpd="sng" algn="ctr">
            <a:noFill/>
            <a:prstDash val="solid"/>
          </a:ln>
          <a:effectLst/>
        </p:spPr>
        <p:txBody>
          <a:bodyPr wrap="non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Trebuchet MS"/>
                <a:ea typeface="+mn-ea"/>
                <a:cs typeface="+mn-cs"/>
              </a:rPr>
              <a:t>Single-access, avoid metadata lookup</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42" name="TextBox 41">
            <a:extLst>
              <a:ext uri="{FF2B5EF4-FFF2-40B4-BE49-F238E27FC236}">
                <a16:creationId xmlns:a16="http://schemas.microsoft.com/office/drawing/2014/main" xmlns="" id="{5B72B2A7-50F8-4941-8F37-0A4CBF5E9DCF}"/>
              </a:ext>
            </a:extLst>
          </p:cNvPr>
          <p:cNvSpPr txBox="1"/>
          <p:nvPr/>
        </p:nvSpPr>
        <p:spPr>
          <a:xfrm>
            <a:off x="4121354" y="5271005"/>
            <a:ext cx="4517583" cy="341632"/>
          </a:xfrm>
          <a:prstGeom prst="rect">
            <a:avLst/>
          </a:prstGeom>
          <a:noFill/>
          <a:ln w="6350" cap="flat" cmpd="sng" algn="ctr">
            <a:noFill/>
            <a:prstDash val="solid"/>
          </a:ln>
          <a:effectLst/>
        </p:spPr>
        <p:txBody>
          <a:bodyPr wrap="non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Trebuchet MS"/>
                <a:ea typeface="+mn-ea"/>
                <a:cs typeface="+mn-cs"/>
              </a:rPr>
              <a:t>Double-access, some bandwidth overhead</a:t>
            </a:r>
          </a:p>
        </p:txBody>
      </p:sp>
      <p:sp>
        <p:nvSpPr>
          <p:cNvPr id="39" name="Up Arrow 38"/>
          <p:cNvSpPr/>
          <p:nvPr/>
        </p:nvSpPr>
        <p:spPr>
          <a:xfrm rot="16200000" flipV="1">
            <a:off x="2649937" y="4712074"/>
            <a:ext cx="229774" cy="528846"/>
          </a:xfrm>
          <a:prstGeom prst="upArrow">
            <a:avLst/>
          </a:prstGeom>
          <a:solidFill>
            <a:srgbClr val="0000F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xmlns="" id="{2CD20DB1-53EC-B443-8C3A-1D56FF286E4A}"/>
              </a:ext>
            </a:extLst>
          </p:cNvPr>
          <p:cNvSpPr/>
          <p:nvPr/>
        </p:nvSpPr>
        <p:spPr>
          <a:xfrm>
            <a:off x="304724" y="2202160"/>
            <a:ext cx="1144052" cy="507714"/>
          </a:xfrm>
          <a:prstGeom prst="rect">
            <a:avLst/>
          </a:prstGeom>
          <a:solidFill>
            <a:srgbClr val="A9D18E">
              <a:alpha val="59000"/>
            </a:srgbClr>
          </a:solidFill>
          <a:ln w="25400" cap="flat" cmpd="sng" algn="ctr">
            <a:solidFill>
              <a:srgbClr val="000000"/>
            </a:solidFill>
            <a:prstDash val="solid"/>
          </a:ln>
          <a:effectLst/>
        </p:spPr>
        <p:txBody>
          <a:bodyPr lIns="0" rIns="0" rtlCol="0" anchor="ctr"/>
          <a:lstStyle/>
          <a:p>
            <a:pPr lvl="0" algn="ctr" defTabSz="507995">
              <a:defRPr/>
            </a:pPr>
            <a:r>
              <a:rPr lang="en-US" sz="1800" b="1" kern="0" noProof="0" dirty="0" smtClean="0">
                <a:solidFill>
                  <a:srgbClr val="000000"/>
                </a:solidFill>
                <a:latin typeface="Trebuchet MS"/>
              </a:rPr>
              <a:t>Location</a:t>
            </a:r>
          </a:p>
          <a:p>
            <a:pPr lvl="0" algn="ctr" defTabSz="507995">
              <a:defRPr/>
            </a:pPr>
            <a:r>
              <a:rPr kumimoji="0" lang="en-US" sz="1800" b="1" i="0" u="none" strike="noStrike" kern="0" cap="none" spc="0" normalizeH="0" baseline="0" dirty="0" smtClean="0">
                <a:ln>
                  <a:noFill/>
                </a:ln>
                <a:solidFill>
                  <a:srgbClr val="000000"/>
                </a:solidFill>
                <a:effectLst/>
                <a:uLnTx/>
                <a:uFillTx/>
                <a:latin typeface="Trebuchet MS"/>
                <a:ea typeface="+mn-ea"/>
                <a:cs typeface="+mn-cs"/>
              </a:rPr>
              <a:t>Predictor</a:t>
            </a:r>
            <a:endParaRPr kumimoji="0" lang="en-US" sz="1800" b="1" i="0" u="none" strike="noStrike" kern="0" cap="none" spc="0" normalizeH="0" baseline="0" noProof="0" dirty="0">
              <a:ln>
                <a:noFill/>
              </a:ln>
              <a:solidFill>
                <a:srgbClr val="000000"/>
              </a:solidFill>
              <a:effectLst/>
              <a:uLnTx/>
              <a:uFillTx/>
              <a:latin typeface="Trebuchet MS"/>
              <a:ea typeface="+mn-ea"/>
              <a:cs typeface="+mn-cs"/>
            </a:endParaRPr>
          </a:p>
        </p:txBody>
      </p:sp>
      <p:cxnSp>
        <p:nvCxnSpPr>
          <p:cNvPr id="47" name="Straight Arrow Connector 46">
            <a:extLst>
              <a:ext uri="{FF2B5EF4-FFF2-40B4-BE49-F238E27FC236}">
                <a16:creationId xmlns:a16="http://schemas.microsoft.com/office/drawing/2014/main" xmlns="" id="{4FA3C928-3E3D-3E40-999E-EF09A0471971}"/>
              </a:ext>
            </a:extLst>
          </p:cNvPr>
          <p:cNvCxnSpPr>
            <a:cxnSpLocks/>
            <a:stCxn id="46" idx="3"/>
          </p:cNvCxnSpPr>
          <p:nvPr/>
        </p:nvCxnSpPr>
        <p:spPr>
          <a:xfrm flipV="1">
            <a:off x="1448776" y="2117144"/>
            <a:ext cx="1051625" cy="338873"/>
          </a:xfrm>
          <a:prstGeom prst="straightConnector1">
            <a:avLst/>
          </a:prstGeom>
          <a:noFill/>
          <a:ln w="25400" cap="flat" cmpd="sng" algn="ctr">
            <a:solidFill>
              <a:schemeClr val="tx1"/>
            </a:solidFill>
            <a:prstDash val="solid"/>
            <a:tailEnd type="triangle"/>
          </a:ln>
          <a:effectLst/>
        </p:spPr>
      </p:cxnSp>
      <p:sp>
        <p:nvSpPr>
          <p:cNvPr id="50" name="TextBox 49">
            <a:extLst>
              <a:ext uri="{FF2B5EF4-FFF2-40B4-BE49-F238E27FC236}">
                <a16:creationId xmlns:a16="http://schemas.microsoft.com/office/drawing/2014/main" xmlns="" id="{5B72B2A7-50F8-4941-8F37-0A4CBF5E9DCF}"/>
              </a:ext>
            </a:extLst>
          </p:cNvPr>
          <p:cNvSpPr txBox="1"/>
          <p:nvPr/>
        </p:nvSpPr>
        <p:spPr>
          <a:xfrm>
            <a:off x="95196" y="3677559"/>
            <a:ext cx="1564851" cy="341632"/>
          </a:xfrm>
          <a:prstGeom prst="rect">
            <a:avLst/>
          </a:prstGeom>
          <a:noFill/>
          <a:ln w="6350" cap="flat" cmpd="sng" algn="ctr">
            <a:noFill/>
            <a:prstDash val="solid"/>
          </a:ln>
          <a:effectLst/>
        </p:spPr>
        <p:txBody>
          <a:bodyPr wrap="non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Trebuchet MS"/>
                <a:ea typeface="+mn-ea"/>
                <a:cs typeface="+mn-cs"/>
              </a:rPr>
              <a:t>Access</a:t>
            </a:r>
            <a:r>
              <a:rPr kumimoji="0" lang="en-US" sz="1800" b="0" i="0" u="none" strike="noStrike" kern="0" cap="none" spc="0" normalizeH="0" noProof="0" dirty="0" smtClean="0">
                <a:ln>
                  <a:noFill/>
                </a:ln>
                <a:solidFill>
                  <a:srgbClr val="000000"/>
                </a:solidFill>
                <a:effectLst/>
                <a:uLnTx/>
                <a:uFillTx/>
                <a:latin typeface="Trebuchet MS"/>
                <a:ea typeface="+mn-ea"/>
                <a:cs typeface="+mn-cs"/>
              </a:rPr>
              <a:t> Line B</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51" name="TextBox 50">
            <a:extLst>
              <a:ext uri="{FF2B5EF4-FFF2-40B4-BE49-F238E27FC236}">
                <a16:creationId xmlns:a16="http://schemas.microsoft.com/office/drawing/2014/main" xmlns="" id="{5B72B2A7-50F8-4941-8F37-0A4CBF5E9DCF}"/>
              </a:ext>
            </a:extLst>
          </p:cNvPr>
          <p:cNvSpPr txBox="1"/>
          <p:nvPr/>
        </p:nvSpPr>
        <p:spPr>
          <a:xfrm>
            <a:off x="920548" y="4321264"/>
            <a:ext cx="1665842" cy="341632"/>
          </a:xfrm>
          <a:prstGeom prst="rect">
            <a:avLst/>
          </a:prstGeom>
          <a:noFill/>
          <a:ln w="6350" cap="flat" cmpd="sng" algn="ctr">
            <a:noFill/>
            <a:prstDash val="solid"/>
          </a:ln>
          <a:effectLst/>
        </p:spPr>
        <p:txBody>
          <a:bodyPr wrap="non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lang="en-US" sz="1800" kern="0" dirty="0" err="1" smtClean="0">
                <a:solidFill>
                  <a:srgbClr val="000000"/>
                </a:solidFill>
                <a:latin typeface="Trebuchet MS"/>
                <a:ea typeface="+mn-ea"/>
                <a:cs typeface="+mn-cs"/>
              </a:rPr>
              <a:t>Inc</a:t>
            </a:r>
            <a:r>
              <a:rPr kumimoji="0" lang="en-US" sz="1800" b="0" i="0" u="none" strike="noStrike" kern="0" cap="none" spc="0" normalizeH="0" baseline="0" noProof="0" dirty="0" err="1" smtClean="0">
                <a:ln>
                  <a:noFill/>
                </a:ln>
                <a:solidFill>
                  <a:srgbClr val="000000"/>
                </a:solidFill>
                <a:effectLst/>
                <a:uLnTx/>
                <a:uFillTx/>
                <a:latin typeface="Trebuchet MS"/>
                <a:ea typeface="+mn-ea"/>
                <a:cs typeface="+mn-cs"/>
              </a:rPr>
              <a:t>orrect</a:t>
            </a:r>
            <a:r>
              <a:rPr kumimoji="0" lang="en-US" sz="1800" b="0" i="0" u="none" strike="noStrike" kern="0" cap="none" spc="0" normalizeH="0" noProof="0" dirty="0" smtClean="0">
                <a:ln>
                  <a:noFill/>
                </a:ln>
                <a:solidFill>
                  <a:srgbClr val="000000"/>
                </a:solidFill>
                <a:effectLst/>
                <a:uLnTx/>
                <a:uFillTx/>
                <a:latin typeface="Trebuchet MS"/>
                <a:ea typeface="+mn-ea"/>
                <a:cs typeface="+mn-cs"/>
              </a:rPr>
              <a:t> </a:t>
            </a:r>
            <a:r>
              <a:rPr kumimoji="0" lang="en-US" sz="1800" b="0" i="0" u="none" strike="noStrike" kern="0" cap="none" spc="0" normalizeH="0" noProof="0" dirty="0" err="1" smtClean="0">
                <a:ln>
                  <a:noFill/>
                </a:ln>
                <a:solidFill>
                  <a:srgbClr val="000000"/>
                </a:solidFill>
                <a:effectLst/>
                <a:uLnTx/>
                <a:uFillTx/>
                <a:latin typeface="Trebuchet MS"/>
                <a:ea typeface="+mn-ea"/>
                <a:cs typeface="+mn-cs"/>
              </a:rPr>
              <a:t>pred</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cxnSp>
        <p:nvCxnSpPr>
          <p:cNvPr id="52" name="Straight Arrow Connector 51">
            <a:extLst>
              <a:ext uri="{FF2B5EF4-FFF2-40B4-BE49-F238E27FC236}">
                <a16:creationId xmlns:a16="http://schemas.microsoft.com/office/drawing/2014/main" xmlns="" id="{4FA3C928-3E3D-3E40-999E-EF09A0471971}"/>
              </a:ext>
            </a:extLst>
          </p:cNvPr>
          <p:cNvCxnSpPr>
            <a:cxnSpLocks/>
          </p:cNvCxnSpPr>
          <p:nvPr/>
        </p:nvCxnSpPr>
        <p:spPr>
          <a:xfrm flipH="1">
            <a:off x="877622" y="4009270"/>
            <a:ext cx="1" cy="630530"/>
          </a:xfrm>
          <a:prstGeom prst="straightConnector1">
            <a:avLst/>
          </a:prstGeom>
          <a:noFill/>
          <a:ln w="25400" cap="flat" cmpd="sng" algn="ctr">
            <a:solidFill>
              <a:schemeClr val="tx1"/>
            </a:solidFill>
            <a:prstDash val="solid"/>
            <a:tailEnd type="triangle"/>
          </a:ln>
          <a:effectLst/>
        </p:spPr>
      </p:cxnSp>
      <p:sp>
        <p:nvSpPr>
          <p:cNvPr id="53" name="Rectangle 52">
            <a:extLst>
              <a:ext uri="{FF2B5EF4-FFF2-40B4-BE49-F238E27FC236}">
                <a16:creationId xmlns:a16="http://schemas.microsoft.com/office/drawing/2014/main" xmlns="" id="{2CD20DB1-53EC-B443-8C3A-1D56FF286E4A}"/>
              </a:ext>
            </a:extLst>
          </p:cNvPr>
          <p:cNvSpPr/>
          <p:nvPr/>
        </p:nvSpPr>
        <p:spPr>
          <a:xfrm>
            <a:off x="305596" y="4662896"/>
            <a:ext cx="1144052" cy="507714"/>
          </a:xfrm>
          <a:prstGeom prst="rect">
            <a:avLst/>
          </a:prstGeom>
          <a:solidFill>
            <a:srgbClr val="A9D18E">
              <a:alpha val="59000"/>
            </a:srgbClr>
          </a:solidFill>
          <a:ln w="25400" cap="flat" cmpd="sng" algn="ctr">
            <a:solidFill>
              <a:srgbClr val="000000"/>
            </a:solidFill>
            <a:prstDash val="solid"/>
          </a:ln>
          <a:effectLst/>
        </p:spPr>
        <p:txBody>
          <a:bodyPr lIns="0" rIns="0" rtlCol="0" anchor="ctr"/>
          <a:lstStyle/>
          <a:p>
            <a:pPr lvl="0" algn="ctr" defTabSz="507995">
              <a:defRPr/>
            </a:pPr>
            <a:r>
              <a:rPr lang="en-US" sz="1800" b="1" kern="0" noProof="0" dirty="0" smtClean="0">
                <a:solidFill>
                  <a:srgbClr val="000000"/>
                </a:solidFill>
                <a:latin typeface="Trebuchet MS"/>
              </a:rPr>
              <a:t>Location</a:t>
            </a:r>
          </a:p>
          <a:p>
            <a:pPr lvl="0" algn="ctr" defTabSz="507995">
              <a:defRPr/>
            </a:pPr>
            <a:r>
              <a:rPr kumimoji="0" lang="en-US" sz="1800" b="1" i="0" u="none" strike="noStrike" kern="0" cap="none" spc="0" normalizeH="0" baseline="0" dirty="0" smtClean="0">
                <a:ln>
                  <a:noFill/>
                </a:ln>
                <a:solidFill>
                  <a:srgbClr val="000000"/>
                </a:solidFill>
                <a:effectLst/>
                <a:uLnTx/>
                <a:uFillTx/>
                <a:latin typeface="Trebuchet MS"/>
                <a:ea typeface="+mn-ea"/>
                <a:cs typeface="+mn-cs"/>
              </a:rPr>
              <a:t>Predictor</a:t>
            </a:r>
            <a:endParaRPr kumimoji="0" lang="en-US" sz="1800" b="1" i="0" u="none" strike="noStrike" kern="0" cap="none" spc="0" normalizeH="0" baseline="0" noProof="0" dirty="0">
              <a:ln>
                <a:noFill/>
              </a:ln>
              <a:solidFill>
                <a:srgbClr val="000000"/>
              </a:solidFill>
              <a:effectLst/>
              <a:uLnTx/>
              <a:uFillTx/>
              <a:latin typeface="Trebuchet MS"/>
              <a:ea typeface="+mn-ea"/>
              <a:cs typeface="+mn-cs"/>
            </a:endParaRPr>
          </a:p>
        </p:txBody>
      </p:sp>
      <p:cxnSp>
        <p:nvCxnSpPr>
          <p:cNvPr id="54" name="Straight Arrow Connector 53">
            <a:extLst>
              <a:ext uri="{FF2B5EF4-FFF2-40B4-BE49-F238E27FC236}">
                <a16:creationId xmlns:a16="http://schemas.microsoft.com/office/drawing/2014/main" xmlns="" id="{4FA3C928-3E3D-3E40-999E-EF09A0471971}"/>
              </a:ext>
            </a:extLst>
          </p:cNvPr>
          <p:cNvCxnSpPr>
            <a:cxnSpLocks/>
            <a:endCxn id="39" idx="2"/>
          </p:cNvCxnSpPr>
          <p:nvPr/>
        </p:nvCxnSpPr>
        <p:spPr>
          <a:xfrm>
            <a:off x="1449648" y="4916754"/>
            <a:ext cx="1050753" cy="59743"/>
          </a:xfrm>
          <a:prstGeom prst="straightConnector1">
            <a:avLst/>
          </a:prstGeom>
          <a:noFill/>
          <a:ln w="25400" cap="flat" cmpd="sng" algn="ctr">
            <a:solidFill>
              <a:schemeClr val="tx1"/>
            </a:solidFill>
            <a:prstDash val="solid"/>
            <a:tailEnd type="triangle"/>
          </a:ln>
          <a:effectLst/>
        </p:spPr>
      </p:cxnSp>
      <p:sp>
        <p:nvSpPr>
          <p:cNvPr id="56" name="TextBox 55">
            <a:extLst>
              <a:ext uri="{FF2B5EF4-FFF2-40B4-BE49-F238E27FC236}">
                <a16:creationId xmlns:a16="http://schemas.microsoft.com/office/drawing/2014/main" xmlns="" id="{5B72B2A7-50F8-4941-8F37-0A4CBF5E9DCF}"/>
              </a:ext>
            </a:extLst>
          </p:cNvPr>
          <p:cNvSpPr txBox="1"/>
          <p:nvPr/>
        </p:nvSpPr>
        <p:spPr>
          <a:xfrm>
            <a:off x="94324" y="836705"/>
            <a:ext cx="2182008" cy="341632"/>
          </a:xfrm>
          <a:prstGeom prst="rect">
            <a:avLst/>
          </a:prstGeom>
          <a:noFill/>
          <a:ln w="6350" cap="flat" cmpd="sng" algn="ctr">
            <a:noFill/>
            <a:prstDash val="solid"/>
          </a:ln>
          <a:effectLst/>
        </p:spPr>
        <p:txBody>
          <a:bodyPr wrap="non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000000"/>
                </a:solidFill>
                <a:effectLst/>
                <a:uLnTx/>
                <a:uFillTx/>
                <a:latin typeface="Trebuchet MS"/>
                <a:ea typeface="+mn-ea"/>
                <a:cs typeface="+mn-cs"/>
              </a:rPr>
              <a:t>Correct</a:t>
            </a:r>
            <a:r>
              <a:rPr kumimoji="0" lang="en-US" sz="1800" b="1" i="0" u="none" strike="noStrike" kern="0" cap="none" spc="0" normalizeH="0" noProof="0" dirty="0" smtClean="0">
                <a:ln>
                  <a:noFill/>
                </a:ln>
                <a:solidFill>
                  <a:srgbClr val="000000"/>
                </a:solidFill>
                <a:effectLst/>
                <a:uLnTx/>
                <a:uFillTx/>
                <a:latin typeface="Trebuchet MS"/>
                <a:ea typeface="+mn-ea"/>
                <a:cs typeface="+mn-cs"/>
              </a:rPr>
              <a:t> prediction</a:t>
            </a:r>
            <a:endParaRPr kumimoji="0" lang="en-US" sz="1800" b="1" i="0" u="none" strike="noStrike" kern="0" cap="none" spc="0" normalizeH="0" baseline="0" noProof="0" dirty="0">
              <a:ln>
                <a:noFill/>
              </a:ln>
              <a:solidFill>
                <a:srgbClr val="000000"/>
              </a:solidFill>
              <a:effectLst/>
              <a:uLnTx/>
              <a:uFillTx/>
              <a:latin typeface="Trebuchet MS"/>
              <a:ea typeface="+mn-ea"/>
              <a:cs typeface="+mn-cs"/>
            </a:endParaRPr>
          </a:p>
        </p:txBody>
      </p:sp>
      <p:sp>
        <p:nvSpPr>
          <p:cNvPr id="57" name="TextBox 56">
            <a:extLst>
              <a:ext uri="{FF2B5EF4-FFF2-40B4-BE49-F238E27FC236}">
                <a16:creationId xmlns:a16="http://schemas.microsoft.com/office/drawing/2014/main" xmlns="" id="{5B72B2A7-50F8-4941-8F37-0A4CBF5E9DCF}"/>
              </a:ext>
            </a:extLst>
          </p:cNvPr>
          <p:cNvSpPr txBox="1"/>
          <p:nvPr/>
        </p:nvSpPr>
        <p:spPr>
          <a:xfrm>
            <a:off x="94324" y="3312831"/>
            <a:ext cx="2359941" cy="341632"/>
          </a:xfrm>
          <a:prstGeom prst="rect">
            <a:avLst/>
          </a:prstGeom>
          <a:noFill/>
          <a:ln w="6350" cap="flat" cmpd="sng" algn="ctr">
            <a:noFill/>
            <a:prstDash val="solid"/>
          </a:ln>
          <a:effectLst/>
        </p:spPr>
        <p:txBody>
          <a:bodyPr wrap="non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lang="en-US" sz="1800" b="1" kern="0" smtClean="0">
                <a:solidFill>
                  <a:srgbClr val="000000"/>
                </a:solidFill>
                <a:latin typeface="Trebuchet MS"/>
                <a:ea typeface="+mn-ea"/>
                <a:cs typeface="+mn-cs"/>
              </a:rPr>
              <a:t>Inc</a:t>
            </a:r>
            <a:r>
              <a:rPr kumimoji="0" lang="en-US" sz="1800" b="1" i="0" u="none" strike="noStrike" kern="0" cap="none" spc="0" normalizeH="0" baseline="0" noProof="0" dirty="0" err="1" smtClean="0">
                <a:ln>
                  <a:noFill/>
                </a:ln>
                <a:solidFill>
                  <a:srgbClr val="000000"/>
                </a:solidFill>
                <a:effectLst/>
                <a:uLnTx/>
                <a:uFillTx/>
                <a:latin typeface="Trebuchet MS"/>
                <a:ea typeface="+mn-ea"/>
                <a:cs typeface="+mn-cs"/>
              </a:rPr>
              <a:t>orrect</a:t>
            </a:r>
            <a:r>
              <a:rPr kumimoji="0" lang="en-US" sz="1800" b="1" i="0" u="none" strike="noStrike" kern="0" cap="none" spc="0" normalizeH="0" noProof="0" dirty="0" smtClean="0">
                <a:ln>
                  <a:noFill/>
                </a:ln>
                <a:solidFill>
                  <a:srgbClr val="000000"/>
                </a:solidFill>
                <a:effectLst/>
                <a:uLnTx/>
                <a:uFillTx/>
                <a:latin typeface="Trebuchet MS"/>
                <a:ea typeface="+mn-ea"/>
                <a:cs typeface="+mn-cs"/>
              </a:rPr>
              <a:t> prediction</a:t>
            </a:r>
            <a:endParaRPr kumimoji="0" lang="en-US" sz="1800" b="1" i="0" u="none" strike="noStrike" kern="0" cap="none" spc="0" normalizeH="0" baseline="0" noProof="0" dirty="0">
              <a:ln>
                <a:noFill/>
              </a:ln>
              <a:solidFill>
                <a:srgbClr val="000000"/>
              </a:solidFill>
              <a:effectLst/>
              <a:uLnTx/>
              <a:uFillTx/>
              <a:latin typeface="Trebuchet MS"/>
              <a:ea typeface="+mn-ea"/>
              <a:cs typeface="+mn-cs"/>
            </a:endParaRPr>
          </a:p>
        </p:txBody>
      </p:sp>
      <p:sp>
        <p:nvSpPr>
          <p:cNvPr id="58" name="TextBox 57">
            <a:extLst>
              <a:ext uri="{FF2B5EF4-FFF2-40B4-BE49-F238E27FC236}">
                <a16:creationId xmlns:a16="http://schemas.microsoft.com/office/drawing/2014/main" xmlns="" id="{5B72B2A7-50F8-4941-8F37-0A4CBF5E9DCF}"/>
              </a:ext>
            </a:extLst>
          </p:cNvPr>
          <p:cNvSpPr txBox="1"/>
          <p:nvPr/>
        </p:nvSpPr>
        <p:spPr>
          <a:xfrm>
            <a:off x="7710056" y="1856903"/>
            <a:ext cx="1478290" cy="341632"/>
          </a:xfrm>
          <a:prstGeom prst="rect">
            <a:avLst/>
          </a:prstGeom>
          <a:noFill/>
          <a:ln w="6350" cap="flat" cmpd="sng" algn="ctr">
            <a:noFill/>
            <a:prstDash val="solid"/>
          </a:ln>
          <a:effectLst/>
        </p:spPr>
        <p:txBody>
          <a:bodyPr wrap="none" rtlCol="0" anchor="ctr">
            <a:spAutoFit/>
          </a:bodyPr>
          <a:lstStyle/>
          <a:p>
            <a:pPr marL="0" marR="0" lvl="0" indent="0"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Trebuchet MS"/>
                <a:ea typeface="+mn-ea"/>
                <a:cs typeface="+mn-cs"/>
              </a:rPr>
              <a:t>Line B found</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59" name="TextBox 58">
            <a:extLst>
              <a:ext uri="{FF2B5EF4-FFF2-40B4-BE49-F238E27FC236}">
                <a16:creationId xmlns:a16="http://schemas.microsoft.com/office/drawing/2014/main" xmlns="" id="{5B72B2A7-50F8-4941-8F37-0A4CBF5E9DCF}"/>
              </a:ext>
            </a:extLst>
          </p:cNvPr>
          <p:cNvSpPr txBox="1"/>
          <p:nvPr/>
        </p:nvSpPr>
        <p:spPr>
          <a:xfrm>
            <a:off x="7710056" y="4705479"/>
            <a:ext cx="1298753" cy="590931"/>
          </a:xfrm>
          <a:prstGeom prst="rect">
            <a:avLst/>
          </a:prstGeom>
          <a:noFill/>
          <a:ln w="6350" cap="flat" cmpd="sng" algn="ctr">
            <a:noFill/>
            <a:prstDash val="solid"/>
          </a:ln>
          <a:effectLst/>
        </p:spPr>
        <p:txBody>
          <a:bodyPr wrap="non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Trebuchet MS"/>
                <a:ea typeface="+mn-ea"/>
                <a:cs typeface="+mn-cs"/>
              </a:rPr>
              <a:t>Line B not </a:t>
            </a:r>
          </a:p>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Trebuchet MS"/>
                <a:ea typeface="+mn-ea"/>
                <a:cs typeface="+mn-cs"/>
              </a:rPr>
              <a:t>found</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60" name="TextBox 59">
            <a:extLst>
              <a:ext uri="{FF2B5EF4-FFF2-40B4-BE49-F238E27FC236}">
                <a16:creationId xmlns:a16="http://schemas.microsoft.com/office/drawing/2014/main" xmlns="" id="{5B72B2A7-50F8-4941-8F37-0A4CBF5E9DCF}"/>
              </a:ext>
            </a:extLst>
          </p:cNvPr>
          <p:cNvSpPr txBox="1"/>
          <p:nvPr/>
        </p:nvSpPr>
        <p:spPr>
          <a:xfrm>
            <a:off x="4412518" y="5592825"/>
            <a:ext cx="3946914" cy="341632"/>
          </a:xfrm>
          <a:prstGeom prst="rect">
            <a:avLst/>
          </a:prstGeom>
          <a:noFill/>
          <a:ln w="6350" cap="flat" cmpd="sng" algn="ctr">
            <a:noFill/>
            <a:prstDash val="solid"/>
          </a:ln>
          <a:effectLst/>
        </p:spPr>
        <p:txBody>
          <a:bodyPr wrap="non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lang="en-US" sz="1800" kern="0" dirty="0" smtClean="0">
                <a:solidFill>
                  <a:srgbClr val="000000"/>
                </a:solidFill>
                <a:latin typeface="Trebuchet MS"/>
                <a:ea typeface="+mn-ea"/>
                <a:cs typeface="+mn-cs"/>
              </a:rPr>
              <a:t>Fortunately, </a:t>
            </a:r>
            <a:r>
              <a:rPr lang="en-US" sz="1800" kern="0" dirty="0" err="1" smtClean="0">
                <a:solidFill>
                  <a:srgbClr val="000000"/>
                </a:solidFill>
                <a:latin typeface="Trebuchet MS"/>
                <a:ea typeface="+mn-ea"/>
                <a:cs typeface="+mn-cs"/>
              </a:rPr>
              <a:t>mispredictions</a:t>
            </a:r>
            <a:r>
              <a:rPr lang="en-US" sz="1800" kern="0" dirty="0" smtClean="0">
                <a:solidFill>
                  <a:srgbClr val="000000"/>
                </a:solidFill>
                <a:latin typeface="Trebuchet MS"/>
                <a:ea typeface="+mn-ea"/>
                <a:cs typeface="+mn-cs"/>
              </a:rPr>
              <a:t> are rare</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43" name="TextBox 42"/>
          <p:cNvSpPr txBox="1"/>
          <p:nvPr/>
        </p:nvSpPr>
        <p:spPr>
          <a:xfrm>
            <a:off x="451104" y="5958841"/>
            <a:ext cx="8290560" cy="830997"/>
          </a:xfrm>
          <a:prstGeom prst="rect">
            <a:avLst/>
          </a:prstGeom>
          <a:solidFill>
            <a:srgbClr val="CCFFCC"/>
          </a:solidFill>
          <a:ln>
            <a:solidFill>
              <a:schemeClr val="tx1"/>
            </a:solidFill>
          </a:ln>
        </p:spPr>
        <p:txBody>
          <a:bodyPr wrap="square" rtlCol="0">
            <a:spAutoFit/>
          </a:bodyPr>
          <a:lstStyle/>
          <a:p>
            <a:pPr algn="ctr"/>
            <a:r>
              <a:rPr lang="en-US" b="1" dirty="0" smtClean="0"/>
              <a:t>With in-line metadata and location prediction, </a:t>
            </a:r>
          </a:p>
          <a:p>
            <a:pPr algn="ctr"/>
            <a:r>
              <a:rPr lang="en-US" b="1" dirty="0" smtClean="0"/>
              <a:t>Practical TMC avoids most of the metadata overhead</a:t>
            </a:r>
            <a:endParaRPr lang="en-US" b="1" dirty="0"/>
          </a:p>
        </p:txBody>
      </p:sp>
    </p:spTree>
    <p:extLst>
      <p:ext uri="{BB962C8B-B14F-4D97-AF65-F5344CB8AC3E}">
        <p14:creationId xmlns:p14="http://schemas.microsoft.com/office/powerpoint/2010/main" val="137071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6" presetClass="emph" presetSubtype="0" fill="hold" grpId="0" nodeType="clickEffect">
                                  <p:stCondLst>
                                    <p:cond delay="0"/>
                                  </p:stCondLst>
                                  <p:childTnLst>
                                    <p:animEffect transition="out" filter="fade">
                                      <p:cBhvr>
                                        <p:cTn id="18" dur="500" tmFilter="0, 0; .2, .5; .8, .5; 1, 0"/>
                                        <p:tgtEl>
                                          <p:spTgt spid="8"/>
                                        </p:tgtEl>
                                      </p:cBhvr>
                                    </p:animEffect>
                                    <p:animScale>
                                      <p:cBhvr>
                                        <p:cTn id="19" dur="250" autoRev="1" fill="hold"/>
                                        <p:tgtEl>
                                          <p:spTgt spid="8"/>
                                        </p:tgtEl>
                                      </p:cBhvr>
                                      <p:by x="105000" y="105000"/>
                                    </p:animScale>
                                  </p:childTnLst>
                                </p:cTn>
                              </p:par>
                              <p:par>
                                <p:cTn id="20" presetID="1" presetClass="entr" presetSubtype="0" fill="hold" grpId="0" nodeType="withEffect">
                                  <p:stCondLst>
                                    <p:cond delay="0"/>
                                  </p:stCondLst>
                                  <p:childTnLst>
                                    <p:set>
                                      <p:cBhvr>
                                        <p:cTn id="21" dur="1" fill="hold">
                                          <p:stCondLst>
                                            <p:cond delay="0"/>
                                          </p:stCondLst>
                                        </p:cTn>
                                        <p:tgtEl>
                                          <p:spTgt spid="5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41"/>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52"/>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54"/>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51"/>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39"/>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26" presetClass="emph" presetSubtype="0" fill="hold" grpId="0" nodeType="clickEffect">
                                  <p:stCondLst>
                                    <p:cond delay="0"/>
                                  </p:stCondLst>
                                  <p:childTnLst>
                                    <p:animEffect transition="out" filter="fade">
                                      <p:cBhvr>
                                        <p:cTn id="41" dur="500" tmFilter="0, 0; .2, .5; .8, .5; 1, 0"/>
                                        <p:tgtEl>
                                          <p:spTgt spid="23"/>
                                        </p:tgtEl>
                                      </p:cBhvr>
                                    </p:animEffect>
                                    <p:animScale>
                                      <p:cBhvr>
                                        <p:cTn id="42" dur="250" autoRev="1" fill="hold"/>
                                        <p:tgtEl>
                                          <p:spTgt spid="23"/>
                                        </p:tgtEl>
                                      </p:cBhvr>
                                      <p:by x="105000" y="105000"/>
                                    </p:animScale>
                                  </p:childTnLst>
                                </p:cTn>
                              </p:par>
                            </p:childTnLst>
                          </p:cTn>
                        </p:par>
                        <p:par>
                          <p:cTn id="43" fill="hold">
                            <p:stCondLst>
                              <p:cond delay="500"/>
                            </p:stCondLst>
                            <p:childTnLst>
                              <p:par>
                                <p:cTn id="44" presetID="1" presetClass="entr" presetSubtype="0" fill="hold" grpId="0" nodeType="afterEffect">
                                  <p:stCondLst>
                                    <p:cond delay="0"/>
                                  </p:stCondLst>
                                  <p:childTnLst>
                                    <p:set>
                                      <p:cBhvr>
                                        <p:cTn id="45" dur="1" fill="hold">
                                          <p:stCondLst>
                                            <p:cond delay="0"/>
                                          </p:stCondLst>
                                        </p:cTn>
                                        <p:tgtEl>
                                          <p:spTgt spid="59"/>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40"/>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42"/>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60"/>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3" grpId="0" animBg="1"/>
      <p:bldP spid="27" grpId="0"/>
      <p:bldP spid="37" grpId="0" animBg="1"/>
      <p:bldP spid="40" grpId="0" animBg="1"/>
      <p:bldP spid="41" grpId="0"/>
      <p:bldP spid="42" grpId="0"/>
      <p:bldP spid="39" grpId="0" animBg="1"/>
      <p:bldP spid="51" grpId="0"/>
      <p:bldP spid="58" grpId="0"/>
      <p:bldP spid="59" grpId="0"/>
      <p:bldP spid="60" grpId="0"/>
      <p:bldP spid="4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1376744" y="1765237"/>
            <a:ext cx="4243768" cy="4086923"/>
          </a:xfrm>
        </p:spPr>
        <p:txBody>
          <a:bodyPr/>
          <a:lstStyle/>
          <a:p>
            <a:r>
              <a:rPr lang="en-US" dirty="0" smtClean="0">
                <a:solidFill>
                  <a:schemeClr val="bg1">
                    <a:lumMod val="65000"/>
                  </a:schemeClr>
                </a:solidFill>
              </a:rPr>
              <a:t>Background</a:t>
            </a:r>
          </a:p>
          <a:p>
            <a:r>
              <a:rPr lang="en-US" dirty="0" smtClean="0">
                <a:solidFill>
                  <a:schemeClr val="bg1">
                    <a:lumMod val="65000"/>
                  </a:schemeClr>
                </a:solidFill>
              </a:rPr>
              <a:t>Proposal</a:t>
            </a:r>
          </a:p>
          <a:p>
            <a:pPr lvl="1"/>
            <a:r>
              <a:rPr lang="en-US" dirty="0" smtClean="0">
                <a:solidFill>
                  <a:schemeClr val="bg1">
                    <a:lumMod val="65000"/>
                  </a:schemeClr>
                </a:solidFill>
              </a:rPr>
              <a:t>Address Mapping</a:t>
            </a:r>
          </a:p>
          <a:p>
            <a:pPr lvl="1"/>
            <a:r>
              <a:rPr lang="en-US" dirty="0">
                <a:solidFill>
                  <a:schemeClr val="bg1">
                    <a:lumMod val="65000"/>
                  </a:schemeClr>
                </a:solidFill>
              </a:rPr>
              <a:t>In-line Metadata</a:t>
            </a:r>
          </a:p>
          <a:p>
            <a:pPr lvl="1"/>
            <a:r>
              <a:rPr lang="en-US" dirty="0" smtClean="0">
                <a:solidFill>
                  <a:schemeClr val="bg1">
                    <a:lumMod val="65000"/>
                  </a:schemeClr>
                </a:solidFill>
              </a:rPr>
              <a:t>Location Prediction</a:t>
            </a:r>
          </a:p>
          <a:p>
            <a:r>
              <a:rPr lang="en-US" dirty="0" smtClean="0"/>
              <a:t>Results</a:t>
            </a:r>
          </a:p>
          <a:p>
            <a:r>
              <a:rPr lang="en-US" dirty="0" smtClean="0"/>
              <a:t>Dynamic Policy</a:t>
            </a:r>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19</a:t>
            </a:fld>
            <a:endParaRPr lang="en-US"/>
          </a:p>
        </p:txBody>
      </p:sp>
      <p:sp>
        <p:nvSpPr>
          <p:cNvPr id="5" name="Shape 153"/>
          <p:cNvSpPr/>
          <p:nvPr/>
        </p:nvSpPr>
        <p:spPr>
          <a:xfrm rot="-5400000">
            <a:off x="3155729" y="4242703"/>
            <a:ext cx="381000" cy="304799"/>
          </a:xfrm>
          <a:prstGeom prst="upArrow">
            <a:avLst>
              <a:gd name="adj1" fmla="val 50000"/>
              <a:gd name="adj2" fmla="val 50000"/>
            </a:avLst>
          </a:prstGeom>
          <a:solidFill>
            <a:srgbClr val="008000"/>
          </a:solidFill>
          <a:ln w="25400" cap="flat" cmpd="sng">
            <a:solidFill>
              <a:srgbClr val="C000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553775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Rounded Rectangle 90">
            <a:extLst>
              <a:ext uri="{FF2B5EF4-FFF2-40B4-BE49-F238E27FC236}">
                <a16:creationId xmlns:a16="http://schemas.microsoft.com/office/drawing/2014/main" xmlns="" id="{FD653DAE-7908-8843-90F3-04D5BE03033F}"/>
              </a:ext>
            </a:extLst>
          </p:cNvPr>
          <p:cNvSpPr/>
          <p:nvPr/>
        </p:nvSpPr>
        <p:spPr>
          <a:xfrm>
            <a:off x="803944" y="2695132"/>
            <a:ext cx="7583423" cy="3268029"/>
          </a:xfrm>
          <a:prstGeom prst="roundRect">
            <a:avLst/>
          </a:prstGeom>
          <a:solidFill>
            <a:srgbClr val="FFFFFF">
              <a:alpha val="0"/>
            </a:srgbClr>
          </a:solidFill>
          <a:ln w="25400" cap="flat" cmpd="sng" algn="ctr">
            <a:solidFill>
              <a:schemeClr val="tx1">
                <a:lumMod val="50000"/>
                <a:lumOff val="50000"/>
              </a:schemeClr>
            </a:solidFill>
            <a:prstDash val="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B3B3B3"/>
              </a:solidFill>
              <a:effectLst/>
              <a:uLnTx/>
              <a:uFillTx/>
              <a:latin typeface="Trebuchet MS"/>
              <a:ea typeface="+mn-ea"/>
              <a:cs typeface="+mn-cs"/>
            </a:endParaRPr>
          </a:p>
        </p:txBody>
      </p:sp>
      <p:sp>
        <p:nvSpPr>
          <p:cNvPr id="2" name="Title 1"/>
          <p:cNvSpPr>
            <a:spLocks noGrp="1"/>
          </p:cNvSpPr>
          <p:nvPr>
            <p:ph type="title"/>
          </p:nvPr>
        </p:nvSpPr>
        <p:spPr>
          <a:xfrm>
            <a:off x="247649" y="198438"/>
            <a:ext cx="8896351" cy="487362"/>
          </a:xfrm>
        </p:spPr>
        <p:txBody>
          <a:bodyPr/>
          <a:lstStyle/>
          <a:p>
            <a:r>
              <a:rPr lang="en-US" dirty="0"/>
              <a:t>MOORE’s LAW HITS BANDWIDTH WALL</a:t>
            </a:r>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2</a:t>
            </a:fld>
            <a:endParaRPr lang="en-US"/>
          </a:p>
        </p:txBody>
      </p:sp>
      <p:grpSp>
        <p:nvGrpSpPr>
          <p:cNvPr id="13" name="Group 12"/>
          <p:cNvGrpSpPr/>
          <p:nvPr/>
        </p:nvGrpSpPr>
        <p:grpSpPr>
          <a:xfrm>
            <a:off x="2253000" y="3740170"/>
            <a:ext cx="2831585" cy="2111993"/>
            <a:chOff x="1400891" y="1835639"/>
            <a:chExt cx="2831585" cy="2111993"/>
          </a:xfrm>
        </p:grpSpPr>
        <p:grpSp>
          <p:nvGrpSpPr>
            <p:cNvPr id="10" name="Group 9"/>
            <p:cNvGrpSpPr/>
            <p:nvPr/>
          </p:nvGrpSpPr>
          <p:grpSpPr>
            <a:xfrm>
              <a:off x="1535683" y="1973505"/>
              <a:ext cx="2696793" cy="1974127"/>
              <a:chOff x="1526674" y="1334068"/>
              <a:chExt cx="2696793" cy="1974127"/>
            </a:xfrm>
            <a:solidFill>
              <a:schemeClr val="bg1"/>
            </a:solidFill>
          </p:grpSpPr>
          <p:sp>
            <p:nvSpPr>
              <p:cNvPr id="33" name="Rounded Rectangle 32"/>
              <p:cNvSpPr/>
              <p:nvPr/>
            </p:nvSpPr>
            <p:spPr>
              <a:xfrm>
                <a:off x="1526674" y="1334068"/>
                <a:ext cx="1311873" cy="962272"/>
              </a:xfrm>
              <a:prstGeom prst="round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Arial"/>
                  <a:cs typeface="Arial"/>
                </a:endParaRPr>
              </a:p>
            </p:txBody>
          </p:sp>
          <p:sp>
            <p:nvSpPr>
              <p:cNvPr id="36" name="Rounded Rectangle 35"/>
              <p:cNvSpPr/>
              <p:nvPr/>
            </p:nvSpPr>
            <p:spPr>
              <a:xfrm>
                <a:off x="2911594" y="1334068"/>
                <a:ext cx="1311873" cy="962272"/>
              </a:xfrm>
              <a:prstGeom prst="round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Arial"/>
                  <a:cs typeface="Arial"/>
                </a:endParaRPr>
              </a:p>
            </p:txBody>
          </p:sp>
          <p:sp>
            <p:nvSpPr>
              <p:cNvPr id="39" name="Rounded Rectangle 38"/>
              <p:cNvSpPr/>
              <p:nvPr/>
            </p:nvSpPr>
            <p:spPr>
              <a:xfrm>
                <a:off x="1526674" y="2345923"/>
                <a:ext cx="1311873" cy="962272"/>
              </a:xfrm>
              <a:prstGeom prst="round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Arial"/>
                  <a:cs typeface="Arial"/>
                </a:endParaRPr>
              </a:p>
            </p:txBody>
          </p:sp>
          <p:sp>
            <p:nvSpPr>
              <p:cNvPr id="42" name="Rounded Rectangle 41"/>
              <p:cNvSpPr/>
              <p:nvPr/>
            </p:nvSpPr>
            <p:spPr>
              <a:xfrm>
                <a:off x="2911594" y="2345923"/>
                <a:ext cx="1311873" cy="962272"/>
              </a:xfrm>
              <a:prstGeom prst="round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Arial"/>
                  <a:cs typeface="Arial"/>
                </a:endParaRPr>
              </a:p>
            </p:txBody>
          </p:sp>
        </p:grpSp>
        <p:grpSp>
          <p:nvGrpSpPr>
            <p:cNvPr id="21" name="Group 20"/>
            <p:cNvGrpSpPr/>
            <p:nvPr/>
          </p:nvGrpSpPr>
          <p:grpSpPr>
            <a:xfrm>
              <a:off x="1400891" y="1835639"/>
              <a:ext cx="2696793" cy="1974999"/>
              <a:chOff x="1374274" y="1180796"/>
              <a:chExt cx="2696793" cy="1974999"/>
            </a:xfrm>
            <a:solidFill>
              <a:schemeClr val="bg1"/>
            </a:solidFill>
          </p:grpSpPr>
          <p:sp>
            <p:nvSpPr>
              <p:cNvPr id="12" name="Rounded Rectangle 11"/>
              <p:cNvSpPr/>
              <p:nvPr/>
            </p:nvSpPr>
            <p:spPr>
              <a:xfrm>
                <a:off x="1380784" y="1180796"/>
                <a:ext cx="1311873" cy="962272"/>
              </a:xfrm>
              <a:prstGeom prst="round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Arial"/>
                  <a:cs typeface="Arial"/>
                </a:endParaRPr>
              </a:p>
            </p:txBody>
          </p:sp>
          <p:sp>
            <p:nvSpPr>
              <p:cNvPr id="15" name="Rounded Rectangle 14"/>
              <p:cNvSpPr/>
              <p:nvPr/>
            </p:nvSpPr>
            <p:spPr>
              <a:xfrm>
                <a:off x="1374274" y="2193523"/>
                <a:ext cx="1311873" cy="962272"/>
              </a:xfrm>
              <a:prstGeom prst="round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Arial"/>
                  <a:cs typeface="Arial"/>
                </a:endParaRPr>
              </a:p>
            </p:txBody>
          </p:sp>
          <p:sp>
            <p:nvSpPr>
              <p:cNvPr id="18" name="Rounded Rectangle 17"/>
              <p:cNvSpPr/>
              <p:nvPr/>
            </p:nvSpPr>
            <p:spPr>
              <a:xfrm>
                <a:off x="2759194" y="2193523"/>
                <a:ext cx="1311873" cy="962272"/>
              </a:xfrm>
              <a:prstGeom prst="round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Arial"/>
                  <a:cs typeface="Arial"/>
                </a:endParaRPr>
              </a:p>
            </p:txBody>
          </p:sp>
          <p:pic>
            <p:nvPicPr>
              <p:cNvPr id="20" name="Picture 19"/>
              <p:cNvPicPr>
                <a:picLocks noChangeAspect="1"/>
              </p:cNvPicPr>
              <p:nvPr/>
            </p:nvPicPr>
            <p:blipFill>
              <a:blip r:embed="rId3"/>
              <a:stretch>
                <a:fillRect/>
              </a:stretch>
            </p:blipFill>
            <p:spPr>
              <a:xfrm>
                <a:off x="1505670" y="1321662"/>
                <a:ext cx="1035365" cy="685532"/>
              </a:xfrm>
              <a:prstGeom prst="rect">
                <a:avLst/>
              </a:prstGeom>
              <a:grpFill/>
            </p:spPr>
          </p:pic>
          <p:pic>
            <p:nvPicPr>
              <p:cNvPr id="68" name="Picture 67"/>
              <p:cNvPicPr>
                <a:picLocks noChangeAspect="1"/>
              </p:cNvPicPr>
              <p:nvPr/>
            </p:nvPicPr>
            <p:blipFill>
              <a:blip r:embed="rId3"/>
              <a:stretch>
                <a:fillRect/>
              </a:stretch>
            </p:blipFill>
            <p:spPr>
              <a:xfrm>
                <a:off x="2898710" y="2305726"/>
                <a:ext cx="1035365" cy="685532"/>
              </a:xfrm>
              <a:prstGeom prst="rect">
                <a:avLst/>
              </a:prstGeom>
              <a:grpFill/>
            </p:spPr>
          </p:pic>
          <p:pic>
            <p:nvPicPr>
              <p:cNvPr id="70" name="Picture 69"/>
              <p:cNvPicPr>
                <a:picLocks noChangeAspect="1"/>
              </p:cNvPicPr>
              <p:nvPr/>
            </p:nvPicPr>
            <p:blipFill>
              <a:blip r:embed="rId3"/>
              <a:stretch>
                <a:fillRect/>
              </a:stretch>
            </p:blipFill>
            <p:spPr>
              <a:xfrm>
                <a:off x="1520589" y="2305726"/>
                <a:ext cx="1035365" cy="685532"/>
              </a:xfrm>
              <a:prstGeom prst="rect">
                <a:avLst/>
              </a:prstGeom>
              <a:grpFill/>
            </p:spPr>
          </p:pic>
        </p:grpSp>
      </p:grpSp>
      <p:grpSp>
        <p:nvGrpSpPr>
          <p:cNvPr id="9" name="Group 8"/>
          <p:cNvGrpSpPr/>
          <p:nvPr/>
        </p:nvGrpSpPr>
        <p:grpSpPr>
          <a:xfrm>
            <a:off x="5167754" y="4233957"/>
            <a:ext cx="2936812" cy="1060116"/>
            <a:chOff x="1608730" y="4576213"/>
            <a:chExt cx="2936812" cy="1060116"/>
          </a:xfrm>
        </p:grpSpPr>
        <p:grpSp>
          <p:nvGrpSpPr>
            <p:cNvPr id="3" name="Group 2"/>
            <p:cNvGrpSpPr/>
            <p:nvPr/>
          </p:nvGrpSpPr>
          <p:grpSpPr>
            <a:xfrm>
              <a:off x="3190502" y="4576213"/>
              <a:ext cx="1355040" cy="1060116"/>
              <a:chOff x="2904511" y="3589009"/>
              <a:chExt cx="1355040" cy="1060116"/>
            </a:xfrm>
          </p:grpSpPr>
          <p:sp>
            <p:nvSpPr>
              <p:cNvPr id="48" name="Freeform 47"/>
              <p:cNvSpPr/>
              <p:nvPr/>
            </p:nvSpPr>
            <p:spPr>
              <a:xfrm>
                <a:off x="2904511" y="3592204"/>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9" name="Freeform 48"/>
              <p:cNvSpPr/>
              <p:nvPr/>
            </p:nvSpPr>
            <p:spPr>
              <a:xfrm>
                <a:off x="2904511" y="3965997"/>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1" name="Freeform 50"/>
              <p:cNvSpPr/>
              <p:nvPr/>
            </p:nvSpPr>
            <p:spPr>
              <a:xfrm>
                <a:off x="3076287" y="3592204"/>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2" name="Freeform 51"/>
              <p:cNvSpPr/>
              <p:nvPr/>
            </p:nvSpPr>
            <p:spPr>
              <a:xfrm>
                <a:off x="3076287" y="3965997"/>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3" name="Freeform 52"/>
              <p:cNvSpPr/>
              <p:nvPr/>
            </p:nvSpPr>
            <p:spPr>
              <a:xfrm>
                <a:off x="3249351" y="3589009"/>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4" name="Freeform 53"/>
              <p:cNvSpPr/>
              <p:nvPr/>
            </p:nvSpPr>
            <p:spPr>
              <a:xfrm>
                <a:off x="3249351" y="3962802"/>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5" name="Freeform 54"/>
              <p:cNvSpPr/>
              <p:nvPr/>
            </p:nvSpPr>
            <p:spPr>
              <a:xfrm>
                <a:off x="3416393" y="3592204"/>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6" name="Freeform 55"/>
              <p:cNvSpPr/>
              <p:nvPr/>
            </p:nvSpPr>
            <p:spPr>
              <a:xfrm>
                <a:off x="3416393" y="3965997"/>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0" name="Freeform 59"/>
              <p:cNvSpPr/>
              <p:nvPr/>
            </p:nvSpPr>
            <p:spPr>
              <a:xfrm>
                <a:off x="3580627" y="3592204"/>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1" name="Freeform 60"/>
              <p:cNvSpPr/>
              <p:nvPr/>
            </p:nvSpPr>
            <p:spPr>
              <a:xfrm>
                <a:off x="3580627" y="3965997"/>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2" name="Freeform 61"/>
              <p:cNvSpPr/>
              <p:nvPr/>
            </p:nvSpPr>
            <p:spPr>
              <a:xfrm>
                <a:off x="3752403" y="3592204"/>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3" name="Freeform 62"/>
              <p:cNvSpPr/>
              <p:nvPr/>
            </p:nvSpPr>
            <p:spPr>
              <a:xfrm>
                <a:off x="3752403" y="3965997"/>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4" name="Freeform 63"/>
              <p:cNvSpPr/>
              <p:nvPr/>
            </p:nvSpPr>
            <p:spPr>
              <a:xfrm>
                <a:off x="3925467" y="3589009"/>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5" name="Freeform 64"/>
              <p:cNvSpPr/>
              <p:nvPr/>
            </p:nvSpPr>
            <p:spPr>
              <a:xfrm>
                <a:off x="3925467" y="3962802"/>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6" name="Freeform 65"/>
              <p:cNvSpPr/>
              <p:nvPr/>
            </p:nvSpPr>
            <p:spPr>
              <a:xfrm>
                <a:off x="4092509" y="3592204"/>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7" name="Freeform 66"/>
              <p:cNvSpPr/>
              <p:nvPr/>
            </p:nvSpPr>
            <p:spPr>
              <a:xfrm>
                <a:off x="4092509" y="3965997"/>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6" name="Freeform 75"/>
              <p:cNvSpPr/>
              <p:nvPr/>
            </p:nvSpPr>
            <p:spPr>
              <a:xfrm>
                <a:off x="2904511" y="4337936"/>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7" name="Freeform 76"/>
              <p:cNvSpPr/>
              <p:nvPr/>
            </p:nvSpPr>
            <p:spPr>
              <a:xfrm>
                <a:off x="3076287" y="4337936"/>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8" name="Freeform 77"/>
              <p:cNvSpPr/>
              <p:nvPr/>
            </p:nvSpPr>
            <p:spPr>
              <a:xfrm>
                <a:off x="3249351" y="4334741"/>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9" name="Freeform 78"/>
              <p:cNvSpPr/>
              <p:nvPr/>
            </p:nvSpPr>
            <p:spPr>
              <a:xfrm>
                <a:off x="3416393" y="4337936"/>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0" name="Freeform 79"/>
              <p:cNvSpPr/>
              <p:nvPr/>
            </p:nvSpPr>
            <p:spPr>
              <a:xfrm>
                <a:off x="3580627" y="4337936"/>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1" name="Freeform 80"/>
              <p:cNvSpPr/>
              <p:nvPr/>
            </p:nvSpPr>
            <p:spPr>
              <a:xfrm>
                <a:off x="3752403" y="4337936"/>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2" name="Freeform 81"/>
              <p:cNvSpPr/>
              <p:nvPr/>
            </p:nvSpPr>
            <p:spPr>
              <a:xfrm>
                <a:off x="3925467" y="4334741"/>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3" name="Freeform 82"/>
              <p:cNvSpPr/>
              <p:nvPr/>
            </p:nvSpPr>
            <p:spPr>
              <a:xfrm>
                <a:off x="4092509" y="4337936"/>
                <a:ext cx="167042" cy="311189"/>
              </a:xfrm>
              <a:custGeom>
                <a:avLst/>
                <a:gdLst>
                  <a:gd name="connsiteX0" fmla="*/ 218358 w 256915"/>
                  <a:gd name="connsiteY0" fmla="*/ 0 h 721675"/>
                  <a:gd name="connsiteX1" fmla="*/ 262 w 256915"/>
                  <a:gd name="connsiteY1" fmla="*/ 243726 h 721675"/>
                  <a:gd name="connsiteX2" fmla="*/ 256846 w 256915"/>
                  <a:gd name="connsiteY2" fmla="*/ 487452 h 721675"/>
                  <a:gd name="connsiteX3" fmla="*/ 25921 w 256915"/>
                  <a:gd name="connsiteY3" fmla="*/ 705522 h 721675"/>
                  <a:gd name="connsiteX4" fmla="*/ 13091 w 256915"/>
                  <a:gd name="connsiteY4" fmla="*/ 705522 h 721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15" h="721675">
                    <a:moveTo>
                      <a:pt x="218358" y="0"/>
                    </a:moveTo>
                    <a:cubicBezTo>
                      <a:pt x="106102" y="81242"/>
                      <a:pt x="-6153" y="162484"/>
                      <a:pt x="262" y="243726"/>
                    </a:cubicBezTo>
                    <a:cubicBezTo>
                      <a:pt x="6677" y="324968"/>
                      <a:pt x="252569" y="410486"/>
                      <a:pt x="256846" y="487452"/>
                    </a:cubicBezTo>
                    <a:cubicBezTo>
                      <a:pt x="261123" y="564418"/>
                      <a:pt x="66547" y="669177"/>
                      <a:pt x="25921" y="705522"/>
                    </a:cubicBezTo>
                    <a:cubicBezTo>
                      <a:pt x="-14705" y="741867"/>
                      <a:pt x="13091" y="705522"/>
                      <a:pt x="13091" y="705522"/>
                    </a:cubicBezTo>
                  </a:path>
                </a:pathLst>
              </a:custGeom>
              <a:ln>
                <a:solidFill>
                  <a:srgbClr val="FF535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58" name="Group 57"/>
            <p:cNvGrpSpPr/>
            <p:nvPr/>
          </p:nvGrpSpPr>
          <p:grpSpPr>
            <a:xfrm>
              <a:off x="1608730" y="4579408"/>
              <a:ext cx="1311873" cy="962272"/>
              <a:chOff x="1374274" y="1181668"/>
              <a:chExt cx="1311873" cy="962272"/>
            </a:xfrm>
            <a:solidFill>
              <a:schemeClr val="bg1"/>
            </a:solidFill>
          </p:grpSpPr>
          <p:sp>
            <p:nvSpPr>
              <p:cNvPr id="75" name="Rounded Rectangle 74"/>
              <p:cNvSpPr/>
              <p:nvPr/>
            </p:nvSpPr>
            <p:spPr>
              <a:xfrm>
                <a:off x="1374274" y="1181668"/>
                <a:ext cx="1311873" cy="962272"/>
              </a:xfrm>
              <a:prstGeom prst="round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Arial"/>
                  <a:cs typeface="Arial"/>
                </a:endParaRPr>
              </a:p>
            </p:txBody>
          </p:sp>
          <p:pic>
            <p:nvPicPr>
              <p:cNvPr id="84" name="Picture 83"/>
              <p:cNvPicPr>
                <a:picLocks noChangeAspect="1"/>
              </p:cNvPicPr>
              <p:nvPr/>
            </p:nvPicPr>
            <p:blipFill>
              <a:blip r:embed="rId3"/>
              <a:stretch>
                <a:fillRect/>
              </a:stretch>
            </p:blipFill>
            <p:spPr>
              <a:xfrm>
                <a:off x="1520589" y="1287973"/>
                <a:ext cx="1035365" cy="685532"/>
              </a:xfrm>
              <a:prstGeom prst="rect">
                <a:avLst/>
              </a:prstGeom>
              <a:grpFill/>
            </p:spPr>
          </p:pic>
        </p:grpSp>
      </p:grpSp>
      <p:sp>
        <p:nvSpPr>
          <p:cNvPr id="88" name="TextBox 87"/>
          <p:cNvSpPr txBox="1"/>
          <p:nvPr/>
        </p:nvSpPr>
        <p:spPr>
          <a:xfrm>
            <a:off x="97535" y="6059514"/>
            <a:ext cx="8938059" cy="461665"/>
          </a:xfrm>
          <a:prstGeom prst="rect">
            <a:avLst/>
          </a:prstGeom>
          <a:solidFill>
            <a:srgbClr val="CCFFCC"/>
          </a:solidFill>
          <a:ln>
            <a:solidFill>
              <a:schemeClr val="tx1"/>
            </a:solidFill>
          </a:ln>
        </p:spPr>
        <p:txBody>
          <a:bodyPr wrap="square" rtlCol="0">
            <a:spAutoFit/>
          </a:bodyPr>
          <a:lstStyle/>
          <a:p>
            <a:pPr algn="ctr"/>
            <a:r>
              <a:rPr lang="en-US" b="1" dirty="0" smtClean="0"/>
              <a:t>Need practical solutions for scaling memory bandwidth</a:t>
            </a:r>
            <a:endParaRPr lang="en-US" b="1" dirty="0"/>
          </a:p>
        </p:txBody>
      </p:sp>
      <p:grpSp>
        <p:nvGrpSpPr>
          <p:cNvPr id="22" name="Group 21"/>
          <p:cNvGrpSpPr/>
          <p:nvPr/>
        </p:nvGrpSpPr>
        <p:grpSpPr>
          <a:xfrm>
            <a:off x="3631663" y="3741042"/>
            <a:ext cx="1311873" cy="962272"/>
            <a:chOff x="1374274" y="1181668"/>
            <a:chExt cx="1311873" cy="962272"/>
          </a:xfrm>
          <a:solidFill>
            <a:schemeClr val="bg1"/>
          </a:solidFill>
        </p:grpSpPr>
        <p:sp>
          <p:nvSpPr>
            <p:cNvPr id="6" name="Rounded Rectangle 5"/>
            <p:cNvSpPr/>
            <p:nvPr/>
          </p:nvSpPr>
          <p:spPr>
            <a:xfrm>
              <a:off x="1374274" y="1181668"/>
              <a:ext cx="1311873" cy="962272"/>
            </a:xfrm>
            <a:prstGeom prst="roundRect">
              <a:avLst/>
            </a:prstGeom>
            <a:grp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Arial"/>
                <a:cs typeface="Arial"/>
              </a:endParaRPr>
            </a:p>
          </p:txBody>
        </p:sp>
        <p:pic>
          <p:nvPicPr>
            <p:cNvPr id="69" name="Picture 68"/>
            <p:cNvPicPr>
              <a:picLocks noChangeAspect="1"/>
            </p:cNvPicPr>
            <p:nvPr/>
          </p:nvPicPr>
          <p:blipFill>
            <a:blip r:embed="rId3"/>
            <a:stretch>
              <a:fillRect/>
            </a:stretch>
          </p:blipFill>
          <p:spPr>
            <a:xfrm>
              <a:off x="1520589" y="1287973"/>
              <a:ext cx="1035365" cy="685532"/>
            </a:xfrm>
            <a:prstGeom prst="rect">
              <a:avLst/>
            </a:prstGeom>
            <a:grpFill/>
          </p:spPr>
        </p:pic>
      </p:grpSp>
      <p:sp>
        <p:nvSpPr>
          <p:cNvPr id="57" name="Left-Right Arrow 86">
            <a:extLst>
              <a:ext uri="{FF2B5EF4-FFF2-40B4-BE49-F238E27FC236}">
                <a16:creationId xmlns:a16="http://schemas.microsoft.com/office/drawing/2014/main" xmlns="" id="{98BA8A0F-F146-468A-B60B-D159C69611B1}"/>
              </a:ext>
            </a:extLst>
          </p:cNvPr>
          <p:cNvSpPr/>
          <p:nvPr/>
        </p:nvSpPr>
        <p:spPr>
          <a:xfrm rot="13910506">
            <a:off x="4213850" y="2999579"/>
            <a:ext cx="1145516" cy="504057"/>
          </a:xfrm>
          <a:prstGeom prst="lef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latin typeface="Arial"/>
              <a:cs typeface="Arial"/>
            </a:endParaRPr>
          </a:p>
        </p:txBody>
      </p:sp>
      <p:sp>
        <p:nvSpPr>
          <p:cNvPr id="59" name="Left-Right Arrow 86">
            <a:extLst>
              <a:ext uri="{FF2B5EF4-FFF2-40B4-BE49-F238E27FC236}">
                <a16:creationId xmlns:a16="http://schemas.microsoft.com/office/drawing/2014/main" xmlns="" id="{3B98FB56-7BB6-4AB4-9BA4-C6B47979F321}"/>
              </a:ext>
            </a:extLst>
          </p:cNvPr>
          <p:cNvSpPr/>
          <p:nvPr/>
        </p:nvSpPr>
        <p:spPr>
          <a:xfrm rot="18573802">
            <a:off x="3130126" y="2986105"/>
            <a:ext cx="1076692" cy="504057"/>
          </a:xfrm>
          <a:prstGeom prst="lef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latin typeface="Arial"/>
              <a:cs typeface="Arial"/>
            </a:endParaRPr>
          </a:p>
        </p:txBody>
      </p:sp>
      <p:sp>
        <p:nvSpPr>
          <p:cNvPr id="72" name="Left-Right Arrow 86">
            <a:extLst>
              <a:ext uri="{FF2B5EF4-FFF2-40B4-BE49-F238E27FC236}">
                <a16:creationId xmlns:a16="http://schemas.microsoft.com/office/drawing/2014/main" xmlns="" id="{7B325879-4858-4477-87F3-876A8DF86DB3}"/>
              </a:ext>
            </a:extLst>
          </p:cNvPr>
          <p:cNvSpPr/>
          <p:nvPr/>
        </p:nvSpPr>
        <p:spPr>
          <a:xfrm rot="13566665">
            <a:off x="4580871" y="3045094"/>
            <a:ext cx="1360187" cy="504057"/>
          </a:xfrm>
          <a:prstGeom prst="lef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latin typeface="Arial"/>
              <a:cs typeface="Arial"/>
            </a:endParaRPr>
          </a:p>
        </p:txBody>
      </p:sp>
      <p:sp>
        <p:nvSpPr>
          <p:cNvPr id="71" name="Left-Right Arrow 86">
            <a:extLst>
              <a:ext uri="{FF2B5EF4-FFF2-40B4-BE49-F238E27FC236}">
                <a16:creationId xmlns:a16="http://schemas.microsoft.com/office/drawing/2014/main" xmlns="" id="{A5E6616F-A2B4-4F60-89C9-999504CE8328}"/>
              </a:ext>
            </a:extLst>
          </p:cNvPr>
          <p:cNvSpPr/>
          <p:nvPr/>
        </p:nvSpPr>
        <p:spPr>
          <a:xfrm rot="19515174">
            <a:off x="2431197" y="2990737"/>
            <a:ext cx="1393576" cy="504057"/>
          </a:xfrm>
          <a:prstGeom prst="lef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latin typeface="Arial"/>
              <a:cs typeface="Arial"/>
            </a:endParaRPr>
          </a:p>
        </p:txBody>
      </p:sp>
      <p:sp>
        <p:nvSpPr>
          <p:cNvPr id="87" name="Left-Right Arrow 86"/>
          <p:cNvSpPr/>
          <p:nvPr/>
        </p:nvSpPr>
        <p:spPr>
          <a:xfrm rot="16200000">
            <a:off x="3746556" y="2972998"/>
            <a:ext cx="981516" cy="504057"/>
          </a:xfrm>
          <a:prstGeom prst="lef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latin typeface="Arial"/>
              <a:cs typeface="Arial"/>
            </a:endParaRPr>
          </a:p>
        </p:txBody>
      </p:sp>
      <p:sp>
        <p:nvSpPr>
          <p:cNvPr id="73" name="Left-Right Arrow 72"/>
          <p:cNvSpPr/>
          <p:nvPr/>
        </p:nvSpPr>
        <p:spPr>
          <a:xfrm rot="16200000">
            <a:off x="3858694" y="2190412"/>
            <a:ext cx="738258" cy="223092"/>
          </a:xfrm>
          <a:prstGeom prst="leftRightArrow">
            <a:avLst/>
          </a:prstGeom>
          <a:solidFill>
            <a:schemeClr val="tx1"/>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dirty="0">
              <a:latin typeface="Arial"/>
              <a:cs typeface="Arial"/>
            </a:endParaRPr>
          </a:p>
        </p:txBody>
      </p:sp>
      <p:sp>
        <p:nvSpPr>
          <p:cNvPr id="74" name="Rectangle 73">
            <a:extLst>
              <a:ext uri="{FF2B5EF4-FFF2-40B4-BE49-F238E27FC236}">
                <a16:creationId xmlns:a16="http://schemas.microsoft.com/office/drawing/2014/main" xmlns="" id="{10C27F79-C0AE-C94D-8D48-CC019E82C814}"/>
              </a:ext>
            </a:extLst>
          </p:cNvPr>
          <p:cNvSpPr/>
          <p:nvPr/>
        </p:nvSpPr>
        <p:spPr>
          <a:xfrm>
            <a:off x="3852723" y="2192957"/>
            <a:ext cx="763684" cy="267861"/>
          </a:xfrm>
          <a:prstGeom prst="rect">
            <a:avLst/>
          </a:prstGeom>
          <a:solidFill>
            <a:schemeClr val="bg1"/>
          </a:solidFill>
          <a:ln w="25400" cap="flat" cmpd="sng" algn="ctr">
            <a:solidFill>
              <a:srgbClr val="000000"/>
            </a:solidFill>
            <a:prstDash val="solid"/>
          </a:ln>
          <a:effectLst/>
        </p:spPr>
        <p:txBody>
          <a:bodyPr lIns="0" rIns="0" rtlCol="0" anchor="ctr"/>
          <a:lstStyle/>
          <a:p>
            <a:pPr algn="ctr" defTabSz="380996">
              <a:defRPr/>
            </a:pPr>
            <a:r>
              <a:rPr lang="en-US" sz="1600" kern="0" dirty="0" smtClean="0">
                <a:solidFill>
                  <a:srgbClr val="000000"/>
                </a:solidFill>
                <a:latin typeface="Trebuchet MS"/>
                <a:ea typeface="+mn-ea"/>
                <a:cs typeface="+mn-cs"/>
              </a:rPr>
              <a:t>Channel</a:t>
            </a:r>
            <a:endParaRPr lang="en-US" sz="1600" kern="0" dirty="0">
              <a:solidFill>
                <a:srgbClr val="000000"/>
              </a:solidFill>
              <a:latin typeface="Trebuchet MS"/>
              <a:ea typeface="+mn-ea"/>
              <a:cs typeface="+mn-cs"/>
            </a:endParaRPr>
          </a:p>
        </p:txBody>
      </p:sp>
      <p:sp>
        <p:nvSpPr>
          <p:cNvPr id="85" name="Rectangle 84">
            <a:extLst>
              <a:ext uri="{FF2B5EF4-FFF2-40B4-BE49-F238E27FC236}">
                <a16:creationId xmlns:a16="http://schemas.microsoft.com/office/drawing/2014/main" xmlns="" id="{10C27F79-C0AE-C94D-8D48-CC019E82C814}"/>
              </a:ext>
            </a:extLst>
          </p:cNvPr>
          <p:cNvSpPr/>
          <p:nvPr/>
        </p:nvSpPr>
        <p:spPr>
          <a:xfrm>
            <a:off x="3253875" y="3189290"/>
            <a:ext cx="1919878" cy="229084"/>
          </a:xfrm>
          <a:prstGeom prst="rect">
            <a:avLst/>
          </a:prstGeom>
          <a:solidFill>
            <a:schemeClr val="bg1"/>
          </a:solidFill>
          <a:ln w="25400" cap="flat" cmpd="sng" algn="ctr">
            <a:solidFill>
              <a:srgbClr val="000000"/>
            </a:solidFill>
            <a:prstDash val="solid"/>
          </a:ln>
          <a:effectLst/>
        </p:spPr>
        <p:txBody>
          <a:bodyPr lIns="0" rIns="0" rtlCol="0" anchor="ctr"/>
          <a:lstStyle/>
          <a:p>
            <a:pPr algn="ctr" defTabSz="380996">
              <a:defRPr/>
            </a:pPr>
            <a:r>
              <a:rPr lang="en-US" sz="1600" kern="0" dirty="0" smtClean="0">
                <a:solidFill>
                  <a:srgbClr val="000000"/>
                </a:solidFill>
                <a:latin typeface="Trebuchet MS"/>
                <a:ea typeface="+mn-ea"/>
                <a:cs typeface="+mn-cs"/>
              </a:rPr>
              <a:t>Bandwidth demand</a:t>
            </a:r>
            <a:endParaRPr lang="en-US" sz="1600" kern="0" dirty="0">
              <a:solidFill>
                <a:srgbClr val="000000"/>
              </a:solidFill>
              <a:latin typeface="Trebuchet MS"/>
              <a:ea typeface="+mn-ea"/>
              <a:cs typeface="+mn-cs"/>
            </a:endParaRPr>
          </a:p>
        </p:txBody>
      </p:sp>
      <p:sp>
        <p:nvSpPr>
          <p:cNvPr id="92" name="Rectangle 91">
            <a:extLst>
              <a:ext uri="{FF2B5EF4-FFF2-40B4-BE49-F238E27FC236}">
                <a16:creationId xmlns:a16="http://schemas.microsoft.com/office/drawing/2014/main" xmlns="" id="{10C27F79-C0AE-C94D-8D48-CC019E82C814}"/>
              </a:ext>
            </a:extLst>
          </p:cNvPr>
          <p:cNvSpPr/>
          <p:nvPr/>
        </p:nvSpPr>
        <p:spPr>
          <a:xfrm>
            <a:off x="7088344" y="2752493"/>
            <a:ext cx="942099" cy="307699"/>
          </a:xfrm>
          <a:prstGeom prst="rect">
            <a:avLst/>
          </a:prstGeom>
          <a:solidFill>
            <a:schemeClr val="bg1"/>
          </a:solidFill>
          <a:ln w="25400" cap="flat" cmpd="sng" algn="ctr">
            <a:solidFill>
              <a:srgbClr val="000000"/>
            </a:solidFill>
            <a:prstDash val="solid"/>
          </a:ln>
          <a:effectLst/>
        </p:spPr>
        <p:txBody>
          <a:bodyPr lIns="0" rIns="0" rtlCol="0" anchor="ctr"/>
          <a:lstStyle/>
          <a:p>
            <a:pPr algn="ctr" defTabSz="380996">
              <a:defRPr/>
            </a:pPr>
            <a:r>
              <a:rPr lang="en-US" sz="1600" kern="0" dirty="0" smtClean="0">
                <a:solidFill>
                  <a:srgbClr val="000000"/>
                </a:solidFill>
                <a:latin typeface="Trebuchet MS"/>
                <a:ea typeface="+mn-ea"/>
                <a:cs typeface="+mn-cs"/>
              </a:rPr>
              <a:t>On-Chip</a:t>
            </a:r>
            <a:endParaRPr lang="en-US" sz="1600" kern="0" dirty="0">
              <a:solidFill>
                <a:srgbClr val="000000"/>
              </a:solidFill>
              <a:latin typeface="Trebuchet MS"/>
              <a:ea typeface="+mn-ea"/>
              <a:cs typeface="+mn-cs"/>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95668" y="887568"/>
            <a:ext cx="4277793" cy="1037994"/>
          </a:xfrm>
          <a:prstGeom prst="rect">
            <a:avLst/>
          </a:prstGeom>
        </p:spPr>
      </p:pic>
    </p:spTree>
    <p:extLst>
      <p:ext uri="{BB962C8B-B14F-4D97-AF65-F5344CB8AC3E}">
        <p14:creationId xmlns:p14="http://schemas.microsoft.com/office/powerpoint/2010/main" val="1584467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P spid="57" grpId="0" animBg="1"/>
      <p:bldP spid="59" grpId="0" animBg="1"/>
      <p:bldP spid="72" grpId="0" animBg="1"/>
      <p:bldP spid="7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p:nvPr/>
        </p:nvGrpSpPr>
        <p:grpSpPr>
          <a:xfrm>
            <a:off x="178600" y="3887314"/>
            <a:ext cx="8824280" cy="2871216"/>
            <a:chOff x="522109" y="3164032"/>
            <a:chExt cx="8244842" cy="2871216"/>
          </a:xfrm>
        </p:grpSpPr>
        <p:sp>
          <p:nvSpPr>
            <p:cNvPr id="28" name="Rounded Rectangular Callout 27"/>
            <p:cNvSpPr/>
            <p:nvPr/>
          </p:nvSpPr>
          <p:spPr>
            <a:xfrm flipV="1">
              <a:off x="536222" y="3408359"/>
              <a:ext cx="8198556" cy="1855083"/>
            </a:xfrm>
            <a:prstGeom prst="wedgeRoundRectCallout">
              <a:avLst>
                <a:gd name="adj1" fmla="val -22859"/>
                <a:gd name="adj2" fmla="val 96346"/>
                <a:gd name="adj3" fmla="val 16667"/>
              </a:avLst>
            </a:prstGeom>
            <a:solidFill>
              <a:schemeClr val="bg1">
                <a:lumMod val="8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522109" y="3164032"/>
              <a:ext cx="8244842" cy="2871216"/>
            </a:xfrm>
            <a:prstGeom prst="roundRect">
              <a:avLst>
                <a:gd name="adj" fmla="val 18794"/>
              </a:avLst>
            </a:prstGeom>
            <a:solidFill>
              <a:schemeClr val="bg1">
                <a:lumMod val="85000"/>
              </a:schemeClr>
            </a:solidFill>
            <a:effectLst/>
          </p:spPr>
          <p:style>
            <a:lnRef idx="1">
              <a:schemeClr val="accent1"/>
            </a:lnRef>
            <a:fillRef idx="3">
              <a:schemeClr val="accent1"/>
            </a:fillRef>
            <a:effectRef idx="2">
              <a:schemeClr val="accent1"/>
            </a:effectRef>
            <a:fontRef idx="minor">
              <a:schemeClr val="lt1"/>
            </a:fontRef>
          </p:style>
          <p:txBody>
            <a:bodyPr rtlCol="0" anchor="t"/>
            <a:lstStyle/>
            <a:p>
              <a:pPr marL="457200" indent="-457200">
                <a:buSzPct val="150000"/>
                <a:buFont typeface="Arial"/>
                <a:buChar char="•"/>
              </a:pPr>
              <a:r>
                <a:rPr lang="en-US" sz="2800" dirty="0">
                  <a:solidFill>
                    <a:schemeClr val="tx1"/>
                  </a:solidFill>
                  <a:latin typeface="Arial"/>
                  <a:cs typeface="Arial"/>
                </a:rPr>
                <a:t>Core Chip</a:t>
              </a:r>
            </a:p>
            <a:p>
              <a:pPr marL="914400" lvl="1" indent="-457200">
                <a:buSzPct val="75000"/>
                <a:buFont typeface="Wingdings" charset="2"/>
                <a:buChar char="§"/>
              </a:pPr>
              <a:r>
                <a:rPr lang="en-US" sz="2800" dirty="0">
                  <a:solidFill>
                    <a:schemeClr val="tx1"/>
                  </a:solidFill>
                  <a:latin typeface="Arial"/>
                  <a:cs typeface="Arial"/>
                </a:rPr>
                <a:t>3.2GHz 4-wide out-of-order core</a:t>
              </a:r>
            </a:p>
            <a:p>
              <a:pPr marL="914400" lvl="1" indent="-457200">
                <a:buSzPct val="75000"/>
                <a:buFont typeface="Wingdings" charset="2"/>
                <a:buChar char="§"/>
              </a:pPr>
              <a:r>
                <a:rPr lang="en-US" sz="2800" dirty="0">
                  <a:solidFill>
                    <a:schemeClr val="tx1"/>
                  </a:solidFill>
                  <a:latin typeface="Arial"/>
                  <a:cs typeface="Arial"/>
                </a:rPr>
                <a:t>8 cores, 8MB shared last-level cache</a:t>
              </a:r>
            </a:p>
            <a:p>
              <a:pPr marL="457200" indent="-457200">
                <a:buSzPct val="150000"/>
                <a:buFont typeface="Arial"/>
                <a:buChar char="•"/>
              </a:pPr>
              <a:r>
                <a:rPr lang="en-US" sz="2800" dirty="0">
                  <a:solidFill>
                    <a:schemeClr val="tx1"/>
                  </a:solidFill>
                  <a:latin typeface="Arial"/>
                  <a:cs typeface="Arial"/>
                </a:rPr>
                <a:t>Compression</a:t>
              </a:r>
            </a:p>
            <a:p>
              <a:pPr marL="914400" lvl="1" indent="-457200">
                <a:buSzPct val="75000"/>
                <a:buFont typeface="Wingdings" charset="2"/>
                <a:buChar char="§"/>
              </a:pPr>
              <a:r>
                <a:rPr lang="en-US" sz="2800" dirty="0">
                  <a:solidFill>
                    <a:schemeClr val="tx1"/>
                  </a:solidFill>
                  <a:latin typeface="Arial"/>
                  <a:cs typeface="Arial"/>
                </a:rPr>
                <a:t>FPC + </a:t>
              </a:r>
              <a:r>
                <a:rPr lang="en-US" sz="2800" dirty="0" smtClean="0">
                  <a:solidFill>
                    <a:schemeClr val="tx1"/>
                  </a:solidFill>
                  <a:latin typeface="Arial"/>
                  <a:cs typeface="Arial"/>
                </a:rPr>
                <a:t>BDI. Supports 4-to-1 also (see paper)</a:t>
              </a:r>
              <a:endParaRPr lang="en-US" sz="2800" dirty="0">
                <a:solidFill>
                  <a:schemeClr val="tx1"/>
                </a:solidFill>
                <a:latin typeface="Arial"/>
                <a:cs typeface="Arial"/>
              </a:endParaRPr>
            </a:p>
            <a:p>
              <a:endParaRPr lang="en-US" sz="2000" dirty="0">
                <a:latin typeface="Arial"/>
                <a:cs typeface="Arial"/>
              </a:endParaRPr>
            </a:p>
          </p:txBody>
        </p:sp>
      </p:grpSp>
      <p:sp>
        <p:nvSpPr>
          <p:cNvPr id="2" name="Title 1"/>
          <p:cNvSpPr>
            <a:spLocks noGrp="1"/>
          </p:cNvSpPr>
          <p:nvPr>
            <p:ph type="title"/>
          </p:nvPr>
        </p:nvSpPr>
        <p:spPr/>
        <p:txBody>
          <a:bodyPr/>
          <a:lstStyle/>
          <a:p>
            <a:r>
              <a:rPr lang="en-US" dirty="0" smtClean="0"/>
              <a:t>Methodology</a:t>
            </a:r>
            <a:endParaRPr lang="en-US" dirty="0"/>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20</a:t>
            </a:fld>
            <a:endParaRPr lang="en-US"/>
          </a:p>
        </p:txBody>
      </p:sp>
      <p:pic>
        <p:nvPicPr>
          <p:cNvPr id="14" name="Picture 13" descr="cpu.png"/>
          <p:cNvPicPr>
            <a:picLocks noChangeAspect="1"/>
          </p:cNvPicPr>
          <p:nvPr/>
        </p:nvPicPr>
        <p:blipFill>
          <a:blip r:embed="rId3" cstate="email">
            <a:alphaModFix/>
            <a:extLst>
              <a:ext uri="{28A0092B-C50C-407E-A947-70E740481C1C}">
                <a14:useLocalDpi xmlns:a14="http://schemas.microsoft.com/office/drawing/2010/main" val="0"/>
              </a:ext>
            </a:extLst>
          </a:blip>
          <a:stretch>
            <a:fillRect/>
          </a:stretch>
        </p:blipFill>
        <p:spPr>
          <a:xfrm>
            <a:off x="1788009" y="1134240"/>
            <a:ext cx="1628680" cy="1628680"/>
          </a:xfrm>
          <a:prstGeom prst="rect">
            <a:avLst/>
          </a:prstGeom>
        </p:spPr>
      </p:pic>
      <p:pic>
        <p:nvPicPr>
          <p:cNvPr id="15" name="Picture 14" descr="ddr3.jpg"/>
          <p:cNvPicPr>
            <a:picLocks noChangeAspect="1"/>
          </p:cNvPicPr>
          <p:nvPr/>
        </p:nvPicPr>
        <p:blipFill>
          <a:blip r:embed="rId4" cstate="email">
            <a:alphaModFix amt="54000"/>
            <a:extLst>
              <a:ext uri="{28A0092B-C50C-407E-A947-70E740481C1C}">
                <a14:useLocalDpi xmlns:a14="http://schemas.microsoft.com/office/drawing/2010/main" val="0"/>
              </a:ext>
            </a:extLst>
          </a:blip>
          <a:stretch>
            <a:fillRect/>
          </a:stretch>
        </p:blipFill>
        <p:spPr>
          <a:xfrm rot="16200000">
            <a:off x="6169825" y="1607316"/>
            <a:ext cx="2066773" cy="539792"/>
          </a:xfrm>
          <a:prstGeom prst="rect">
            <a:avLst/>
          </a:prstGeom>
          <a:scene3d>
            <a:camera prst="orthographicFront">
              <a:rot lat="0" lon="0" rev="8100000"/>
            </a:camera>
            <a:lightRig rig="threePt" dir="t"/>
          </a:scene3d>
        </p:spPr>
      </p:pic>
      <p:sp>
        <p:nvSpPr>
          <p:cNvPr id="18" name="TextBox 17"/>
          <p:cNvSpPr txBox="1"/>
          <p:nvPr/>
        </p:nvSpPr>
        <p:spPr>
          <a:xfrm>
            <a:off x="5808000" y="2533754"/>
            <a:ext cx="2521559" cy="954107"/>
          </a:xfrm>
          <a:prstGeom prst="rect">
            <a:avLst/>
          </a:prstGeom>
          <a:noFill/>
        </p:spPr>
        <p:txBody>
          <a:bodyPr wrap="square" rtlCol="0">
            <a:spAutoFit/>
          </a:bodyPr>
          <a:lstStyle/>
          <a:p>
            <a:pPr algn="ctr"/>
            <a:r>
              <a:rPr lang="en-US" sz="2800" dirty="0">
                <a:solidFill>
                  <a:srgbClr val="000000"/>
                </a:solidFill>
                <a:latin typeface="Arial"/>
                <a:cs typeface="Arial"/>
              </a:rPr>
              <a:t>Commodity DRAM</a:t>
            </a:r>
          </a:p>
        </p:txBody>
      </p:sp>
      <p:sp>
        <p:nvSpPr>
          <p:cNvPr id="24" name="TextBox 23"/>
          <p:cNvSpPr txBox="1"/>
          <p:nvPr/>
        </p:nvSpPr>
        <p:spPr>
          <a:xfrm>
            <a:off x="1901410" y="2615481"/>
            <a:ext cx="1379339" cy="523220"/>
          </a:xfrm>
          <a:prstGeom prst="rect">
            <a:avLst/>
          </a:prstGeom>
          <a:noFill/>
        </p:spPr>
        <p:txBody>
          <a:bodyPr wrap="square" rtlCol="0">
            <a:spAutoFit/>
          </a:bodyPr>
          <a:lstStyle/>
          <a:p>
            <a:pPr algn="ctr"/>
            <a:r>
              <a:rPr lang="en-US" sz="2800" dirty="0">
                <a:solidFill>
                  <a:srgbClr val="000000"/>
                </a:solidFill>
                <a:latin typeface="Arial"/>
                <a:cs typeface="Arial"/>
              </a:rPr>
              <a:t>CPU</a:t>
            </a:r>
          </a:p>
        </p:txBody>
      </p:sp>
    </p:spTree>
    <p:extLst>
      <p:ext uri="{BB962C8B-B14F-4D97-AF65-F5344CB8AC3E}">
        <p14:creationId xmlns:p14="http://schemas.microsoft.com/office/powerpoint/2010/main" val="13306678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21</a:t>
            </a:fld>
            <a:endParaRPr lang="en-US"/>
          </a:p>
        </p:txBody>
      </p:sp>
      <p:pic>
        <p:nvPicPr>
          <p:cNvPr id="14" name="Picture 13" descr="cpu.png"/>
          <p:cNvPicPr>
            <a:picLocks noChangeAspect="1"/>
          </p:cNvPicPr>
          <p:nvPr/>
        </p:nvPicPr>
        <p:blipFill>
          <a:blip r:embed="rId3" cstate="email">
            <a:alphaModFix amt="46000"/>
            <a:extLst>
              <a:ext uri="{28A0092B-C50C-407E-A947-70E740481C1C}">
                <a14:useLocalDpi xmlns:a14="http://schemas.microsoft.com/office/drawing/2010/main" val="0"/>
              </a:ext>
            </a:extLst>
          </a:blip>
          <a:stretch>
            <a:fillRect/>
          </a:stretch>
        </p:blipFill>
        <p:spPr>
          <a:xfrm>
            <a:off x="1786501" y="1131461"/>
            <a:ext cx="1628680" cy="1628680"/>
          </a:xfrm>
          <a:prstGeom prst="rect">
            <a:avLst/>
          </a:prstGeom>
        </p:spPr>
      </p:pic>
      <p:pic>
        <p:nvPicPr>
          <p:cNvPr id="15" name="Picture 14" descr="ddr3.jpg"/>
          <p:cNvPicPr>
            <a:picLocks noChangeAspect="1"/>
          </p:cNvPicPr>
          <p:nvPr/>
        </p:nvPicPr>
        <p:blipFill>
          <a:blip r:embed="rId4" cstate="email">
            <a:alphaModFix/>
            <a:extLst>
              <a:ext uri="{28A0092B-C50C-407E-A947-70E740481C1C}">
                <a14:useLocalDpi xmlns:a14="http://schemas.microsoft.com/office/drawing/2010/main" val="0"/>
              </a:ext>
            </a:extLst>
          </a:blip>
          <a:stretch>
            <a:fillRect/>
          </a:stretch>
        </p:blipFill>
        <p:spPr>
          <a:xfrm rot="16200000">
            <a:off x="6181344" y="1607318"/>
            <a:ext cx="2066773" cy="539792"/>
          </a:xfrm>
          <a:prstGeom prst="rect">
            <a:avLst/>
          </a:prstGeom>
          <a:scene3d>
            <a:camera prst="orthographicFront">
              <a:rot lat="0" lon="0" rev="8100000"/>
            </a:camera>
            <a:lightRig rig="threePt" dir="t"/>
          </a:scene3d>
        </p:spPr>
      </p:pic>
      <p:sp>
        <p:nvSpPr>
          <p:cNvPr id="18" name="TextBox 17"/>
          <p:cNvSpPr txBox="1"/>
          <p:nvPr/>
        </p:nvSpPr>
        <p:spPr>
          <a:xfrm>
            <a:off x="5819098" y="2535135"/>
            <a:ext cx="2521559" cy="954107"/>
          </a:xfrm>
          <a:prstGeom prst="rect">
            <a:avLst/>
          </a:prstGeom>
          <a:noFill/>
        </p:spPr>
        <p:txBody>
          <a:bodyPr wrap="square" rtlCol="0">
            <a:spAutoFit/>
          </a:bodyPr>
          <a:lstStyle/>
          <a:p>
            <a:pPr algn="ctr"/>
            <a:r>
              <a:rPr lang="en-US" sz="2800" dirty="0">
                <a:solidFill>
                  <a:srgbClr val="000000"/>
                </a:solidFill>
              </a:rPr>
              <a:t>Commodity DRAM</a:t>
            </a:r>
          </a:p>
        </p:txBody>
      </p:sp>
      <p:sp>
        <p:nvSpPr>
          <p:cNvPr id="20" name="Rounded Rectangular Callout 19"/>
          <p:cNvSpPr/>
          <p:nvPr/>
        </p:nvSpPr>
        <p:spPr>
          <a:xfrm flipV="1">
            <a:off x="172859" y="3711217"/>
            <a:ext cx="8823407" cy="3052851"/>
          </a:xfrm>
          <a:prstGeom prst="wedgeRoundRectCallout">
            <a:avLst>
              <a:gd name="adj1" fmla="val 28690"/>
              <a:gd name="adj2" fmla="val 60671"/>
              <a:gd name="adj3" fmla="val 16667"/>
            </a:avLst>
          </a:prstGeom>
          <a:solidFill>
            <a:schemeClr val="bg1">
              <a:lumMod val="8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aphicFrame>
        <p:nvGraphicFramePr>
          <p:cNvPr id="25" name="Table 24"/>
          <p:cNvGraphicFramePr>
            <a:graphicFrameLocks noGrp="1"/>
          </p:cNvGraphicFramePr>
          <p:nvPr>
            <p:extLst>
              <p:ext uri="{D42A27DB-BD31-4B8C-83A1-F6EECF244321}">
                <p14:modId xmlns:p14="http://schemas.microsoft.com/office/powerpoint/2010/main" val="520415649"/>
              </p:ext>
            </p:extLst>
          </p:nvPr>
        </p:nvGraphicFramePr>
        <p:xfrm>
          <a:off x="2110317" y="3837910"/>
          <a:ext cx="5040000" cy="2804160"/>
        </p:xfrm>
        <a:graphic>
          <a:graphicData uri="http://schemas.openxmlformats.org/drawingml/2006/table">
            <a:tbl>
              <a:tblPr firstRow="1" bandRow="1">
                <a:tableStyleId>{5C22544A-7EE6-4342-B048-85BDC9FD1C3A}</a:tableStyleId>
              </a:tblPr>
              <a:tblGrid>
                <a:gridCol w="1966113">
                  <a:extLst>
                    <a:ext uri="{9D8B030D-6E8A-4147-A177-3AD203B41FA5}">
                      <a16:colId xmlns="" xmlns:a16="http://schemas.microsoft.com/office/drawing/2014/main" val="20000"/>
                    </a:ext>
                  </a:extLst>
                </a:gridCol>
                <a:gridCol w="3073887">
                  <a:extLst>
                    <a:ext uri="{9D8B030D-6E8A-4147-A177-3AD203B41FA5}">
                      <a16:colId xmlns="" xmlns:a16="http://schemas.microsoft.com/office/drawing/2014/main" val="20002"/>
                    </a:ext>
                  </a:extLst>
                </a:gridCol>
              </a:tblGrid>
              <a:tr h="370840">
                <a:tc>
                  <a:txBody>
                    <a:bodyPr/>
                    <a:lstStyle/>
                    <a:p>
                      <a:pPr algn="ctr"/>
                      <a:endParaRPr lang="en-US" sz="2800" dirty="0">
                        <a:latin typeface="Arial"/>
                        <a:cs typeface="Arial"/>
                      </a:endParaRPr>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solidFill>
                            <a:srgbClr val="000000"/>
                          </a:solidFill>
                          <a:latin typeface="Arial"/>
                          <a:cs typeface="Arial"/>
                        </a:rPr>
                        <a:t>Commodity</a:t>
                      </a:r>
                      <a:r>
                        <a:rPr lang="en-US" sz="2400" baseline="0" dirty="0">
                          <a:solidFill>
                            <a:srgbClr val="000000"/>
                          </a:solidFill>
                          <a:latin typeface="Arial"/>
                          <a:cs typeface="Arial"/>
                        </a:rPr>
                        <a:t> DRAM</a:t>
                      </a:r>
                      <a:endParaRPr lang="en-US" sz="2400" dirty="0">
                        <a:solidFill>
                          <a:srgbClr val="000000"/>
                        </a:solidFill>
                        <a:latin typeface="Arial"/>
                        <a:cs typeface="Arial"/>
                      </a:endParaRP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370840">
                <a:tc>
                  <a:txBody>
                    <a:bodyPr/>
                    <a:lstStyle/>
                    <a:p>
                      <a:pPr algn="ctr"/>
                      <a:r>
                        <a:rPr lang="en-US" sz="2400" dirty="0">
                          <a:latin typeface="Arial"/>
                          <a:cs typeface="Arial"/>
                        </a:rPr>
                        <a:t>Capacity</a:t>
                      </a:r>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latin typeface="Arial"/>
                          <a:cs typeface="Arial"/>
                        </a:rPr>
                        <a:t>16GB</a:t>
                      </a:r>
                      <a:endParaRPr lang="en-US" sz="2400" dirty="0">
                        <a:latin typeface="Arial"/>
                        <a:cs typeface="Arial"/>
                      </a:endParaRP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370840">
                <a:tc>
                  <a:txBody>
                    <a:bodyPr/>
                    <a:lstStyle/>
                    <a:p>
                      <a:pPr algn="ctr"/>
                      <a:r>
                        <a:rPr lang="en-US" sz="2400" dirty="0">
                          <a:latin typeface="Arial"/>
                          <a:cs typeface="Arial"/>
                        </a:rPr>
                        <a:t>Bus</a:t>
                      </a:r>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latin typeface="Arial"/>
                          <a:cs typeface="Arial"/>
                        </a:rPr>
                        <a:t>DDR1.6GHz,</a:t>
                      </a:r>
                      <a:r>
                        <a:rPr lang="en-US" sz="2400" baseline="0" dirty="0">
                          <a:latin typeface="Arial"/>
                          <a:cs typeface="Arial"/>
                        </a:rPr>
                        <a:t> 64-bit</a:t>
                      </a:r>
                      <a:endParaRPr lang="en-US" sz="2400" dirty="0">
                        <a:latin typeface="Arial"/>
                        <a:cs typeface="Arial"/>
                      </a:endParaRP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370840">
                <a:tc>
                  <a:txBody>
                    <a:bodyPr/>
                    <a:lstStyle/>
                    <a:p>
                      <a:pPr algn="ctr"/>
                      <a:r>
                        <a:rPr lang="en-US" sz="2400" dirty="0">
                          <a:latin typeface="Arial"/>
                          <a:cs typeface="Arial"/>
                        </a:rPr>
                        <a:t>Channels</a:t>
                      </a:r>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a:latin typeface="Arial"/>
                          <a:cs typeface="Arial"/>
                        </a:rPr>
                        <a:t>2</a:t>
                      </a:r>
                      <a:r>
                        <a:rPr lang="en-US" sz="2400" dirty="0" smtClean="0">
                          <a:latin typeface="Arial"/>
                          <a:cs typeface="Arial"/>
                        </a:rPr>
                        <a:t> channels</a:t>
                      </a:r>
                      <a:endParaRPr lang="en-US" sz="2400" dirty="0">
                        <a:latin typeface="Arial"/>
                        <a:cs typeface="Arial"/>
                      </a:endParaRP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228600">
                <a:tc>
                  <a:txBody>
                    <a:bodyPr/>
                    <a:lstStyle/>
                    <a:p>
                      <a:pPr algn="ctr"/>
                      <a:r>
                        <a:rPr lang="en-US" sz="2400" dirty="0">
                          <a:latin typeface="Arial"/>
                          <a:cs typeface="Arial"/>
                        </a:rPr>
                        <a:t>Bandwidth</a:t>
                      </a:r>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latin typeface="Arial"/>
                          <a:cs typeface="Arial"/>
                        </a:rPr>
                        <a:t>25 </a:t>
                      </a:r>
                      <a:r>
                        <a:rPr lang="en-US" sz="2400" dirty="0" err="1">
                          <a:latin typeface="Arial"/>
                          <a:cs typeface="Arial"/>
                        </a:rPr>
                        <a:t>GBps</a:t>
                      </a:r>
                      <a:endParaRPr lang="en-US" sz="2400" dirty="0">
                        <a:latin typeface="Arial"/>
                        <a:cs typeface="Arial"/>
                      </a:endParaRP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228600">
                <a:tc>
                  <a:txBody>
                    <a:bodyPr/>
                    <a:lstStyle/>
                    <a:p>
                      <a:pPr algn="ctr"/>
                      <a:r>
                        <a:rPr lang="en-US" sz="2400" dirty="0">
                          <a:latin typeface="Arial"/>
                          <a:cs typeface="Arial"/>
                        </a:rPr>
                        <a:t>Latency</a:t>
                      </a:r>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latin typeface="Arial"/>
                          <a:cs typeface="Arial"/>
                        </a:rPr>
                        <a:t>35ns</a:t>
                      </a: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082397879"/>
                  </a:ext>
                </a:extLst>
              </a:tr>
            </a:tbl>
          </a:graphicData>
        </a:graphic>
      </p:graphicFrame>
      <p:sp>
        <p:nvSpPr>
          <p:cNvPr id="12" name="TextBox 11">
            <a:extLst>
              <a:ext uri="{FF2B5EF4-FFF2-40B4-BE49-F238E27FC236}">
                <a16:creationId xmlns="" xmlns:a16="http://schemas.microsoft.com/office/drawing/2014/main" id="{70A1F8A7-CB9D-4AB9-8D72-92D167EDFE26}"/>
              </a:ext>
            </a:extLst>
          </p:cNvPr>
          <p:cNvSpPr txBox="1"/>
          <p:nvPr/>
        </p:nvSpPr>
        <p:spPr>
          <a:xfrm>
            <a:off x="1899902" y="2612702"/>
            <a:ext cx="1379339" cy="523220"/>
          </a:xfrm>
          <a:prstGeom prst="rect">
            <a:avLst/>
          </a:prstGeom>
          <a:noFill/>
        </p:spPr>
        <p:txBody>
          <a:bodyPr wrap="square" rtlCol="0">
            <a:spAutoFit/>
          </a:bodyPr>
          <a:lstStyle/>
          <a:p>
            <a:pPr algn="ctr"/>
            <a:r>
              <a:rPr lang="en-US" sz="2800" dirty="0">
                <a:solidFill>
                  <a:srgbClr val="000000"/>
                </a:solidFill>
                <a:latin typeface="Arial"/>
                <a:cs typeface="Arial"/>
              </a:rPr>
              <a:t>CPU</a:t>
            </a:r>
          </a:p>
        </p:txBody>
      </p:sp>
      <p:sp>
        <p:nvSpPr>
          <p:cNvPr id="13" name="TextBox 12">
            <a:extLst>
              <a:ext uri="{FF2B5EF4-FFF2-40B4-BE49-F238E27FC236}">
                <a16:creationId xmlns="" xmlns:a16="http://schemas.microsoft.com/office/drawing/2014/main" id="{3167D3AD-A757-46AA-97C5-CF72BB21EFAB}"/>
              </a:ext>
            </a:extLst>
          </p:cNvPr>
          <p:cNvSpPr txBox="1"/>
          <p:nvPr/>
        </p:nvSpPr>
        <p:spPr>
          <a:xfrm>
            <a:off x="247650" y="1568830"/>
            <a:ext cx="2608947" cy="830997"/>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solidFill>
                  <a:srgbClr val="7030A0"/>
                </a:solidFill>
                <a:latin typeface="Arial"/>
                <a:cs typeface="Arial"/>
              </a:rPr>
              <a:t>Other sensitivities in paper</a:t>
            </a:r>
          </a:p>
        </p:txBody>
      </p:sp>
    </p:spTree>
    <p:extLst>
      <p:ext uri="{BB962C8B-B14F-4D97-AF65-F5344CB8AC3E}">
        <p14:creationId xmlns:p14="http://schemas.microsoft.com/office/powerpoint/2010/main" val="1985345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hart 17"/>
          <p:cNvGraphicFramePr>
            <a:graphicFrameLocks/>
          </p:cNvGraphicFramePr>
          <p:nvPr/>
        </p:nvGraphicFramePr>
        <p:xfrm>
          <a:off x="171450" y="1593850"/>
          <a:ext cx="8801100" cy="36703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22</a:t>
            </a:fld>
            <a:endParaRPr lang="en-US"/>
          </a:p>
        </p:txBody>
      </p:sp>
      <p:sp>
        <p:nvSpPr>
          <p:cNvPr id="5" name="TextBox 4"/>
          <p:cNvSpPr txBox="1"/>
          <p:nvPr/>
        </p:nvSpPr>
        <p:spPr>
          <a:xfrm>
            <a:off x="97536" y="5636558"/>
            <a:ext cx="8938059" cy="461665"/>
          </a:xfrm>
          <a:prstGeom prst="rect">
            <a:avLst/>
          </a:prstGeom>
          <a:solidFill>
            <a:srgbClr val="CCFFCC"/>
          </a:solidFill>
          <a:ln w="25400">
            <a:solidFill>
              <a:schemeClr val="tx1"/>
            </a:solidFill>
          </a:ln>
        </p:spPr>
        <p:txBody>
          <a:bodyPr wrap="square" rtlCol="0">
            <a:spAutoFit/>
          </a:bodyPr>
          <a:lstStyle/>
          <a:p>
            <a:pPr algn="ctr"/>
            <a:r>
              <a:rPr lang="en-US" b="1" dirty="0" smtClean="0">
                <a:latin typeface="Arial"/>
                <a:cs typeface="Arial"/>
              </a:rPr>
              <a:t>PTMC eliminates most metadata lookup to enable speedup</a:t>
            </a:r>
          </a:p>
        </p:txBody>
      </p:sp>
      <p:sp>
        <p:nvSpPr>
          <p:cNvPr id="6" name="TextBox 5">
            <a:extLst>
              <a:ext uri="{FF2B5EF4-FFF2-40B4-BE49-F238E27FC236}">
                <a16:creationId xmlns="" xmlns:a16="http://schemas.microsoft.com/office/drawing/2014/main" id="{3B08B01A-0D2C-451E-B939-016EFEF8C64B}"/>
              </a:ext>
            </a:extLst>
          </p:cNvPr>
          <p:cNvSpPr txBox="1"/>
          <p:nvPr/>
        </p:nvSpPr>
        <p:spPr>
          <a:xfrm>
            <a:off x="1920012" y="823580"/>
            <a:ext cx="7223988" cy="341632"/>
          </a:xfrm>
          <a:prstGeom prst="rect">
            <a:avLst/>
          </a:prstGeom>
          <a:noFill/>
          <a:ln w="6350" cap="flat" cmpd="sng" algn="ctr">
            <a:noFill/>
            <a:prstDash val="solid"/>
          </a:ln>
          <a:effectLst/>
        </p:spPr>
        <p:txBody>
          <a:bodyPr wrap="square" rtlCol="0" anchor="ctr">
            <a:spAutoFit/>
          </a:bodyPr>
          <a:lstStyle/>
          <a:p>
            <a:pPr marL="0" marR="0" lvl="0" indent="0" algn="ctr" defTabSz="380985" eaLnBrk="1" fontAlgn="auto" latinLnBrk="0" hangingPunct="1">
              <a:lnSpc>
                <a:spcPct val="90000"/>
              </a:lnSpc>
              <a:spcBef>
                <a:spcPts val="0"/>
              </a:spcBef>
              <a:spcAft>
                <a:spcPts val="0"/>
              </a:spcAft>
              <a:buClrTx/>
              <a:buSzTx/>
              <a:buFontTx/>
              <a:buNone/>
              <a:tabLst/>
              <a:defRPr/>
            </a:pPr>
            <a:r>
              <a:rPr kumimoji="0" lang="en-US" sz="1800" u="none" strike="noStrike" kern="0" cap="none" spc="0" normalizeH="0" baseline="0" noProof="0" dirty="0" smtClean="0">
                <a:ln>
                  <a:noFill/>
                </a:ln>
                <a:solidFill>
                  <a:srgbClr val="FF0000"/>
                </a:solidFill>
                <a:effectLst/>
                <a:uLnTx/>
                <a:uFillTx/>
                <a:latin typeface="Trebuchet MS"/>
                <a:ea typeface=""/>
                <a:cs typeface=""/>
              </a:rPr>
              <a:t>Significant Location </a:t>
            </a:r>
            <a:r>
              <a:rPr kumimoji="0" lang="en-US" sz="1800" u="none" strike="noStrike" kern="0" cap="none" spc="0" normalizeH="0" baseline="0" noProof="0" dirty="0" err="1" smtClean="0">
                <a:ln>
                  <a:noFill/>
                </a:ln>
                <a:solidFill>
                  <a:srgbClr val="FF0000"/>
                </a:solidFill>
                <a:effectLst/>
                <a:uLnTx/>
                <a:uFillTx/>
                <a:latin typeface="Trebuchet MS"/>
                <a:ea typeface=""/>
                <a:cs typeface=""/>
              </a:rPr>
              <a:t>Mispredictions</a:t>
            </a:r>
            <a:r>
              <a:rPr kumimoji="0" lang="en-US" sz="1800" u="none" strike="noStrike" kern="0" cap="none" spc="0" normalizeH="0" baseline="0" noProof="0" dirty="0" smtClean="0">
                <a:ln>
                  <a:noFill/>
                </a:ln>
                <a:solidFill>
                  <a:srgbClr val="FF0000"/>
                </a:solidFill>
                <a:effectLst/>
                <a:uLnTx/>
                <a:uFillTx/>
                <a:latin typeface="Trebuchet MS"/>
                <a:ea typeface=""/>
                <a:cs typeface=""/>
              </a:rPr>
              <a:t> </a:t>
            </a:r>
            <a:r>
              <a:rPr kumimoji="0" lang="en-US" sz="1800" u="none" strike="noStrike" kern="0" cap="none" spc="0" normalizeH="0" baseline="0" noProof="0" dirty="0" smtClean="0">
                <a:ln>
                  <a:noFill/>
                </a:ln>
                <a:solidFill>
                  <a:srgbClr val="FF0000"/>
                </a:solidFill>
                <a:effectLst/>
                <a:uLnTx/>
                <a:uFillTx/>
                <a:latin typeface="Trebuchet MS"/>
                <a:ea typeface=""/>
                <a:cs typeface=""/>
                <a:sym typeface="Wingdings"/>
              </a:rPr>
              <a:t> wastes bandwidth and latency</a:t>
            </a:r>
            <a:endParaRPr kumimoji="0" lang="en-US" sz="1800" u="none" strike="noStrike" kern="0" cap="none" spc="0" normalizeH="0" baseline="0" noProof="0" dirty="0" smtClean="0">
              <a:ln>
                <a:noFill/>
              </a:ln>
              <a:solidFill>
                <a:srgbClr val="FF0000"/>
              </a:solidFill>
              <a:effectLst/>
              <a:uLnTx/>
              <a:uFillTx/>
              <a:latin typeface="Trebuchet MS"/>
              <a:ea typeface=""/>
              <a:cs typeface=""/>
            </a:endParaRPr>
          </a:p>
        </p:txBody>
      </p:sp>
      <p:sp>
        <p:nvSpPr>
          <p:cNvPr id="8" name="Rectangle 7"/>
          <p:cNvSpPr/>
          <p:nvPr/>
        </p:nvSpPr>
        <p:spPr>
          <a:xfrm>
            <a:off x="583675" y="6556007"/>
            <a:ext cx="7814103" cy="338554"/>
          </a:xfrm>
          <a:prstGeom prst="rect">
            <a:avLst/>
          </a:prstGeom>
        </p:spPr>
        <p:txBody>
          <a:bodyPr wrap="square">
            <a:spAutoFit/>
          </a:bodyPr>
          <a:lstStyle/>
          <a:p>
            <a:pPr lvl="0" algn="ctr"/>
            <a:r>
              <a:rPr lang="en-US" sz="1600" u="sng" dirty="0" smtClean="0">
                <a:sym typeface="Wingdings"/>
              </a:rPr>
              <a:t>Evaluated on 8-core with 2 channels of DRAM. See paper for more workloads. </a:t>
            </a:r>
            <a:endParaRPr lang="en-US" sz="1600" u="sng" dirty="0">
              <a:sym typeface="Wingdings"/>
            </a:endParaRPr>
          </a:p>
        </p:txBody>
      </p:sp>
      <p:cxnSp>
        <p:nvCxnSpPr>
          <p:cNvPr id="7" name="Shape 787"/>
          <p:cNvCxnSpPr/>
          <p:nvPr/>
        </p:nvCxnSpPr>
        <p:spPr>
          <a:xfrm flipH="1" flipV="1">
            <a:off x="4987506" y="1165212"/>
            <a:ext cx="0" cy="2661036"/>
          </a:xfrm>
          <a:prstGeom prst="straightConnector1">
            <a:avLst/>
          </a:prstGeom>
          <a:noFill/>
          <a:ln w="25400" cap="flat" cmpd="sng">
            <a:solidFill>
              <a:schemeClr val="dk1"/>
            </a:solidFill>
            <a:prstDash val="solid"/>
            <a:round/>
            <a:headEnd type="triangle" w="lg" len="lg"/>
            <a:tailEnd type="none" w="med" len="med"/>
          </a:ln>
        </p:spPr>
      </p:cxnSp>
      <p:sp>
        <p:nvSpPr>
          <p:cNvPr id="21" name="TextBox 20">
            <a:extLst>
              <a:ext uri="{FF2B5EF4-FFF2-40B4-BE49-F238E27FC236}">
                <a16:creationId xmlns="" xmlns:a16="http://schemas.microsoft.com/office/drawing/2014/main" id="{3B08B01A-0D2C-451E-B939-016EFEF8C64B}"/>
              </a:ext>
            </a:extLst>
          </p:cNvPr>
          <p:cNvSpPr txBox="1"/>
          <p:nvPr/>
        </p:nvSpPr>
        <p:spPr>
          <a:xfrm>
            <a:off x="1084860" y="1341423"/>
            <a:ext cx="7223988" cy="341632"/>
          </a:xfrm>
          <a:prstGeom prst="rect">
            <a:avLst/>
          </a:prstGeom>
          <a:noFill/>
          <a:ln w="6350" cap="flat" cmpd="sng" algn="ctr">
            <a:noFill/>
            <a:prstDash val="solid"/>
          </a:ln>
          <a:effectLst/>
        </p:spPr>
        <p:txBody>
          <a:bodyPr wrap="square" rtlCol="0" anchor="ctr">
            <a:spAutoFit/>
          </a:bodyPr>
          <a:lstStyle/>
          <a:p>
            <a:pPr marL="0" marR="0" lvl="0" indent="0" algn="ctr" defTabSz="380985" eaLnBrk="1" fontAlgn="auto" latinLnBrk="0" hangingPunct="1">
              <a:lnSpc>
                <a:spcPct val="90000"/>
              </a:lnSpc>
              <a:spcBef>
                <a:spcPts val="0"/>
              </a:spcBef>
              <a:spcAft>
                <a:spcPts val="0"/>
              </a:spcAft>
              <a:buClrTx/>
              <a:buSzTx/>
              <a:buFontTx/>
              <a:buNone/>
              <a:tabLst/>
              <a:defRPr/>
            </a:pPr>
            <a:r>
              <a:rPr kumimoji="0" lang="en-US" sz="1800" u="none" strike="noStrike" kern="0" cap="none" spc="0" normalizeH="0" baseline="0" noProof="0" dirty="0" smtClean="0">
                <a:ln>
                  <a:noFill/>
                </a:ln>
                <a:solidFill>
                  <a:srgbClr val="00B050"/>
                </a:solidFill>
                <a:effectLst/>
                <a:uLnTx/>
                <a:uFillTx/>
                <a:latin typeface="Trebuchet MS"/>
                <a:ea typeface=""/>
                <a:cs typeface=""/>
              </a:rPr>
              <a:t>Inline-Metadata + Location-Prediction</a:t>
            </a:r>
            <a:r>
              <a:rPr lang="en-US" sz="1800" kern="0" dirty="0" smtClean="0">
                <a:solidFill>
                  <a:srgbClr val="00B050"/>
                </a:solidFill>
                <a:latin typeface="Trebuchet MS"/>
                <a:ea typeface=""/>
                <a:cs typeface=""/>
              </a:rPr>
              <a:t>, eliminates metadata lookup</a:t>
            </a:r>
            <a:endParaRPr kumimoji="0" lang="en-US" sz="1800" u="none" strike="noStrike" kern="0" cap="none" spc="0" normalizeH="0" baseline="0" noProof="0" dirty="0" smtClean="0">
              <a:ln>
                <a:noFill/>
              </a:ln>
              <a:solidFill>
                <a:srgbClr val="00B050"/>
              </a:solidFill>
              <a:effectLst/>
              <a:uLnTx/>
              <a:uFillTx/>
              <a:latin typeface="Trebuchet MS"/>
              <a:ea typeface=""/>
              <a:cs typeface=""/>
            </a:endParaRPr>
          </a:p>
        </p:txBody>
      </p:sp>
      <p:cxnSp>
        <p:nvCxnSpPr>
          <p:cNvPr id="22" name="Shape 787"/>
          <p:cNvCxnSpPr/>
          <p:nvPr/>
        </p:nvCxnSpPr>
        <p:spPr>
          <a:xfrm flipH="1" flipV="1">
            <a:off x="3572256" y="1683055"/>
            <a:ext cx="0" cy="1723499"/>
          </a:xfrm>
          <a:prstGeom prst="straightConnector1">
            <a:avLst/>
          </a:prstGeom>
          <a:noFill/>
          <a:ln w="25400" cap="flat" cmpd="sng">
            <a:solidFill>
              <a:schemeClr val="dk1"/>
            </a:solidFill>
            <a:prstDash val="solid"/>
            <a:round/>
            <a:headEnd type="triangle" w="lg" len="lg"/>
            <a:tailEnd type="none" w="med" len="med"/>
          </a:ln>
        </p:spPr>
      </p:cxnSp>
      <p:sp>
        <p:nvSpPr>
          <p:cNvPr id="25" name="TextBox 24">
            <a:extLst>
              <a:ext uri="{FF2B5EF4-FFF2-40B4-BE49-F238E27FC236}">
                <a16:creationId xmlns="" xmlns:a16="http://schemas.microsoft.com/office/drawing/2014/main" id="{3B08B01A-0D2C-451E-B939-016EFEF8C64B}"/>
              </a:ext>
            </a:extLst>
          </p:cNvPr>
          <p:cNvSpPr txBox="1"/>
          <p:nvPr/>
        </p:nvSpPr>
        <p:spPr>
          <a:xfrm>
            <a:off x="1920012" y="2253334"/>
            <a:ext cx="1824109" cy="840230"/>
          </a:xfrm>
          <a:prstGeom prst="rect">
            <a:avLst/>
          </a:prstGeom>
          <a:noFill/>
          <a:ln w="6350" cap="flat" cmpd="sng" algn="ctr">
            <a:noFill/>
            <a:prstDash val="solid"/>
          </a:ln>
          <a:effectLst/>
        </p:spPr>
        <p:txBody>
          <a:bodyPr wrap="square" rtlCol="0" anchor="ctr">
            <a:spAutoFit/>
          </a:bodyPr>
          <a:lstStyle/>
          <a:p>
            <a:pPr marL="0" marR="0" lvl="0" indent="0" algn="ctr" defTabSz="380985" eaLnBrk="1" fontAlgn="auto" latinLnBrk="0" hangingPunct="1">
              <a:lnSpc>
                <a:spcPct val="90000"/>
              </a:lnSpc>
              <a:spcBef>
                <a:spcPts val="0"/>
              </a:spcBef>
              <a:spcAft>
                <a:spcPts val="0"/>
              </a:spcAft>
              <a:buClrTx/>
              <a:buSzTx/>
              <a:buFontTx/>
              <a:buNone/>
              <a:tabLst/>
              <a:defRPr/>
            </a:pPr>
            <a:r>
              <a:rPr lang="en-US" sz="1800" kern="0" dirty="0" smtClean="0">
                <a:solidFill>
                  <a:srgbClr val="FF0000"/>
                </a:solidFill>
                <a:latin typeface="Trebuchet MS"/>
                <a:ea typeface=""/>
                <a:cs typeface=""/>
              </a:rPr>
              <a:t>Metadata Lookup limits performance</a:t>
            </a:r>
            <a:endParaRPr kumimoji="0" lang="en-US" sz="1800" u="none" strike="noStrike" kern="0" cap="none" spc="0" normalizeH="0" baseline="0" noProof="0" dirty="0" smtClean="0">
              <a:ln>
                <a:noFill/>
              </a:ln>
              <a:solidFill>
                <a:srgbClr val="FF0000"/>
              </a:solidFill>
              <a:effectLst/>
              <a:uLnTx/>
              <a:uFillTx/>
              <a:latin typeface="Trebuchet MS"/>
              <a:ea typeface=""/>
              <a:cs typeface=""/>
            </a:endParaRPr>
          </a:p>
        </p:txBody>
      </p:sp>
      <p:cxnSp>
        <p:nvCxnSpPr>
          <p:cNvPr id="26" name="Shape 787"/>
          <p:cNvCxnSpPr/>
          <p:nvPr/>
        </p:nvCxnSpPr>
        <p:spPr>
          <a:xfrm flipH="1" flipV="1">
            <a:off x="3400392" y="2984927"/>
            <a:ext cx="109729" cy="1121079"/>
          </a:xfrm>
          <a:prstGeom prst="straightConnector1">
            <a:avLst/>
          </a:prstGeom>
          <a:noFill/>
          <a:ln w="25400" cap="flat" cmpd="sng">
            <a:solidFill>
              <a:schemeClr val="dk1"/>
            </a:solidFill>
            <a:prstDash val="solid"/>
            <a:round/>
            <a:headEnd type="triangle" w="lg" len="lg"/>
            <a:tailEnd type="none" w="med" len="med"/>
          </a:ln>
        </p:spPr>
      </p:cxnSp>
      <p:sp>
        <p:nvSpPr>
          <p:cNvPr id="3" name="Title 2"/>
          <p:cNvSpPr>
            <a:spLocks noGrp="1"/>
          </p:cNvSpPr>
          <p:nvPr>
            <p:ph type="title"/>
          </p:nvPr>
        </p:nvSpPr>
        <p:spPr/>
        <p:txBody>
          <a:bodyPr/>
          <a:lstStyle/>
          <a:p>
            <a:r>
              <a:rPr lang="en-US" dirty="0" smtClean="0"/>
              <a:t>TMC and Practical </a:t>
            </a:r>
            <a:r>
              <a:rPr lang="en-US" smtClean="0"/>
              <a:t>TMC Performance</a:t>
            </a:r>
            <a:endParaRPr lang="en-US"/>
          </a:p>
        </p:txBody>
      </p:sp>
      <p:cxnSp>
        <p:nvCxnSpPr>
          <p:cNvPr id="19" name="Shape 787"/>
          <p:cNvCxnSpPr/>
          <p:nvPr/>
        </p:nvCxnSpPr>
        <p:spPr>
          <a:xfrm flipH="1" flipV="1">
            <a:off x="6871515" y="1606043"/>
            <a:ext cx="1388565" cy="1722373"/>
          </a:xfrm>
          <a:prstGeom prst="straightConnector1">
            <a:avLst/>
          </a:prstGeom>
          <a:noFill/>
          <a:ln w="25400" cap="flat" cmpd="sng">
            <a:solidFill>
              <a:schemeClr val="dk1"/>
            </a:solidFill>
            <a:prstDash val="solid"/>
            <a:round/>
            <a:headEnd type="triangle" w="lg" len="lg"/>
            <a:tailEnd type="none" w="med" len="med"/>
          </a:ln>
        </p:spPr>
      </p:cxnSp>
      <p:cxnSp>
        <p:nvCxnSpPr>
          <p:cNvPr id="23" name="Shape 787"/>
          <p:cNvCxnSpPr/>
          <p:nvPr/>
        </p:nvCxnSpPr>
        <p:spPr>
          <a:xfrm flipH="1" flipV="1">
            <a:off x="2194560" y="2731406"/>
            <a:ext cx="0" cy="724315"/>
          </a:xfrm>
          <a:prstGeom prst="straightConnector1">
            <a:avLst/>
          </a:prstGeom>
          <a:noFill/>
          <a:ln w="25400" cap="flat" cmpd="sng">
            <a:solidFill>
              <a:schemeClr val="dk1"/>
            </a:solidFill>
            <a:prstDash val="solid"/>
            <a:round/>
            <a:headEnd type="triangle" w="lg" len="lg"/>
            <a:tailEnd type="none" w="med" len="med"/>
          </a:ln>
        </p:spPr>
      </p:cxnSp>
      <p:cxnSp>
        <p:nvCxnSpPr>
          <p:cNvPr id="24" name="Shape 787"/>
          <p:cNvCxnSpPr/>
          <p:nvPr/>
        </p:nvCxnSpPr>
        <p:spPr>
          <a:xfrm flipH="1" flipV="1">
            <a:off x="4285488" y="2731406"/>
            <a:ext cx="0" cy="724315"/>
          </a:xfrm>
          <a:prstGeom prst="straightConnector1">
            <a:avLst/>
          </a:prstGeom>
          <a:noFill/>
          <a:ln w="25400" cap="flat" cmpd="sng">
            <a:solidFill>
              <a:schemeClr val="dk1"/>
            </a:solidFill>
            <a:prstDash val="solid"/>
            <a:round/>
            <a:headEnd type="triangle" w="lg" len="lg"/>
            <a:tailEnd type="none" w="med" len="med"/>
          </a:ln>
        </p:spPr>
      </p:cxnSp>
      <p:sp>
        <p:nvSpPr>
          <p:cNvPr id="16" name="TextBox 15">
            <a:extLst>
              <a:ext uri="{FF2B5EF4-FFF2-40B4-BE49-F238E27FC236}">
                <a16:creationId xmlns:a16="http://schemas.microsoft.com/office/drawing/2014/main" xmlns="" id="{8DFE6565-5D12-DF4C-9D01-E5DA681D7950}"/>
              </a:ext>
            </a:extLst>
          </p:cNvPr>
          <p:cNvSpPr txBox="1"/>
          <p:nvPr/>
        </p:nvSpPr>
        <p:spPr>
          <a:xfrm>
            <a:off x="2218944" y="5108722"/>
            <a:ext cx="853440"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SPEC</a:t>
            </a:r>
            <a:endParaRPr lang="en-US" sz="1800" kern="0" dirty="0">
              <a:solidFill>
                <a:srgbClr val="000000"/>
              </a:solidFill>
              <a:latin typeface="Trebuchet MS"/>
              <a:ea typeface="+mn-ea"/>
              <a:cs typeface="+mn-cs"/>
            </a:endParaRPr>
          </a:p>
        </p:txBody>
      </p:sp>
      <p:sp>
        <p:nvSpPr>
          <p:cNvPr id="17" name="TextBox 16">
            <a:extLst>
              <a:ext uri="{FF2B5EF4-FFF2-40B4-BE49-F238E27FC236}">
                <a16:creationId xmlns:a16="http://schemas.microsoft.com/office/drawing/2014/main" xmlns="" id="{8DFE6565-5D12-DF4C-9D01-E5DA681D7950}"/>
              </a:ext>
            </a:extLst>
          </p:cNvPr>
          <p:cNvSpPr txBox="1"/>
          <p:nvPr/>
        </p:nvSpPr>
        <p:spPr>
          <a:xfrm>
            <a:off x="4673606" y="5103396"/>
            <a:ext cx="1699986"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GAP (Graph)</a:t>
            </a:r>
            <a:endParaRPr lang="en-US" sz="1800" kern="0" dirty="0">
              <a:solidFill>
                <a:srgbClr val="000000"/>
              </a:solidFill>
              <a:latin typeface="Trebuchet MS"/>
              <a:ea typeface="+mn-ea"/>
              <a:cs typeface="+mn-cs"/>
            </a:endParaRPr>
          </a:p>
        </p:txBody>
      </p:sp>
      <p:sp>
        <p:nvSpPr>
          <p:cNvPr id="20" name="TextBox 19">
            <a:extLst>
              <a:ext uri="{FF2B5EF4-FFF2-40B4-BE49-F238E27FC236}">
                <a16:creationId xmlns:a16="http://schemas.microsoft.com/office/drawing/2014/main" xmlns="" id="{8DFE6565-5D12-DF4C-9D01-E5DA681D7950}"/>
              </a:ext>
            </a:extLst>
          </p:cNvPr>
          <p:cNvSpPr txBox="1"/>
          <p:nvPr/>
        </p:nvSpPr>
        <p:spPr>
          <a:xfrm>
            <a:off x="6268809" y="5103396"/>
            <a:ext cx="1699986"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MIX</a:t>
            </a:r>
            <a:endParaRPr lang="en-US" sz="1800" kern="0" dirty="0">
              <a:solidFill>
                <a:srgbClr val="000000"/>
              </a:solidFill>
              <a:latin typeface="Trebuchet MS"/>
              <a:ea typeface="+mn-ea"/>
              <a:cs typeface="+mn-cs"/>
            </a:endParaRPr>
          </a:p>
        </p:txBody>
      </p:sp>
    </p:spTree>
    <p:extLst>
      <p:ext uri="{BB962C8B-B14F-4D97-AF65-F5344CB8AC3E}">
        <p14:creationId xmlns:p14="http://schemas.microsoft.com/office/powerpoint/2010/main" val="1264018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graphicEl>
                                              <a:chart seriesIdx="0" categoryIdx="-4" bldStep="series"/>
                                            </p:graphic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graphicEl>
                                              <a:chart seriesIdx="1" categoryIdx="-4" bldStep="series"/>
                                            </p:graphicEl>
                                          </p:spTgt>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25"/>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2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8" grpId="0" uiExpand="1">
        <p:bldSub>
          <a:bldChart bld="series"/>
        </p:bldSub>
      </p:bldGraphic>
      <p:bldP spid="5" grpId="0" animBg="1"/>
      <p:bldP spid="6" grpId="0"/>
      <p:bldP spid="21" grpId="0"/>
      <p:bldP spid="25" grpId="0"/>
      <p:bldP spid="25"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1376744" y="1765237"/>
            <a:ext cx="4243768" cy="4086923"/>
          </a:xfrm>
        </p:spPr>
        <p:txBody>
          <a:bodyPr/>
          <a:lstStyle/>
          <a:p>
            <a:r>
              <a:rPr lang="en-US" dirty="0" smtClean="0">
                <a:solidFill>
                  <a:schemeClr val="bg1">
                    <a:lumMod val="65000"/>
                  </a:schemeClr>
                </a:solidFill>
              </a:rPr>
              <a:t>Background</a:t>
            </a:r>
          </a:p>
          <a:p>
            <a:r>
              <a:rPr lang="en-US" dirty="0" smtClean="0">
                <a:solidFill>
                  <a:schemeClr val="bg1">
                    <a:lumMod val="65000"/>
                  </a:schemeClr>
                </a:solidFill>
              </a:rPr>
              <a:t>Proposal</a:t>
            </a:r>
          </a:p>
          <a:p>
            <a:pPr lvl="1"/>
            <a:r>
              <a:rPr lang="en-US" dirty="0" smtClean="0">
                <a:solidFill>
                  <a:schemeClr val="bg1">
                    <a:lumMod val="65000"/>
                  </a:schemeClr>
                </a:solidFill>
              </a:rPr>
              <a:t>Address Mapping</a:t>
            </a:r>
          </a:p>
          <a:p>
            <a:pPr lvl="1"/>
            <a:r>
              <a:rPr lang="en-US" dirty="0">
                <a:solidFill>
                  <a:schemeClr val="bg1">
                    <a:lumMod val="65000"/>
                  </a:schemeClr>
                </a:solidFill>
              </a:rPr>
              <a:t>In-line Metadata</a:t>
            </a:r>
          </a:p>
          <a:p>
            <a:pPr lvl="1"/>
            <a:r>
              <a:rPr lang="en-US" dirty="0" smtClean="0">
                <a:solidFill>
                  <a:schemeClr val="bg1">
                    <a:lumMod val="65000"/>
                  </a:schemeClr>
                </a:solidFill>
              </a:rPr>
              <a:t>Location Prediction</a:t>
            </a:r>
          </a:p>
          <a:p>
            <a:r>
              <a:rPr lang="en-US" dirty="0" smtClean="0">
                <a:solidFill>
                  <a:schemeClr val="bg1">
                    <a:lumMod val="65000"/>
                  </a:schemeClr>
                </a:solidFill>
              </a:rPr>
              <a:t>Results</a:t>
            </a:r>
          </a:p>
          <a:p>
            <a:r>
              <a:rPr lang="en-US" dirty="0" smtClean="0"/>
              <a:t>Dynamic Policy</a:t>
            </a:r>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23</a:t>
            </a:fld>
            <a:endParaRPr lang="en-US"/>
          </a:p>
        </p:txBody>
      </p:sp>
      <p:sp>
        <p:nvSpPr>
          <p:cNvPr id="5" name="Shape 153"/>
          <p:cNvSpPr/>
          <p:nvPr/>
        </p:nvSpPr>
        <p:spPr>
          <a:xfrm rot="-5400000">
            <a:off x="4248150" y="4766959"/>
            <a:ext cx="381000" cy="304799"/>
          </a:xfrm>
          <a:prstGeom prst="upArrow">
            <a:avLst>
              <a:gd name="adj1" fmla="val 50000"/>
              <a:gd name="adj2" fmla="val 50000"/>
            </a:avLst>
          </a:prstGeom>
          <a:solidFill>
            <a:srgbClr val="008000"/>
          </a:solidFill>
          <a:ln w="25400" cap="flat" cmpd="sng">
            <a:solidFill>
              <a:srgbClr val="C000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6" name="Content Placeholder 2"/>
          <p:cNvSpPr txBox="1">
            <a:spLocks/>
          </p:cNvSpPr>
          <p:nvPr/>
        </p:nvSpPr>
        <p:spPr bwMode="auto">
          <a:xfrm>
            <a:off x="5340096" y="4462164"/>
            <a:ext cx="3695499" cy="865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SzPct val="120000"/>
              <a:buFont typeface="Arial" charset="0"/>
              <a:buChar char="•"/>
              <a:defRPr sz="2800" kern="1200">
                <a:solidFill>
                  <a:schemeClr val="tx1"/>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sz="1800" kern="1200">
                <a:solidFill>
                  <a:schemeClr val="tx1"/>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Arial"/>
                <a:ea typeface="ＭＳ Ｐゴシック" charset="0"/>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n-US" b="1" smtClean="0">
                <a:solidFill>
                  <a:schemeClr val="accent5">
                    <a:lumMod val="50000"/>
                  </a:schemeClr>
                </a:solidFill>
              </a:rPr>
              <a:t>Enabling Robust </a:t>
            </a:r>
            <a:r>
              <a:rPr lang="en-US" b="1" dirty="0" smtClean="0">
                <a:solidFill>
                  <a:schemeClr val="accent5">
                    <a:lumMod val="50000"/>
                  </a:schemeClr>
                </a:solidFill>
              </a:rPr>
              <a:t>Performance</a:t>
            </a:r>
            <a:endParaRPr lang="en-US" b="1" dirty="0">
              <a:solidFill>
                <a:schemeClr val="accent5">
                  <a:lumMod val="50000"/>
                </a:schemeClr>
              </a:solidFill>
            </a:endParaRPr>
          </a:p>
        </p:txBody>
      </p:sp>
    </p:spTree>
    <p:extLst>
      <p:ext uri="{BB962C8B-B14F-4D97-AF65-F5344CB8AC3E}">
        <p14:creationId xmlns:p14="http://schemas.microsoft.com/office/powerpoint/2010/main" val="1094418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smtClean="0"/>
              <a:t>bandwidth benefits/costs of compression</a:t>
            </a:r>
            <a:endParaRPr lang="en-US" sz="2600" dirty="0"/>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24</a:t>
            </a:fld>
            <a:endParaRPr lang="en-US"/>
          </a:p>
        </p:txBody>
      </p:sp>
      <p:pic>
        <p:nvPicPr>
          <p:cNvPr id="1026" name="Picture 2" descr="mage result for scal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2834" y="1590231"/>
            <a:ext cx="3139608" cy="3645408"/>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a:extLst>
              <a:ext uri="{FF2B5EF4-FFF2-40B4-BE49-F238E27FC236}">
                <a16:creationId xmlns:a16="http://schemas.microsoft.com/office/drawing/2014/main" xmlns="" id="{BE43755F-4146-6A48-84CF-3780EB811FEF}"/>
              </a:ext>
            </a:extLst>
          </p:cNvPr>
          <p:cNvSpPr/>
          <p:nvPr/>
        </p:nvSpPr>
        <p:spPr>
          <a:xfrm>
            <a:off x="546833" y="3673350"/>
            <a:ext cx="318032" cy="29446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1</a:t>
            </a:r>
          </a:p>
        </p:txBody>
      </p:sp>
      <p:sp>
        <p:nvSpPr>
          <p:cNvPr id="7" name="TextBox 6">
            <a:extLst>
              <a:ext uri="{FF2B5EF4-FFF2-40B4-BE49-F238E27FC236}">
                <a16:creationId xmlns:a16="http://schemas.microsoft.com/office/drawing/2014/main" xmlns="" id="{2EC80ACC-02A9-CF47-966C-55FFC0637F0D}"/>
              </a:ext>
            </a:extLst>
          </p:cNvPr>
          <p:cNvSpPr txBox="1"/>
          <p:nvPr/>
        </p:nvSpPr>
        <p:spPr>
          <a:xfrm>
            <a:off x="1098888" y="3497418"/>
            <a:ext cx="1107996" cy="646331"/>
          </a:xfrm>
          <a:prstGeom prst="rect">
            <a:avLst/>
          </a:prstGeom>
          <a:noFill/>
        </p:spPr>
        <p:txBody>
          <a:bodyPr wrap="none" rtlCol="0">
            <a:spAutoFit/>
          </a:bodyPr>
          <a:lstStyle/>
          <a:p>
            <a:r>
              <a:rPr lang="en-US" sz="1800" b="1" dirty="0"/>
              <a:t>Useful </a:t>
            </a:r>
          </a:p>
          <a:p>
            <a:r>
              <a:rPr lang="en-US" sz="1800" b="1" dirty="0"/>
              <a:t>Prefetch</a:t>
            </a:r>
          </a:p>
        </p:txBody>
      </p:sp>
      <p:sp>
        <p:nvSpPr>
          <p:cNvPr id="8" name="Oval 7">
            <a:extLst>
              <a:ext uri="{FF2B5EF4-FFF2-40B4-BE49-F238E27FC236}">
                <a16:creationId xmlns:a16="http://schemas.microsoft.com/office/drawing/2014/main" xmlns="" id="{8AA7B61E-ECA1-B54C-B50C-AA107C023031}"/>
              </a:ext>
            </a:extLst>
          </p:cNvPr>
          <p:cNvSpPr/>
          <p:nvPr/>
        </p:nvSpPr>
        <p:spPr>
          <a:xfrm>
            <a:off x="6249677" y="1631798"/>
            <a:ext cx="318032" cy="29446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2</a:t>
            </a:r>
          </a:p>
        </p:txBody>
      </p:sp>
      <p:sp>
        <p:nvSpPr>
          <p:cNvPr id="9" name="TextBox 8">
            <a:extLst>
              <a:ext uri="{FF2B5EF4-FFF2-40B4-BE49-F238E27FC236}">
                <a16:creationId xmlns:a16="http://schemas.microsoft.com/office/drawing/2014/main" xmlns="" id="{FFF1ED0B-91B6-BE44-A525-ECEE83689F44}"/>
              </a:ext>
            </a:extLst>
          </p:cNvPr>
          <p:cNvSpPr txBox="1"/>
          <p:nvPr/>
        </p:nvSpPr>
        <p:spPr>
          <a:xfrm>
            <a:off x="5888149" y="3990621"/>
            <a:ext cx="3255851" cy="646331"/>
          </a:xfrm>
          <a:prstGeom prst="rect">
            <a:avLst/>
          </a:prstGeom>
          <a:noFill/>
        </p:spPr>
        <p:txBody>
          <a:bodyPr wrap="square" rtlCol="0">
            <a:spAutoFit/>
          </a:bodyPr>
          <a:lstStyle/>
          <a:p>
            <a:pPr algn="ctr"/>
            <a:r>
              <a:rPr lang="en-US" sz="1800" b="1" dirty="0" smtClean="0"/>
              <a:t>Relocating lines when compressibility changes</a:t>
            </a:r>
            <a:endParaRPr lang="en-US" sz="1800" b="1" dirty="0"/>
          </a:p>
        </p:txBody>
      </p:sp>
      <p:sp>
        <p:nvSpPr>
          <p:cNvPr id="10" name="Oval 9">
            <a:extLst>
              <a:ext uri="{FF2B5EF4-FFF2-40B4-BE49-F238E27FC236}">
                <a16:creationId xmlns:a16="http://schemas.microsoft.com/office/drawing/2014/main" xmlns="" id="{0E5D988C-5962-6042-A584-DA984843C009}"/>
              </a:ext>
            </a:extLst>
          </p:cNvPr>
          <p:cNvSpPr/>
          <p:nvPr/>
        </p:nvSpPr>
        <p:spPr>
          <a:xfrm>
            <a:off x="5803630" y="4124588"/>
            <a:ext cx="318032" cy="29446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3</a:t>
            </a:r>
          </a:p>
        </p:txBody>
      </p:sp>
      <p:sp>
        <p:nvSpPr>
          <p:cNvPr id="11" name="TextBox 10">
            <a:extLst>
              <a:ext uri="{FF2B5EF4-FFF2-40B4-BE49-F238E27FC236}">
                <a16:creationId xmlns:a16="http://schemas.microsoft.com/office/drawing/2014/main" xmlns="" id="{423AF65E-3686-D541-A1E3-5C115875467C}"/>
              </a:ext>
            </a:extLst>
          </p:cNvPr>
          <p:cNvSpPr txBox="1"/>
          <p:nvPr/>
        </p:nvSpPr>
        <p:spPr>
          <a:xfrm>
            <a:off x="6567708" y="1472845"/>
            <a:ext cx="1843731" cy="646331"/>
          </a:xfrm>
          <a:prstGeom prst="rect">
            <a:avLst/>
          </a:prstGeom>
          <a:noFill/>
        </p:spPr>
        <p:txBody>
          <a:bodyPr wrap="square" rtlCol="0">
            <a:spAutoFit/>
          </a:bodyPr>
          <a:lstStyle/>
          <a:p>
            <a:pPr algn="ctr"/>
            <a:r>
              <a:rPr lang="en-US" sz="1800" b="1" dirty="0" smtClean="0"/>
              <a:t>Location </a:t>
            </a:r>
            <a:r>
              <a:rPr lang="en-US" sz="1800" b="1" dirty="0" err="1" smtClean="0"/>
              <a:t>Misprediction</a:t>
            </a:r>
            <a:endParaRPr lang="en-US" sz="1800" b="1" dirty="0"/>
          </a:p>
        </p:txBody>
      </p:sp>
      <p:sp>
        <p:nvSpPr>
          <p:cNvPr id="14" name="TextBox 13"/>
          <p:cNvSpPr txBox="1"/>
          <p:nvPr/>
        </p:nvSpPr>
        <p:spPr>
          <a:xfrm>
            <a:off x="97536" y="5856014"/>
            <a:ext cx="8938059" cy="430887"/>
          </a:xfrm>
          <a:prstGeom prst="rect">
            <a:avLst/>
          </a:prstGeom>
          <a:solidFill>
            <a:srgbClr val="CCFFCC"/>
          </a:solidFill>
          <a:ln w="25400">
            <a:solidFill>
              <a:schemeClr val="tx1"/>
            </a:solidFill>
          </a:ln>
        </p:spPr>
        <p:txBody>
          <a:bodyPr wrap="square" rtlCol="0">
            <a:spAutoFit/>
          </a:bodyPr>
          <a:lstStyle/>
          <a:p>
            <a:pPr algn="ctr"/>
            <a:r>
              <a:rPr lang="en-US" sz="2200" b="1" dirty="0" smtClean="0">
                <a:latin typeface="Arial"/>
                <a:cs typeface="Arial"/>
              </a:rPr>
              <a:t>Should disable compression when costs outweigh benefits</a:t>
            </a:r>
          </a:p>
        </p:txBody>
      </p:sp>
      <p:sp>
        <p:nvSpPr>
          <p:cNvPr id="15" name="TextBox 14">
            <a:extLst>
              <a:ext uri="{FF2B5EF4-FFF2-40B4-BE49-F238E27FC236}">
                <a16:creationId xmlns:a16="http://schemas.microsoft.com/office/drawing/2014/main" xmlns="" id="{2EC80ACC-02A9-CF47-966C-55FFC0637F0D}"/>
              </a:ext>
            </a:extLst>
          </p:cNvPr>
          <p:cNvSpPr txBox="1"/>
          <p:nvPr/>
        </p:nvSpPr>
        <p:spPr>
          <a:xfrm>
            <a:off x="1181206" y="921302"/>
            <a:ext cx="1399742" cy="461665"/>
          </a:xfrm>
          <a:prstGeom prst="rect">
            <a:avLst/>
          </a:prstGeom>
          <a:noFill/>
        </p:spPr>
        <p:txBody>
          <a:bodyPr wrap="none" rtlCol="0">
            <a:spAutoFit/>
          </a:bodyPr>
          <a:lstStyle/>
          <a:p>
            <a:r>
              <a:rPr lang="en-US" b="1" dirty="0" smtClean="0"/>
              <a:t>Benefits</a:t>
            </a:r>
            <a:endParaRPr lang="en-US" b="1" dirty="0"/>
          </a:p>
        </p:txBody>
      </p:sp>
      <p:sp>
        <p:nvSpPr>
          <p:cNvPr id="16" name="TextBox 15">
            <a:extLst>
              <a:ext uri="{FF2B5EF4-FFF2-40B4-BE49-F238E27FC236}">
                <a16:creationId xmlns:a16="http://schemas.microsoft.com/office/drawing/2014/main" xmlns="" id="{2EC80ACC-02A9-CF47-966C-55FFC0637F0D}"/>
              </a:ext>
            </a:extLst>
          </p:cNvPr>
          <p:cNvSpPr txBox="1"/>
          <p:nvPr/>
        </p:nvSpPr>
        <p:spPr>
          <a:xfrm>
            <a:off x="6789702" y="921316"/>
            <a:ext cx="1040670" cy="461665"/>
          </a:xfrm>
          <a:prstGeom prst="rect">
            <a:avLst/>
          </a:prstGeom>
          <a:noFill/>
        </p:spPr>
        <p:txBody>
          <a:bodyPr wrap="none" rtlCol="0">
            <a:spAutoFit/>
          </a:bodyPr>
          <a:lstStyle/>
          <a:p>
            <a:r>
              <a:rPr lang="en-US" b="1" dirty="0" smtClean="0"/>
              <a:t>Costs</a:t>
            </a:r>
            <a:endParaRPr lang="en-US" b="1" dirty="0"/>
          </a:p>
        </p:txBody>
      </p:sp>
      <p:sp>
        <p:nvSpPr>
          <p:cNvPr id="19" name="Rectangle 18">
            <a:extLst>
              <a:ext uri="{FF2B5EF4-FFF2-40B4-BE49-F238E27FC236}">
                <a16:creationId xmlns:a16="http://schemas.microsoft.com/office/drawing/2014/main" xmlns="" id="{10C27F79-C0AE-C94D-8D48-CC019E82C814}"/>
              </a:ext>
            </a:extLst>
          </p:cNvPr>
          <p:cNvSpPr/>
          <p:nvPr/>
        </p:nvSpPr>
        <p:spPr>
          <a:xfrm>
            <a:off x="908716" y="4402620"/>
            <a:ext cx="744170" cy="323281"/>
          </a:xfrm>
          <a:prstGeom prst="rect">
            <a:avLst/>
          </a:prstGeom>
          <a:solidFill>
            <a:srgbClr val="9DC3E6"/>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Line A</a:t>
            </a:r>
            <a:endParaRPr lang="en-US" sz="1800" b="1" kern="0" dirty="0">
              <a:solidFill>
                <a:srgbClr val="000000"/>
              </a:solidFill>
              <a:latin typeface="Trebuchet MS"/>
              <a:ea typeface="+mn-ea"/>
              <a:cs typeface="+mn-cs"/>
            </a:endParaRPr>
          </a:p>
        </p:txBody>
      </p:sp>
      <p:sp>
        <p:nvSpPr>
          <p:cNvPr id="20" name="Rectangle 19">
            <a:extLst>
              <a:ext uri="{FF2B5EF4-FFF2-40B4-BE49-F238E27FC236}">
                <a16:creationId xmlns:a16="http://schemas.microsoft.com/office/drawing/2014/main" xmlns="" id="{10C27F79-C0AE-C94D-8D48-CC019E82C814}"/>
              </a:ext>
            </a:extLst>
          </p:cNvPr>
          <p:cNvSpPr/>
          <p:nvPr/>
        </p:nvSpPr>
        <p:spPr>
          <a:xfrm>
            <a:off x="1652886" y="4402620"/>
            <a:ext cx="718145" cy="323281"/>
          </a:xfrm>
          <a:prstGeom prst="rect">
            <a:avLst/>
          </a:prstGeom>
          <a:solidFill>
            <a:srgbClr val="FFC000"/>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Line B</a:t>
            </a:r>
            <a:endParaRPr lang="en-US" sz="1800" b="1" kern="0" dirty="0">
              <a:solidFill>
                <a:srgbClr val="000000"/>
              </a:solidFill>
              <a:latin typeface="Trebuchet MS"/>
              <a:ea typeface="+mn-ea"/>
              <a:cs typeface="+mn-cs"/>
            </a:endParaRPr>
          </a:p>
        </p:txBody>
      </p:sp>
      <p:sp>
        <p:nvSpPr>
          <p:cNvPr id="22" name="TextBox 21">
            <a:extLst>
              <a:ext uri="{FF2B5EF4-FFF2-40B4-BE49-F238E27FC236}">
                <a16:creationId xmlns:a16="http://schemas.microsoft.com/office/drawing/2014/main" xmlns="" id="{2EC80ACC-02A9-CF47-966C-55FFC0637F0D}"/>
              </a:ext>
            </a:extLst>
          </p:cNvPr>
          <p:cNvSpPr txBox="1"/>
          <p:nvPr/>
        </p:nvSpPr>
        <p:spPr>
          <a:xfrm>
            <a:off x="92892" y="4685044"/>
            <a:ext cx="3204088" cy="369332"/>
          </a:xfrm>
          <a:prstGeom prst="rect">
            <a:avLst/>
          </a:prstGeom>
          <a:noFill/>
        </p:spPr>
        <p:txBody>
          <a:bodyPr wrap="square" rtlCol="0">
            <a:spAutoFit/>
          </a:bodyPr>
          <a:lstStyle/>
          <a:p>
            <a:r>
              <a:rPr lang="en-US" sz="1800" dirty="0" smtClean="0"/>
              <a:t>2 useful </a:t>
            </a:r>
            <a:r>
              <a:rPr lang="en-US" sz="1800" smtClean="0"/>
              <a:t>lines with 1 access</a:t>
            </a:r>
            <a:endParaRPr lang="en-US" sz="1800" dirty="0"/>
          </a:p>
        </p:txBody>
      </p:sp>
      <p:sp>
        <p:nvSpPr>
          <p:cNvPr id="23" name="Rectangle 22">
            <a:extLst>
              <a:ext uri="{FF2B5EF4-FFF2-40B4-BE49-F238E27FC236}">
                <a16:creationId xmlns:a16="http://schemas.microsoft.com/office/drawing/2014/main" xmlns="" id="{10C27F79-C0AE-C94D-8D48-CC019E82C814}"/>
              </a:ext>
            </a:extLst>
          </p:cNvPr>
          <p:cNvSpPr/>
          <p:nvPr/>
        </p:nvSpPr>
        <p:spPr>
          <a:xfrm>
            <a:off x="6924070" y="2156263"/>
            <a:ext cx="1232377" cy="323281"/>
          </a:xfrm>
          <a:prstGeom prst="rect">
            <a:avLst/>
          </a:prstGeom>
          <a:solidFill>
            <a:srgbClr val="9DC3E6"/>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Line A</a:t>
            </a:r>
            <a:endParaRPr lang="en-US" sz="1800" b="1" kern="0" dirty="0">
              <a:solidFill>
                <a:srgbClr val="000000"/>
              </a:solidFill>
              <a:latin typeface="Trebuchet MS"/>
              <a:ea typeface="+mn-ea"/>
              <a:cs typeface="+mn-cs"/>
            </a:endParaRPr>
          </a:p>
        </p:txBody>
      </p:sp>
      <p:sp>
        <p:nvSpPr>
          <p:cNvPr id="24" name="Rectangle 23">
            <a:extLst>
              <a:ext uri="{FF2B5EF4-FFF2-40B4-BE49-F238E27FC236}">
                <a16:creationId xmlns:a16="http://schemas.microsoft.com/office/drawing/2014/main" xmlns="" id="{10C27F79-C0AE-C94D-8D48-CC019E82C814}"/>
              </a:ext>
            </a:extLst>
          </p:cNvPr>
          <p:cNvSpPr/>
          <p:nvPr/>
        </p:nvSpPr>
        <p:spPr>
          <a:xfrm>
            <a:off x="6924071" y="2485102"/>
            <a:ext cx="1232376" cy="323281"/>
          </a:xfrm>
          <a:prstGeom prst="rect">
            <a:avLst/>
          </a:prstGeom>
          <a:solidFill>
            <a:srgbClr val="FFC000"/>
          </a:solidFill>
          <a:ln w="25400" cap="flat" cmpd="sng" algn="ctr">
            <a:solidFill>
              <a:srgbClr val="000000"/>
            </a:solidFill>
            <a:prstDash val="solid"/>
          </a:ln>
          <a:effectLst/>
        </p:spPr>
        <p:txBody>
          <a:bodyPr lIns="0" rIns="0" rtlCol="0" anchor="ctr"/>
          <a:lstStyle/>
          <a:p>
            <a:pPr algn="ctr" defTabSz="380996">
              <a:defRPr/>
            </a:pPr>
            <a:r>
              <a:rPr lang="en-US" sz="1800" b="1" kern="0" dirty="0" smtClean="0">
                <a:solidFill>
                  <a:srgbClr val="000000"/>
                </a:solidFill>
                <a:latin typeface="Trebuchet MS"/>
                <a:ea typeface="+mn-ea"/>
                <a:cs typeface="+mn-cs"/>
              </a:rPr>
              <a:t>Line B</a:t>
            </a:r>
            <a:endParaRPr lang="en-US" sz="1800" b="1" kern="0" dirty="0">
              <a:solidFill>
                <a:srgbClr val="000000"/>
              </a:solidFill>
              <a:latin typeface="Trebuchet MS"/>
              <a:ea typeface="+mn-ea"/>
              <a:cs typeface="+mn-cs"/>
            </a:endParaRPr>
          </a:p>
        </p:txBody>
      </p:sp>
      <p:sp>
        <p:nvSpPr>
          <p:cNvPr id="26" name="Curved Up Arrow 25"/>
          <p:cNvSpPr/>
          <p:nvPr/>
        </p:nvSpPr>
        <p:spPr>
          <a:xfrm rot="5400000">
            <a:off x="6347886" y="2309769"/>
            <a:ext cx="466928" cy="506680"/>
          </a:xfrm>
          <a:prstGeom prst="curvedUpArrow">
            <a:avLst>
              <a:gd name="adj1" fmla="val 25000"/>
              <a:gd name="adj2" fmla="val 59143"/>
              <a:gd name="adj3" fmla="val 31386"/>
            </a:avLst>
          </a:prstGeom>
          <a:solidFill>
            <a:srgbClr val="0000F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5" name="Up Arrow 24"/>
          <p:cNvSpPr/>
          <p:nvPr/>
        </p:nvSpPr>
        <p:spPr>
          <a:xfrm rot="16200000" flipV="1">
            <a:off x="6483676" y="2043015"/>
            <a:ext cx="229774" cy="528846"/>
          </a:xfrm>
          <a:prstGeom prst="upArrow">
            <a:avLst/>
          </a:prstGeom>
          <a:solidFill>
            <a:srgbClr val="0000F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xmlns="" id="{2EC80ACC-02A9-CF47-966C-55FFC0637F0D}"/>
              </a:ext>
            </a:extLst>
          </p:cNvPr>
          <p:cNvSpPr txBox="1"/>
          <p:nvPr/>
        </p:nvSpPr>
        <p:spPr>
          <a:xfrm>
            <a:off x="6029621" y="2819651"/>
            <a:ext cx="3204088" cy="369332"/>
          </a:xfrm>
          <a:prstGeom prst="rect">
            <a:avLst/>
          </a:prstGeom>
          <a:noFill/>
        </p:spPr>
        <p:txBody>
          <a:bodyPr wrap="square" rtlCol="0">
            <a:spAutoFit/>
          </a:bodyPr>
          <a:lstStyle/>
          <a:p>
            <a:r>
              <a:rPr lang="en-US" sz="1800" dirty="0"/>
              <a:t>1</a:t>
            </a:r>
            <a:r>
              <a:rPr lang="en-US" sz="1800" dirty="0" smtClean="0"/>
              <a:t> useful line with 2 accesses</a:t>
            </a:r>
            <a:endParaRPr lang="en-US" sz="1800" dirty="0"/>
          </a:p>
        </p:txBody>
      </p:sp>
    </p:spTree>
    <p:extLst>
      <p:ext uri="{BB962C8B-B14F-4D97-AF65-F5344CB8AC3E}">
        <p14:creationId xmlns:p14="http://schemas.microsoft.com/office/powerpoint/2010/main" val="818459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p:bldP spid="10" grpId="0" animBg="1"/>
      <p:bldP spid="11" grpId="0"/>
      <p:bldP spid="14" grpId="0" animBg="1"/>
      <p:bldP spid="19" grpId="0" animBg="1"/>
      <p:bldP spid="20" grpId="0" animBg="1"/>
      <p:bldP spid="22" grpId="0"/>
      <p:bldP spid="23" grpId="0" animBg="1"/>
      <p:bldP spid="24" grpId="0" animBg="1"/>
      <p:bldP spid="26" grpId="0" animBg="1"/>
      <p:bldP spid="25" grpId="0" animBg="1"/>
      <p:bldP spid="2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PTMC Implementation</a:t>
            </a:r>
            <a:endParaRPr lang="en-US" dirty="0"/>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25</a:t>
            </a:fld>
            <a:endParaRPr lang="en-US" dirty="0"/>
          </a:p>
        </p:txBody>
      </p:sp>
      <p:sp>
        <p:nvSpPr>
          <p:cNvPr id="5" name="TextBox 4"/>
          <p:cNvSpPr txBox="1"/>
          <p:nvPr/>
        </p:nvSpPr>
        <p:spPr>
          <a:xfrm>
            <a:off x="97536" y="5197911"/>
            <a:ext cx="8938059" cy="769441"/>
          </a:xfrm>
          <a:prstGeom prst="rect">
            <a:avLst/>
          </a:prstGeom>
          <a:solidFill>
            <a:srgbClr val="CCFFCC"/>
          </a:solidFill>
          <a:ln w="25400">
            <a:solidFill>
              <a:schemeClr val="tx1"/>
            </a:solidFill>
          </a:ln>
        </p:spPr>
        <p:txBody>
          <a:bodyPr wrap="square" rtlCol="0">
            <a:spAutoFit/>
          </a:bodyPr>
          <a:lstStyle/>
          <a:p>
            <a:pPr algn="ctr"/>
            <a:r>
              <a:rPr lang="en-US" sz="2200" b="1" dirty="0" smtClean="0">
                <a:latin typeface="Arial"/>
                <a:cs typeface="Arial"/>
              </a:rPr>
              <a:t>Utility Counter observes if cost of compression is greater than benefit. If cost is greater, Dynamic-PTMC disables compression.</a:t>
            </a:r>
          </a:p>
        </p:txBody>
      </p:sp>
      <p:sp>
        <p:nvSpPr>
          <p:cNvPr id="6" name="Rectangle 5"/>
          <p:cNvSpPr/>
          <p:nvPr/>
        </p:nvSpPr>
        <p:spPr>
          <a:xfrm>
            <a:off x="609020" y="6189539"/>
            <a:ext cx="7814103" cy="338554"/>
          </a:xfrm>
          <a:prstGeom prst="rect">
            <a:avLst/>
          </a:prstGeom>
        </p:spPr>
        <p:txBody>
          <a:bodyPr wrap="square">
            <a:spAutoFit/>
          </a:bodyPr>
          <a:lstStyle/>
          <a:p>
            <a:pPr lvl="0" algn="ctr"/>
            <a:r>
              <a:rPr lang="en-US" sz="1600" u="sng" dirty="0" smtClean="0">
                <a:sym typeface="Wingdings"/>
              </a:rPr>
              <a:t>Can extend to multi-core with per-thread counters</a:t>
            </a:r>
            <a:endParaRPr lang="en-US" sz="1600" u="sng" dirty="0">
              <a:sym typeface="Wingdings"/>
            </a:endParaRPr>
          </a:p>
        </p:txBody>
      </p:sp>
      <p:sp>
        <p:nvSpPr>
          <p:cNvPr id="8" name="Rectangle 7">
            <a:extLst>
              <a:ext uri="{FF2B5EF4-FFF2-40B4-BE49-F238E27FC236}">
                <a16:creationId xmlns:a16="http://schemas.microsoft.com/office/drawing/2014/main" xmlns="" id="{DEBEDDB6-7EA2-C043-AFCF-4C38C96AF74F}"/>
              </a:ext>
            </a:extLst>
          </p:cNvPr>
          <p:cNvSpPr/>
          <p:nvPr/>
        </p:nvSpPr>
        <p:spPr>
          <a:xfrm>
            <a:off x="5943834" y="3269824"/>
            <a:ext cx="384211" cy="1084195"/>
          </a:xfrm>
          <a:prstGeom prst="rect">
            <a:avLst/>
          </a:prstGeom>
          <a:solidFill>
            <a:schemeClr val="accent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Trebuchet MS"/>
              <a:ea typeface="+mn-ea"/>
              <a:cs typeface="+mn-cs"/>
            </a:endParaRPr>
          </a:p>
        </p:txBody>
      </p:sp>
      <p:cxnSp>
        <p:nvCxnSpPr>
          <p:cNvPr id="9" name="Straight Connector 8">
            <a:extLst>
              <a:ext uri="{FF2B5EF4-FFF2-40B4-BE49-F238E27FC236}">
                <a16:creationId xmlns:a16="http://schemas.microsoft.com/office/drawing/2014/main" xmlns="" id="{B87763E9-76A2-6849-A5BD-EFA39B11F7AA}"/>
              </a:ext>
            </a:extLst>
          </p:cNvPr>
          <p:cNvCxnSpPr>
            <a:cxnSpLocks/>
          </p:cNvCxnSpPr>
          <p:nvPr/>
        </p:nvCxnSpPr>
        <p:spPr>
          <a:xfrm>
            <a:off x="8221938" y="2875347"/>
            <a:ext cx="0" cy="798971"/>
          </a:xfrm>
          <a:prstGeom prst="line">
            <a:avLst/>
          </a:prstGeom>
          <a:noFill/>
          <a:ln w="69850" cap="sq" cmpd="sng" algn="ctr">
            <a:solidFill>
              <a:srgbClr val="505050"/>
            </a:solidFill>
            <a:prstDash val="sysDot"/>
          </a:ln>
          <a:effectLst/>
        </p:spPr>
      </p:cxnSp>
      <p:sp>
        <p:nvSpPr>
          <p:cNvPr id="10" name="TextBox 9">
            <a:extLst>
              <a:ext uri="{FF2B5EF4-FFF2-40B4-BE49-F238E27FC236}">
                <a16:creationId xmlns:a16="http://schemas.microsoft.com/office/drawing/2014/main" xmlns="" id="{E4165C08-6812-9744-B765-A4405D38E856}"/>
              </a:ext>
            </a:extLst>
          </p:cNvPr>
          <p:cNvSpPr txBox="1"/>
          <p:nvPr/>
        </p:nvSpPr>
        <p:spPr>
          <a:xfrm>
            <a:off x="94036" y="3643999"/>
            <a:ext cx="2361053" cy="535531"/>
          </a:xfrm>
          <a:prstGeom prst="rect">
            <a:avLst/>
          </a:prstGeom>
          <a:noFill/>
          <a:ln w="6350" cap="flat" cmpd="sng" algn="ctr">
            <a:noFill/>
            <a:prstDash val="solid"/>
          </a:ln>
          <a:effectLst/>
        </p:spPr>
        <p:txBody>
          <a:bodyPr wrap="squar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Trebuchet MS"/>
                <a:ea typeface="+mn-ea"/>
                <a:cs typeface="+mn-cs"/>
              </a:rPr>
              <a:t>Sampled Set</a:t>
            </a:r>
          </a:p>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000000"/>
                </a:solidFill>
                <a:effectLst/>
                <a:uLnTx/>
                <a:uFillTx/>
                <a:latin typeface="Trebuchet MS"/>
                <a:ea typeface="+mn-ea"/>
                <a:cs typeface="+mn-cs"/>
              </a:rPr>
              <a:t>(always compress)</a:t>
            </a:r>
          </a:p>
        </p:txBody>
      </p:sp>
      <p:cxnSp>
        <p:nvCxnSpPr>
          <p:cNvPr id="11" name="Straight Arrow Connector 10">
            <a:extLst>
              <a:ext uri="{FF2B5EF4-FFF2-40B4-BE49-F238E27FC236}">
                <a16:creationId xmlns:a16="http://schemas.microsoft.com/office/drawing/2014/main" xmlns="" id="{65B75ED9-F0BD-3D45-BE65-EC281BC96DA7}"/>
              </a:ext>
            </a:extLst>
          </p:cNvPr>
          <p:cNvCxnSpPr>
            <a:stCxn id="13" idx="2"/>
          </p:cNvCxnSpPr>
          <p:nvPr/>
        </p:nvCxnSpPr>
        <p:spPr>
          <a:xfrm>
            <a:off x="6328045" y="3269824"/>
            <a:ext cx="1488160" cy="0"/>
          </a:xfrm>
          <a:prstGeom prst="straightConnector1">
            <a:avLst/>
          </a:prstGeom>
          <a:noFill/>
          <a:ln w="38100" cap="flat" cmpd="sng" algn="ctr">
            <a:solidFill>
              <a:srgbClr val="505050"/>
            </a:solidFill>
            <a:prstDash val="solid"/>
            <a:tailEnd type="triangle"/>
          </a:ln>
          <a:effectLst/>
        </p:spPr>
      </p:cxnSp>
      <p:sp>
        <p:nvSpPr>
          <p:cNvPr id="12" name="TextBox 11">
            <a:extLst>
              <a:ext uri="{FF2B5EF4-FFF2-40B4-BE49-F238E27FC236}">
                <a16:creationId xmlns:a16="http://schemas.microsoft.com/office/drawing/2014/main" xmlns="" id="{6B31AC50-06BE-EE4F-A59E-53954D1D3A65}"/>
              </a:ext>
            </a:extLst>
          </p:cNvPr>
          <p:cNvSpPr txBox="1"/>
          <p:nvPr/>
        </p:nvSpPr>
        <p:spPr>
          <a:xfrm>
            <a:off x="6686052" y="3040571"/>
            <a:ext cx="886781" cy="535531"/>
          </a:xfrm>
          <a:prstGeom prst="rect">
            <a:avLst/>
          </a:prstGeom>
          <a:solidFill>
            <a:srgbClr val="FFFFFF"/>
          </a:solidFill>
          <a:ln w="6350" cap="flat" cmpd="sng" algn="ctr">
            <a:noFill/>
            <a:prstDash val="solid"/>
          </a:ln>
          <a:effectLst/>
        </p:spPr>
        <p:txBody>
          <a:bodyPr wrap="non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Trebuchet MS"/>
                <a:ea typeface="+mn-ea"/>
                <a:cs typeface="+mn-cs"/>
              </a:rPr>
              <a:t>Enforce</a:t>
            </a:r>
          </a:p>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000000"/>
                </a:solidFill>
                <a:effectLst/>
                <a:uLnTx/>
                <a:uFillTx/>
                <a:latin typeface="Trebuchet MS"/>
                <a:ea typeface="+mn-ea"/>
                <a:cs typeface="+mn-cs"/>
              </a:rPr>
              <a:t> Policy</a:t>
            </a:r>
          </a:p>
        </p:txBody>
      </p:sp>
      <p:sp>
        <p:nvSpPr>
          <p:cNvPr id="13" name="TextBox 12">
            <a:extLst>
              <a:ext uri="{FF2B5EF4-FFF2-40B4-BE49-F238E27FC236}">
                <a16:creationId xmlns:a16="http://schemas.microsoft.com/office/drawing/2014/main" xmlns="" id="{1CE321CD-E33A-A044-88F3-4D5E0DBA9878}"/>
              </a:ext>
            </a:extLst>
          </p:cNvPr>
          <p:cNvSpPr txBox="1"/>
          <p:nvPr/>
        </p:nvSpPr>
        <p:spPr>
          <a:xfrm>
            <a:off x="6331791" y="2660275"/>
            <a:ext cx="1054873" cy="369332"/>
          </a:xfrm>
          <a:prstGeom prst="rect">
            <a:avLst/>
          </a:prstGeom>
          <a:noFill/>
          <a:ln w="6350" cap="flat" cmpd="sng" algn="ctr">
            <a:noFill/>
            <a:prstDash val="solid"/>
          </a:ln>
          <a:effectLst/>
        </p:spPr>
        <p:txBody>
          <a:bodyPr wrap="square" rtlCol="0" anchor="ctr">
            <a:spAutoFit/>
          </a:bodyPr>
          <a:lstStyle/>
          <a:p>
            <a:pPr marL="0" marR="0" lvl="0" indent="0" defTabSz="914400" eaLnBrk="1" fontAlgn="auto" latinLnBrk="0" hangingPunct="1">
              <a:lnSpc>
                <a:spcPct val="90000"/>
              </a:lnSpc>
              <a:spcBef>
                <a:spcPts val="0"/>
              </a:spcBef>
              <a:spcAft>
                <a:spcPts val="0"/>
              </a:spcAft>
              <a:buClrTx/>
              <a:buSzTx/>
              <a:buFontTx/>
              <a:buNone/>
              <a:tabLst/>
              <a:defRPr/>
            </a:pPr>
            <a:r>
              <a:rPr kumimoji="0" lang="en-US" sz="2000" i="0" u="none" strike="noStrike" kern="0" cap="none" spc="0" normalizeH="0" baseline="0" noProof="0" dirty="0">
                <a:ln>
                  <a:noFill/>
                </a:ln>
                <a:solidFill>
                  <a:srgbClr val="00B050"/>
                </a:solidFill>
                <a:effectLst/>
                <a:uLnTx/>
                <a:uFillTx/>
                <a:latin typeface="Trebuchet MS"/>
                <a:ea typeface="+mn-ea"/>
                <a:cs typeface="+mn-cs"/>
              </a:rPr>
              <a:t>Enable</a:t>
            </a:r>
          </a:p>
        </p:txBody>
      </p:sp>
      <p:sp>
        <p:nvSpPr>
          <p:cNvPr id="14" name="TextBox 13">
            <a:extLst>
              <a:ext uri="{FF2B5EF4-FFF2-40B4-BE49-F238E27FC236}">
                <a16:creationId xmlns:a16="http://schemas.microsoft.com/office/drawing/2014/main" xmlns="" id="{B6DDE2A3-8CF5-A34B-966C-33E6E5070349}"/>
              </a:ext>
            </a:extLst>
          </p:cNvPr>
          <p:cNvSpPr txBox="1"/>
          <p:nvPr/>
        </p:nvSpPr>
        <p:spPr>
          <a:xfrm>
            <a:off x="6338806" y="3905471"/>
            <a:ext cx="1666633" cy="646331"/>
          </a:xfrm>
          <a:prstGeom prst="rect">
            <a:avLst/>
          </a:prstGeom>
          <a:noFill/>
          <a:ln w="6350" cap="flat" cmpd="sng" algn="ctr">
            <a:noFill/>
            <a:prstDash val="solid"/>
          </a:ln>
          <a:effectLst/>
        </p:spPr>
        <p:txBody>
          <a:bodyPr wrap="square" rtlCol="0" anchor="ctr">
            <a:spAutoFit/>
          </a:bodyPr>
          <a:lstStyle/>
          <a:p>
            <a:pPr marL="0" marR="0" lvl="0" indent="0" defTabSz="914400" eaLnBrk="1" fontAlgn="auto" latinLnBrk="0" hangingPunct="1">
              <a:lnSpc>
                <a:spcPct val="90000"/>
              </a:lnSpc>
              <a:spcBef>
                <a:spcPts val="0"/>
              </a:spcBef>
              <a:spcAft>
                <a:spcPts val="0"/>
              </a:spcAft>
              <a:buClrTx/>
              <a:buSzTx/>
              <a:buFontTx/>
              <a:buNone/>
              <a:tabLst/>
              <a:defRPr/>
            </a:pPr>
            <a:r>
              <a:rPr kumimoji="0" lang="en-US" sz="2000" i="0" u="none" strike="noStrike" kern="0" cap="none" spc="0" normalizeH="0" baseline="0" noProof="0" dirty="0" smtClean="0">
                <a:ln>
                  <a:noFill/>
                </a:ln>
                <a:solidFill>
                  <a:srgbClr val="C00000"/>
                </a:solidFill>
                <a:effectLst/>
                <a:uLnTx/>
                <a:uFillTx/>
                <a:latin typeface="Trebuchet MS"/>
                <a:ea typeface="+mn-ea"/>
                <a:cs typeface="+mn-cs"/>
              </a:rPr>
              <a:t>Disable</a:t>
            </a:r>
          </a:p>
          <a:p>
            <a:pPr marL="0" marR="0" lvl="0" indent="0" defTabSz="914400" eaLnBrk="1" fontAlgn="auto" latinLnBrk="0" hangingPunct="1">
              <a:lnSpc>
                <a:spcPct val="90000"/>
              </a:lnSpc>
              <a:spcBef>
                <a:spcPts val="0"/>
              </a:spcBef>
              <a:spcAft>
                <a:spcPts val="0"/>
              </a:spcAft>
              <a:buClrTx/>
              <a:buSzTx/>
              <a:buFontTx/>
              <a:buNone/>
              <a:tabLst/>
              <a:defRPr/>
            </a:pPr>
            <a:r>
              <a:rPr lang="en-US" sz="2000" kern="0" dirty="0" smtClean="0">
                <a:solidFill>
                  <a:srgbClr val="C00000"/>
                </a:solidFill>
                <a:latin typeface="Trebuchet MS"/>
                <a:ea typeface="+mn-ea"/>
                <a:cs typeface="+mn-cs"/>
              </a:rPr>
              <a:t>Compaction</a:t>
            </a:r>
            <a:endParaRPr kumimoji="0" lang="en-US" sz="2000" i="0" u="none" strike="noStrike" kern="0" cap="none" spc="0" normalizeH="0" baseline="0" noProof="0" dirty="0">
              <a:ln>
                <a:noFill/>
              </a:ln>
              <a:solidFill>
                <a:srgbClr val="C00000"/>
              </a:solidFill>
              <a:effectLst/>
              <a:uLnTx/>
              <a:uFillTx/>
              <a:latin typeface="Trebuchet MS"/>
              <a:ea typeface="+mn-ea"/>
              <a:cs typeface="+mn-cs"/>
            </a:endParaRPr>
          </a:p>
        </p:txBody>
      </p:sp>
      <p:sp>
        <p:nvSpPr>
          <p:cNvPr id="15" name="TextBox 14">
            <a:extLst>
              <a:ext uri="{FF2B5EF4-FFF2-40B4-BE49-F238E27FC236}">
                <a16:creationId xmlns:a16="http://schemas.microsoft.com/office/drawing/2014/main" xmlns="" id="{CDA855DB-1BD8-E141-9E7F-04DEC9A645A7}"/>
              </a:ext>
            </a:extLst>
          </p:cNvPr>
          <p:cNvSpPr txBox="1"/>
          <p:nvPr/>
        </p:nvSpPr>
        <p:spPr>
          <a:xfrm>
            <a:off x="5976278" y="4366266"/>
            <a:ext cx="319319" cy="369332"/>
          </a:xfrm>
          <a:prstGeom prst="rect">
            <a:avLst/>
          </a:prstGeom>
          <a:noFill/>
          <a:ln w="6350" cap="flat" cmpd="sng" algn="ctr">
            <a:noFill/>
            <a:prstDash val="solid"/>
          </a:ln>
          <a:effectLst/>
        </p:spPr>
        <p:txBody>
          <a:bodyPr wrap="non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00"/>
                </a:solidFill>
                <a:effectLst/>
                <a:uLnTx/>
                <a:uFillTx/>
                <a:latin typeface="Trebuchet MS"/>
                <a:ea typeface="+mn-ea"/>
                <a:cs typeface="+mn-cs"/>
              </a:rPr>
              <a:t>0</a:t>
            </a:r>
          </a:p>
        </p:txBody>
      </p:sp>
      <p:sp>
        <p:nvSpPr>
          <p:cNvPr id="16" name="TextBox 15">
            <a:extLst>
              <a:ext uri="{FF2B5EF4-FFF2-40B4-BE49-F238E27FC236}">
                <a16:creationId xmlns:a16="http://schemas.microsoft.com/office/drawing/2014/main" xmlns="" id="{BA62804F-01A3-814E-B802-AC95A8CFFCE4}"/>
              </a:ext>
            </a:extLst>
          </p:cNvPr>
          <p:cNvSpPr txBox="1"/>
          <p:nvPr/>
        </p:nvSpPr>
        <p:spPr>
          <a:xfrm>
            <a:off x="5774299" y="1813700"/>
            <a:ext cx="723275" cy="369332"/>
          </a:xfrm>
          <a:prstGeom prst="rect">
            <a:avLst/>
          </a:prstGeom>
          <a:noFill/>
          <a:ln w="6350" cap="flat" cmpd="sng" algn="ctr">
            <a:noFill/>
            <a:prstDash val="solid"/>
          </a:ln>
          <a:effectLst/>
        </p:spPr>
        <p:txBody>
          <a:bodyPr wrap="non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2000" b="0" i="0" u="none" strike="noStrike" kern="0" cap="none" spc="0" normalizeH="0" baseline="0" noProof="0" dirty="0">
                <a:ln>
                  <a:noFill/>
                </a:ln>
                <a:solidFill>
                  <a:srgbClr val="000000"/>
                </a:solidFill>
                <a:effectLst/>
                <a:uLnTx/>
                <a:uFillTx/>
                <a:latin typeface="Trebuchet MS"/>
                <a:ea typeface="+mn-ea"/>
                <a:cs typeface="+mn-cs"/>
              </a:rPr>
              <a:t>4096</a:t>
            </a:r>
          </a:p>
        </p:txBody>
      </p:sp>
      <p:sp>
        <p:nvSpPr>
          <p:cNvPr id="17" name="Rounded Rectangle 16">
            <a:extLst>
              <a:ext uri="{FF2B5EF4-FFF2-40B4-BE49-F238E27FC236}">
                <a16:creationId xmlns:a16="http://schemas.microsoft.com/office/drawing/2014/main" xmlns="" id="{D9F538C2-7318-5E4B-BF24-455553FAE276}"/>
              </a:ext>
            </a:extLst>
          </p:cNvPr>
          <p:cNvSpPr/>
          <p:nvPr/>
        </p:nvSpPr>
        <p:spPr>
          <a:xfrm>
            <a:off x="609020" y="3093131"/>
            <a:ext cx="1342858" cy="433953"/>
          </a:xfrm>
          <a:prstGeom prst="roundRect">
            <a:avLst/>
          </a:prstGeom>
          <a:solidFill>
            <a:srgbClr val="FCFDBD"/>
          </a:solidFill>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t>Set 0</a:t>
            </a:r>
          </a:p>
        </p:txBody>
      </p:sp>
      <p:sp>
        <p:nvSpPr>
          <p:cNvPr id="18" name="Rounded Rectangle 17">
            <a:extLst>
              <a:ext uri="{FF2B5EF4-FFF2-40B4-BE49-F238E27FC236}">
                <a16:creationId xmlns:a16="http://schemas.microsoft.com/office/drawing/2014/main" xmlns="" id="{226AB90B-973C-1C4B-9891-00E5AF4F8924}"/>
              </a:ext>
            </a:extLst>
          </p:cNvPr>
          <p:cNvSpPr/>
          <p:nvPr/>
        </p:nvSpPr>
        <p:spPr>
          <a:xfrm>
            <a:off x="7578759" y="2271690"/>
            <a:ext cx="1239821" cy="433953"/>
          </a:xfrm>
          <a:prstGeom prst="roundRect">
            <a:avLst/>
          </a:prstGeom>
          <a:solidFill>
            <a:schemeClr val="bg1">
              <a:lumMod val="95000"/>
            </a:schemeClr>
          </a:solidFill>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t>Set 1</a:t>
            </a:r>
          </a:p>
        </p:txBody>
      </p:sp>
      <p:sp>
        <p:nvSpPr>
          <p:cNvPr id="19" name="Rounded Rectangle 18">
            <a:extLst>
              <a:ext uri="{FF2B5EF4-FFF2-40B4-BE49-F238E27FC236}">
                <a16:creationId xmlns:a16="http://schemas.microsoft.com/office/drawing/2014/main" xmlns="" id="{A538D307-A695-8848-923D-419BE0048B14}"/>
              </a:ext>
            </a:extLst>
          </p:cNvPr>
          <p:cNvSpPr/>
          <p:nvPr/>
        </p:nvSpPr>
        <p:spPr>
          <a:xfrm>
            <a:off x="7578758" y="3843780"/>
            <a:ext cx="1239822" cy="433953"/>
          </a:xfrm>
          <a:prstGeom prst="roundRect">
            <a:avLst/>
          </a:prstGeom>
          <a:solidFill>
            <a:schemeClr val="bg1">
              <a:lumMod val="95000"/>
            </a:schemeClr>
          </a:solidFill>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t>Set 99</a:t>
            </a:r>
          </a:p>
        </p:txBody>
      </p:sp>
      <p:sp>
        <p:nvSpPr>
          <p:cNvPr id="20" name="Rectangle 19">
            <a:extLst>
              <a:ext uri="{FF2B5EF4-FFF2-40B4-BE49-F238E27FC236}">
                <a16:creationId xmlns:a16="http://schemas.microsoft.com/office/drawing/2014/main" xmlns="" id="{99ABD2A1-7334-5040-8408-09D7DA73E56A}"/>
              </a:ext>
            </a:extLst>
          </p:cNvPr>
          <p:cNvSpPr/>
          <p:nvPr/>
        </p:nvSpPr>
        <p:spPr>
          <a:xfrm>
            <a:off x="3569193" y="2270678"/>
            <a:ext cx="1715132" cy="619391"/>
          </a:xfrm>
          <a:prstGeom prst="rect">
            <a:avLst/>
          </a:prstGeom>
          <a:solidFill>
            <a:srgbClr val="A9D18E">
              <a:alpha val="55000"/>
            </a:srgb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rPr>
              <a:t>Increment Utility Counter</a:t>
            </a:r>
          </a:p>
        </p:txBody>
      </p:sp>
      <p:sp>
        <p:nvSpPr>
          <p:cNvPr id="21" name="Rectangle 20">
            <a:extLst>
              <a:ext uri="{FF2B5EF4-FFF2-40B4-BE49-F238E27FC236}">
                <a16:creationId xmlns:a16="http://schemas.microsoft.com/office/drawing/2014/main" xmlns="" id="{C42D616F-1CF6-F541-9EF0-E38ECBE97D16}"/>
              </a:ext>
            </a:extLst>
          </p:cNvPr>
          <p:cNvSpPr/>
          <p:nvPr/>
        </p:nvSpPr>
        <p:spPr>
          <a:xfrm>
            <a:off x="3569193" y="3747208"/>
            <a:ext cx="1715132" cy="619391"/>
          </a:xfrm>
          <a:prstGeom prst="rect">
            <a:avLst/>
          </a:prstGeom>
          <a:solidFill>
            <a:srgbClr val="F18686">
              <a:alpha val="65000"/>
            </a:srgb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rPr>
              <a:t>Decrement Utility Counter</a:t>
            </a:r>
          </a:p>
        </p:txBody>
      </p:sp>
      <p:cxnSp>
        <p:nvCxnSpPr>
          <p:cNvPr id="22" name="Straight Arrow Connector 21">
            <a:extLst>
              <a:ext uri="{FF2B5EF4-FFF2-40B4-BE49-F238E27FC236}">
                <a16:creationId xmlns:a16="http://schemas.microsoft.com/office/drawing/2014/main" xmlns="" id="{A208609B-24AD-6143-9C75-7FB6B2EA7E3C}"/>
              </a:ext>
            </a:extLst>
          </p:cNvPr>
          <p:cNvCxnSpPr>
            <a:cxnSpLocks/>
          </p:cNvCxnSpPr>
          <p:nvPr/>
        </p:nvCxnSpPr>
        <p:spPr>
          <a:xfrm flipV="1">
            <a:off x="2290899" y="2611369"/>
            <a:ext cx="1130990" cy="499948"/>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xmlns="" id="{2E5F1118-7CDE-D54B-9D58-D5B3E547034F}"/>
              </a:ext>
            </a:extLst>
          </p:cNvPr>
          <p:cNvCxnSpPr>
            <a:cxnSpLocks/>
          </p:cNvCxnSpPr>
          <p:nvPr/>
        </p:nvCxnSpPr>
        <p:spPr>
          <a:xfrm>
            <a:off x="2290899" y="3465092"/>
            <a:ext cx="1130990" cy="527480"/>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xmlns="" id="{1E37ED81-6911-7A46-B070-2AC448FD41E2}"/>
              </a:ext>
            </a:extLst>
          </p:cNvPr>
          <p:cNvSpPr/>
          <p:nvPr/>
        </p:nvSpPr>
        <p:spPr>
          <a:xfrm>
            <a:off x="2251567" y="3633023"/>
            <a:ext cx="318032" cy="29446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2</a:t>
            </a:r>
          </a:p>
        </p:txBody>
      </p:sp>
      <p:sp>
        <p:nvSpPr>
          <p:cNvPr id="25" name="Oval 24">
            <a:extLst>
              <a:ext uri="{FF2B5EF4-FFF2-40B4-BE49-F238E27FC236}">
                <a16:creationId xmlns:a16="http://schemas.microsoft.com/office/drawing/2014/main" xmlns="" id="{AE1EC0F4-4549-2445-96B2-55EF325BD24E}"/>
              </a:ext>
            </a:extLst>
          </p:cNvPr>
          <p:cNvSpPr/>
          <p:nvPr/>
        </p:nvSpPr>
        <p:spPr>
          <a:xfrm>
            <a:off x="2625852" y="3817689"/>
            <a:ext cx="318032" cy="29446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3</a:t>
            </a:r>
          </a:p>
        </p:txBody>
      </p:sp>
      <p:sp>
        <p:nvSpPr>
          <p:cNvPr id="27" name="Oval 26">
            <a:extLst>
              <a:ext uri="{FF2B5EF4-FFF2-40B4-BE49-F238E27FC236}">
                <a16:creationId xmlns:a16="http://schemas.microsoft.com/office/drawing/2014/main" xmlns="" id="{8E9688F5-B1AC-4447-AD99-C5A5B4DE8BF1}"/>
              </a:ext>
            </a:extLst>
          </p:cNvPr>
          <p:cNvSpPr/>
          <p:nvPr/>
        </p:nvSpPr>
        <p:spPr>
          <a:xfrm>
            <a:off x="2538362" y="2496112"/>
            <a:ext cx="318032" cy="294468"/>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1</a:t>
            </a:r>
          </a:p>
        </p:txBody>
      </p:sp>
      <p:sp>
        <p:nvSpPr>
          <p:cNvPr id="36" name="Rectangle 35">
            <a:extLst>
              <a:ext uri="{FF2B5EF4-FFF2-40B4-BE49-F238E27FC236}">
                <a16:creationId xmlns:a16="http://schemas.microsoft.com/office/drawing/2014/main" xmlns="" id="{DEBEDDB6-7EA2-C043-AFCF-4C38C96AF74F}"/>
              </a:ext>
            </a:extLst>
          </p:cNvPr>
          <p:cNvSpPr/>
          <p:nvPr/>
        </p:nvSpPr>
        <p:spPr>
          <a:xfrm>
            <a:off x="5933073" y="2396301"/>
            <a:ext cx="384211" cy="1957718"/>
          </a:xfrm>
          <a:prstGeom prst="rect">
            <a:avLst/>
          </a:prstGeom>
          <a:solidFill>
            <a:schemeClr val="accent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Trebuchet MS"/>
              <a:ea typeface="+mn-ea"/>
              <a:cs typeface="+mn-cs"/>
            </a:endParaRPr>
          </a:p>
        </p:txBody>
      </p:sp>
      <p:sp>
        <p:nvSpPr>
          <p:cNvPr id="37" name="Rectangle 36">
            <a:extLst>
              <a:ext uri="{FF2B5EF4-FFF2-40B4-BE49-F238E27FC236}">
                <a16:creationId xmlns:a16="http://schemas.microsoft.com/office/drawing/2014/main" xmlns="" id="{DEBEDDB6-7EA2-C043-AFCF-4C38C96AF74F}"/>
              </a:ext>
            </a:extLst>
          </p:cNvPr>
          <p:cNvSpPr/>
          <p:nvPr/>
        </p:nvSpPr>
        <p:spPr>
          <a:xfrm>
            <a:off x="5943834" y="3643999"/>
            <a:ext cx="384211" cy="712068"/>
          </a:xfrm>
          <a:prstGeom prst="rect">
            <a:avLst/>
          </a:prstGeom>
          <a:solidFill>
            <a:schemeClr val="accent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Trebuchet MS"/>
              <a:ea typeface="+mn-ea"/>
              <a:cs typeface="+mn-cs"/>
            </a:endParaRPr>
          </a:p>
        </p:txBody>
      </p:sp>
      <p:cxnSp>
        <p:nvCxnSpPr>
          <p:cNvPr id="38" name="Straight Connector 37">
            <a:extLst>
              <a:ext uri="{FF2B5EF4-FFF2-40B4-BE49-F238E27FC236}">
                <a16:creationId xmlns:a16="http://schemas.microsoft.com/office/drawing/2014/main" xmlns="" id="{18C1D3DB-C066-C445-B9C7-28A2D4645BE1}"/>
              </a:ext>
            </a:extLst>
          </p:cNvPr>
          <p:cNvCxnSpPr>
            <a:cxnSpLocks/>
            <a:endCxn id="13" idx="0"/>
          </p:cNvCxnSpPr>
          <p:nvPr/>
        </p:nvCxnSpPr>
        <p:spPr>
          <a:xfrm flipV="1">
            <a:off x="3569193" y="3269824"/>
            <a:ext cx="2374641" cy="1155"/>
          </a:xfrm>
          <a:prstGeom prst="line">
            <a:avLst/>
          </a:prstGeom>
          <a:noFill/>
          <a:ln w="38100" cap="flat" cmpd="sng" algn="ctr">
            <a:solidFill>
              <a:srgbClr val="505050"/>
            </a:solidFill>
            <a:prstDash val="solid"/>
          </a:ln>
          <a:effectLst/>
        </p:spPr>
      </p:cxnSp>
      <p:sp>
        <p:nvSpPr>
          <p:cNvPr id="39" name="Rectangle 38">
            <a:extLst>
              <a:ext uri="{FF2B5EF4-FFF2-40B4-BE49-F238E27FC236}">
                <a16:creationId xmlns:a16="http://schemas.microsoft.com/office/drawing/2014/main" xmlns="" id="{B765130A-C619-8E4A-B06B-04D0BF353086}"/>
              </a:ext>
            </a:extLst>
          </p:cNvPr>
          <p:cNvSpPr/>
          <p:nvPr/>
        </p:nvSpPr>
        <p:spPr>
          <a:xfrm rot="16200000">
            <a:off x="5042139" y="3070446"/>
            <a:ext cx="2166079" cy="384211"/>
          </a:xfrm>
          <a:prstGeom prst="rect">
            <a:avLst/>
          </a:prstGeom>
          <a:solidFill>
            <a:srgbClr val="FFFFFF">
              <a:alpha val="0"/>
            </a:srgbClr>
          </a:solidFill>
          <a:ln w="38100" cap="flat" cmpd="sng" algn="ctr">
            <a:solidFill>
              <a:srgbClr val="000000"/>
            </a:solidFill>
            <a:prstDash val="solid"/>
          </a:ln>
          <a:effectLst/>
        </p:spPr>
        <p:txBody>
          <a:bodyPr lIns="0" rIns="0" rtlCol="0" anchor="ctr"/>
          <a:lstStyle/>
          <a:p>
            <a:pPr marL="0" marR="0" lvl="0" indent="0" algn="ctr" defTabSz="507995" eaLnBrk="1" fontAlgn="base" latinLnBrk="0" hangingPunct="1">
              <a:lnSpc>
                <a:spcPct val="100000"/>
              </a:lnSpc>
              <a:spcBef>
                <a:spcPct val="0"/>
              </a:spcBef>
              <a:spcAft>
                <a:spcPct val="0"/>
              </a:spcAft>
              <a:buClrTx/>
              <a:buSzTx/>
              <a:buFontTx/>
              <a:buNone/>
              <a:tabLst/>
              <a:defRPr/>
            </a:pPr>
            <a:endParaRPr kumimoji="0" lang="en-US" sz="1556" b="0" i="0" u="none" strike="noStrike" kern="0" cap="none" spc="0" normalizeH="0" baseline="0" noProof="0" dirty="0">
              <a:ln>
                <a:noFill/>
              </a:ln>
              <a:solidFill>
                <a:srgbClr val="000000"/>
              </a:solidFill>
              <a:effectLst/>
              <a:uLnTx/>
              <a:uFillTx/>
              <a:latin typeface="Trebuchet MS"/>
              <a:ea typeface="+mn-ea"/>
              <a:cs typeface="+mn-cs"/>
            </a:endParaRPr>
          </a:p>
        </p:txBody>
      </p:sp>
      <p:sp>
        <p:nvSpPr>
          <p:cNvPr id="41" name="TextBox 40">
            <a:extLst>
              <a:ext uri="{FF2B5EF4-FFF2-40B4-BE49-F238E27FC236}">
                <a16:creationId xmlns:a16="http://schemas.microsoft.com/office/drawing/2014/main" xmlns="" id="{2EC80ACC-02A9-CF47-966C-55FFC0637F0D}"/>
              </a:ext>
            </a:extLst>
          </p:cNvPr>
          <p:cNvSpPr txBox="1"/>
          <p:nvPr/>
        </p:nvSpPr>
        <p:spPr>
          <a:xfrm>
            <a:off x="2111518" y="2090514"/>
            <a:ext cx="1111202" cy="400110"/>
          </a:xfrm>
          <a:prstGeom prst="rect">
            <a:avLst/>
          </a:prstGeom>
          <a:noFill/>
        </p:spPr>
        <p:txBody>
          <a:bodyPr wrap="none" rtlCol="0">
            <a:spAutoFit/>
          </a:bodyPr>
          <a:lstStyle/>
          <a:p>
            <a:r>
              <a:rPr lang="en-US" sz="2000" dirty="0" smtClean="0"/>
              <a:t>Benefits</a:t>
            </a:r>
            <a:endParaRPr lang="en-US" sz="2000" dirty="0"/>
          </a:p>
        </p:txBody>
      </p:sp>
      <p:sp>
        <p:nvSpPr>
          <p:cNvPr id="42" name="TextBox 41">
            <a:extLst>
              <a:ext uri="{FF2B5EF4-FFF2-40B4-BE49-F238E27FC236}">
                <a16:creationId xmlns:a16="http://schemas.microsoft.com/office/drawing/2014/main" xmlns="" id="{2EC80ACC-02A9-CF47-966C-55FFC0637F0D}"/>
              </a:ext>
            </a:extLst>
          </p:cNvPr>
          <p:cNvSpPr txBox="1"/>
          <p:nvPr/>
        </p:nvSpPr>
        <p:spPr>
          <a:xfrm>
            <a:off x="2197220" y="4109487"/>
            <a:ext cx="840295" cy="400110"/>
          </a:xfrm>
          <a:prstGeom prst="rect">
            <a:avLst/>
          </a:prstGeom>
          <a:noFill/>
        </p:spPr>
        <p:txBody>
          <a:bodyPr wrap="none" rtlCol="0">
            <a:spAutoFit/>
          </a:bodyPr>
          <a:lstStyle/>
          <a:p>
            <a:r>
              <a:rPr lang="en-US" sz="2000" smtClean="0"/>
              <a:t>Costs</a:t>
            </a:r>
            <a:endParaRPr lang="en-US" sz="2000" dirty="0"/>
          </a:p>
        </p:txBody>
      </p:sp>
      <p:sp>
        <p:nvSpPr>
          <p:cNvPr id="43" name="Rounded Rectangle 42">
            <a:extLst>
              <a:ext uri="{FF2B5EF4-FFF2-40B4-BE49-F238E27FC236}">
                <a16:creationId xmlns:a16="http://schemas.microsoft.com/office/drawing/2014/main" xmlns="" id="{226AB90B-973C-1C4B-9891-00E5AF4F8924}"/>
              </a:ext>
            </a:extLst>
          </p:cNvPr>
          <p:cNvSpPr/>
          <p:nvPr/>
        </p:nvSpPr>
        <p:spPr>
          <a:xfrm>
            <a:off x="7584158" y="2266179"/>
            <a:ext cx="1239821" cy="433953"/>
          </a:xfrm>
          <a:prstGeom prst="roundRect">
            <a:avLst/>
          </a:prstGeom>
          <a:solidFill>
            <a:schemeClr val="accent3">
              <a:lumMod val="60000"/>
              <a:lumOff val="40000"/>
            </a:schemeClr>
          </a:solidFill>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t>Set 1</a:t>
            </a:r>
          </a:p>
        </p:txBody>
      </p:sp>
      <p:sp>
        <p:nvSpPr>
          <p:cNvPr id="44" name="Rounded Rectangle 43">
            <a:extLst>
              <a:ext uri="{FF2B5EF4-FFF2-40B4-BE49-F238E27FC236}">
                <a16:creationId xmlns:a16="http://schemas.microsoft.com/office/drawing/2014/main" xmlns="" id="{A538D307-A695-8848-923D-419BE0048B14}"/>
              </a:ext>
            </a:extLst>
          </p:cNvPr>
          <p:cNvSpPr/>
          <p:nvPr/>
        </p:nvSpPr>
        <p:spPr>
          <a:xfrm>
            <a:off x="7584157" y="3838269"/>
            <a:ext cx="1239822" cy="433953"/>
          </a:xfrm>
          <a:prstGeom prst="roundRect">
            <a:avLst/>
          </a:prstGeom>
          <a:solidFill>
            <a:schemeClr val="accent3">
              <a:lumMod val="60000"/>
              <a:lumOff val="40000"/>
            </a:schemeClr>
          </a:solidFill>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t>Set 99</a:t>
            </a:r>
          </a:p>
        </p:txBody>
      </p:sp>
      <p:sp>
        <p:nvSpPr>
          <p:cNvPr id="45" name="Rounded Rectangle 44">
            <a:extLst>
              <a:ext uri="{FF2B5EF4-FFF2-40B4-BE49-F238E27FC236}">
                <a16:creationId xmlns:a16="http://schemas.microsoft.com/office/drawing/2014/main" xmlns="" id="{226AB90B-973C-1C4B-9891-00E5AF4F8924}"/>
              </a:ext>
            </a:extLst>
          </p:cNvPr>
          <p:cNvSpPr/>
          <p:nvPr/>
        </p:nvSpPr>
        <p:spPr>
          <a:xfrm>
            <a:off x="7578759" y="2273647"/>
            <a:ext cx="1239821" cy="433953"/>
          </a:xfrm>
          <a:prstGeom prst="roundRect">
            <a:avLst/>
          </a:prstGeom>
          <a:solidFill>
            <a:schemeClr val="accent2">
              <a:lumMod val="60000"/>
              <a:lumOff val="40000"/>
            </a:schemeClr>
          </a:solidFill>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t>Set 1</a:t>
            </a:r>
          </a:p>
        </p:txBody>
      </p:sp>
      <p:sp>
        <p:nvSpPr>
          <p:cNvPr id="46" name="Rounded Rectangle 45">
            <a:extLst>
              <a:ext uri="{FF2B5EF4-FFF2-40B4-BE49-F238E27FC236}">
                <a16:creationId xmlns:a16="http://schemas.microsoft.com/office/drawing/2014/main" xmlns="" id="{A538D307-A695-8848-923D-419BE0048B14}"/>
              </a:ext>
            </a:extLst>
          </p:cNvPr>
          <p:cNvSpPr/>
          <p:nvPr/>
        </p:nvSpPr>
        <p:spPr>
          <a:xfrm>
            <a:off x="7578758" y="3845737"/>
            <a:ext cx="1239822" cy="433953"/>
          </a:xfrm>
          <a:prstGeom prst="roundRect">
            <a:avLst/>
          </a:prstGeom>
          <a:solidFill>
            <a:schemeClr val="accent2">
              <a:lumMod val="60000"/>
              <a:lumOff val="40000"/>
            </a:schemeClr>
          </a:solidFill>
          <a:ln w="254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800" dirty="0"/>
              <a:t>Set 99</a:t>
            </a:r>
          </a:p>
        </p:txBody>
      </p:sp>
      <p:sp>
        <p:nvSpPr>
          <p:cNvPr id="35" name="Rectangle 34"/>
          <p:cNvSpPr/>
          <p:nvPr/>
        </p:nvSpPr>
        <p:spPr>
          <a:xfrm>
            <a:off x="-91890" y="6488207"/>
            <a:ext cx="8977075" cy="338554"/>
          </a:xfrm>
          <a:prstGeom prst="rect">
            <a:avLst/>
          </a:prstGeom>
        </p:spPr>
        <p:txBody>
          <a:bodyPr wrap="square">
            <a:spAutoFit/>
          </a:bodyPr>
          <a:lstStyle/>
          <a:p>
            <a:pPr lvl="0" algn="ctr"/>
            <a:r>
              <a:rPr lang="en-US" sz="1600" u="sng" dirty="0" smtClean="0">
                <a:sym typeface="Wingdings"/>
              </a:rPr>
              <a:t>Note: disabling compaction for metadata-based approaches does not reduce metadata lookup</a:t>
            </a:r>
            <a:endParaRPr lang="en-US" sz="1600" u="sng" dirty="0">
              <a:sym typeface="Wingdings"/>
            </a:endParaRPr>
          </a:p>
        </p:txBody>
      </p:sp>
    </p:spTree>
    <p:extLst>
      <p:ext uri="{BB962C8B-B14F-4D97-AF65-F5344CB8AC3E}">
        <p14:creationId xmlns:p14="http://schemas.microsoft.com/office/powerpoint/2010/main" val="714265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7"/>
                                        </p:tgtEl>
                                      </p:cBhvr>
                                    </p:animEffect>
                                    <p:animScale>
                                      <p:cBhvr>
                                        <p:cTn id="7" dur="250" autoRev="1" fill="hold"/>
                                        <p:tgtEl>
                                          <p:spTgt spid="27"/>
                                        </p:tgtEl>
                                      </p:cBhvr>
                                      <p:by x="105000" y="105000"/>
                                    </p:animScale>
                                  </p:childTnLst>
                                </p:cTn>
                              </p:par>
                              <p:par>
                                <p:cTn id="8" presetID="26" presetClass="emph" presetSubtype="0" fill="hold" nodeType="withEffect">
                                  <p:stCondLst>
                                    <p:cond delay="0"/>
                                  </p:stCondLst>
                                  <p:childTnLst>
                                    <p:animEffect transition="out" filter="fade">
                                      <p:cBhvr>
                                        <p:cTn id="9" dur="500" tmFilter="0, 0; .2, .5; .8, .5; 1, 0"/>
                                        <p:tgtEl>
                                          <p:spTgt spid="22"/>
                                        </p:tgtEl>
                                      </p:cBhvr>
                                    </p:animEffect>
                                    <p:animScale>
                                      <p:cBhvr>
                                        <p:cTn id="10" dur="250" autoRev="1" fill="hold"/>
                                        <p:tgtEl>
                                          <p:spTgt spid="22"/>
                                        </p:tgtEl>
                                      </p:cBhvr>
                                      <p:by x="105000" y="105000"/>
                                    </p:animScale>
                                  </p:childTnLst>
                                </p:cTn>
                              </p:par>
                              <p:par>
                                <p:cTn id="11" presetID="26" presetClass="emph" presetSubtype="0" fill="hold" grpId="0" nodeType="withEffect">
                                  <p:stCondLst>
                                    <p:cond delay="0"/>
                                  </p:stCondLst>
                                  <p:childTnLst>
                                    <p:animEffect transition="out" filter="fade">
                                      <p:cBhvr>
                                        <p:cTn id="12" dur="500" tmFilter="0, 0; .2, .5; .8, .5; 1, 0"/>
                                        <p:tgtEl>
                                          <p:spTgt spid="20"/>
                                        </p:tgtEl>
                                      </p:cBhvr>
                                    </p:animEffect>
                                    <p:animScale>
                                      <p:cBhvr>
                                        <p:cTn id="13" dur="250" autoRev="1" fill="hold"/>
                                        <p:tgtEl>
                                          <p:spTgt spid="20"/>
                                        </p:tgtEl>
                                      </p:cBhvr>
                                      <p:by x="105000" y="105000"/>
                                    </p:animScale>
                                  </p:childTnLst>
                                </p:cTn>
                              </p:par>
                            </p:childTnLst>
                          </p:cTn>
                        </p:par>
                        <p:par>
                          <p:cTn id="14" fill="hold">
                            <p:stCondLst>
                              <p:cond delay="500"/>
                            </p:stCondLst>
                            <p:childTnLst>
                              <p:par>
                                <p:cTn id="15" presetID="1" presetClass="entr" presetSubtype="0" fill="hold" grpId="0" nodeType="afterEffect">
                                  <p:stCondLst>
                                    <p:cond delay="0"/>
                                  </p:stCondLst>
                                  <p:childTnLst>
                                    <p:set>
                                      <p:cBhvr>
                                        <p:cTn id="16" dur="1" fill="hold">
                                          <p:stCondLst>
                                            <p:cond delay="0"/>
                                          </p:stCondLst>
                                        </p:cTn>
                                        <p:tgtEl>
                                          <p:spTgt spid="3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6" presetClass="emph" presetSubtype="0" fill="hold" grpId="0" nodeType="clickEffect">
                                  <p:stCondLst>
                                    <p:cond delay="0"/>
                                  </p:stCondLst>
                                  <p:childTnLst>
                                    <p:animEffect transition="out" filter="fade">
                                      <p:cBhvr>
                                        <p:cTn id="20" dur="500" tmFilter="0, 0; .2, .5; .8, .5; 1, 0"/>
                                        <p:tgtEl>
                                          <p:spTgt spid="13"/>
                                        </p:tgtEl>
                                      </p:cBhvr>
                                    </p:animEffect>
                                    <p:animScale>
                                      <p:cBhvr>
                                        <p:cTn id="21" dur="250" autoRev="1" fill="hold"/>
                                        <p:tgtEl>
                                          <p:spTgt spid="13"/>
                                        </p:tgtEl>
                                      </p:cBhvr>
                                      <p:by x="105000" y="105000"/>
                                    </p:animScale>
                                  </p:childTnLst>
                                </p:cTn>
                              </p:par>
                            </p:childTnLst>
                          </p:cTn>
                        </p:par>
                        <p:par>
                          <p:cTn id="22" fill="hold">
                            <p:stCondLst>
                              <p:cond delay="500"/>
                            </p:stCondLst>
                            <p:childTnLst>
                              <p:par>
                                <p:cTn id="23" presetID="1" presetClass="entr" presetSubtype="0" fill="hold" grpId="0" nodeType="afterEffect">
                                  <p:stCondLst>
                                    <p:cond delay="0"/>
                                  </p:stCondLst>
                                  <p:childTnLst>
                                    <p:set>
                                      <p:cBhvr>
                                        <p:cTn id="24" dur="1" fill="hold">
                                          <p:stCondLst>
                                            <p:cond delay="0"/>
                                          </p:stCondLst>
                                        </p:cTn>
                                        <p:tgtEl>
                                          <p:spTgt spid="4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6" presetClass="emph" presetSubtype="0" fill="hold" grpId="0" nodeType="clickEffect">
                                  <p:stCondLst>
                                    <p:cond delay="0"/>
                                  </p:stCondLst>
                                  <p:childTnLst>
                                    <p:animEffect transition="out" filter="fade">
                                      <p:cBhvr>
                                        <p:cTn id="30" dur="500" tmFilter="0, 0; .2, .5; .8, .5; 1, 0"/>
                                        <p:tgtEl>
                                          <p:spTgt spid="25"/>
                                        </p:tgtEl>
                                      </p:cBhvr>
                                    </p:animEffect>
                                    <p:animScale>
                                      <p:cBhvr>
                                        <p:cTn id="31" dur="250" autoRev="1" fill="hold"/>
                                        <p:tgtEl>
                                          <p:spTgt spid="25"/>
                                        </p:tgtEl>
                                      </p:cBhvr>
                                      <p:by x="105000" y="105000"/>
                                    </p:animScale>
                                  </p:childTnLst>
                                </p:cTn>
                              </p:par>
                              <p:par>
                                <p:cTn id="32" presetID="26" presetClass="emph" presetSubtype="0" fill="hold" grpId="0" nodeType="withEffect">
                                  <p:stCondLst>
                                    <p:cond delay="0"/>
                                  </p:stCondLst>
                                  <p:childTnLst>
                                    <p:animEffect transition="out" filter="fade">
                                      <p:cBhvr>
                                        <p:cTn id="33" dur="500" tmFilter="0, 0; .2, .5; .8, .5; 1, 0"/>
                                        <p:tgtEl>
                                          <p:spTgt spid="24"/>
                                        </p:tgtEl>
                                      </p:cBhvr>
                                    </p:animEffect>
                                    <p:animScale>
                                      <p:cBhvr>
                                        <p:cTn id="34" dur="250" autoRev="1" fill="hold"/>
                                        <p:tgtEl>
                                          <p:spTgt spid="24"/>
                                        </p:tgtEl>
                                      </p:cBhvr>
                                      <p:by x="105000" y="105000"/>
                                    </p:animScale>
                                  </p:childTnLst>
                                </p:cTn>
                              </p:par>
                              <p:par>
                                <p:cTn id="35" presetID="26" presetClass="emph" presetSubtype="0" fill="hold" grpId="0" nodeType="withEffect">
                                  <p:stCondLst>
                                    <p:cond delay="0"/>
                                  </p:stCondLst>
                                  <p:childTnLst>
                                    <p:animEffect transition="out" filter="fade">
                                      <p:cBhvr>
                                        <p:cTn id="36" dur="500" tmFilter="0, 0; .2, .5; .8, .5; 1, 0"/>
                                        <p:tgtEl>
                                          <p:spTgt spid="21"/>
                                        </p:tgtEl>
                                      </p:cBhvr>
                                    </p:animEffect>
                                    <p:animScale>
                                      <p:cBhvr>
                                        <p:cTn id="37" dur="250" autoRev="1" fill="hold"/>
                                        <p:tgtEl>
                                          <p:spTgt spid="21"/>
                                        </p:tgtEl>
                                      </p:cBhvr>
                                      <p:by x="105000" y="105000"/>
                                    </p:animScale>
                                  </p:childTnLst>
                                </p:cTn>
                              </p:par>
                            </p:childTnLst>
                          </p:cTn>
                        </p:par>
                        <p:par>
                          <p:cTn id="38" fill="hold">
                            <p:stCondLst>
                              <p:cond delay="500"/>
                            </p:stCondLst>
                            <p:childTnLst>
                              <p:par>
                                <p:cTn id="39" presetID="1" presetClass="exit" presetSubtype="0" fill="hold" grpId="1" nodeType="afterEffect">
                                  <p:stCondLst>
                                    <p:cond delay="0"/>
                                  </p:stCondLst>
                                  <p:childTnLst>
                                    <p:set>
                                      <p:cBhvr>
                                        <p:cTn id="40" dur="1" fill="hold">
                                          <p:stCondLst>
                                            <p:cond delay="0"/>
                                          </p:stCondLst>
                                        </p:cTn>
                                        <p:tgtEl>
                                          <p:spTgt spid="36"/>
                                        </p:tgtEl>
                                        <p:attrNameLst>
                                          <p:attrName>style.visibility</p:attrName>
                                        </p:attrNameLst>
                                      </p:cBhvr>
                                      <p:to>
                                        <p:strVal val="hidden"/>
                                      </p:to>
                                    </p:set>
                                  </p:childTnLst>
                                </p:cTn>
                              </p:par>
                              <p:par>
                                <p:cTn id="41" presetID="1" presetClass="exit" presetSubtype="0" fill="hold" grpId="0" nodeType="withEffect">
                                  <p:stCondLst>
                                    <p:cond delay="0"/>
                                  </p:stCondLst>
                                  <p:childTnLst>
                                    <p:set>
                                      <p:cBhvr>
                                        <p:cTn id="42" dur="1" fill="hold">
                                          <p:stCondLst>
                                            <p:cond delay="0"/>
                                          </p:stCondLst>
                                        </p:cTn>
                                        <p:tgtEl>
                                          <p:spTgt spid="8"/>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6" presetClass="emph" presetSubtype="0" fill="hold" grpId="0" nodeType="clickEffect">
                                  <p:stCondLst>
                                    <p:cond delay="0"/>
                                  </p:stCondLst>
                                  <p:childTnLst>
                                    <p:animEffect transition="out" filter="fade">
                                      <p:cBhvr>
                                        <p:cTn id="46" dur="500" tmFilter="0, 0; .2, .5; .8, .5; 1, 0"/>
                                        <p:tgtEl>
                                          <p:spTgt spid="14"/>
                                        </p:tgtEl>
                                      </p:cBhvr>
                                    </p:animEffect>
                                    <p:animScale>
                                      <p:cBhvr>
                                        <p:cTn id="47" dur="250" autoRev="1" fill="hold"/>
                                        <p:tgtEl>
                                          <p:spTgt spid="14"/>
                                        </p:tgtEl>
                                      </p:cBhvr>
                                      <p:by x="105000" y="105000"/>
                                    </p:animScale>
                                  </p:childTnLst>
                                </p:cTn>
                              </p:par>
                            </p:childTnLst>
                          </p:cTn>
                        </p:par>
                        <p:par>
                          <p:cTn id="48" fill="hold">
                            <p:stCondLst>
                              <p:cond delay="500"/>
                            </p:stCondLst>
                            <p:childTnLst>
                              <p:par>
                                <p:cTn id="49" presetID="1" presetClass="entr" presetSubtype="0" fill="hold" grpId="0" nodeType="afterEffect">
                                  <p:stCondLst>
                                    <p:cond delay="0"/>
                                  </p:stCondLst>
                                  <p:childTnLst>
                                    <p:set>
                                      <p:cBhvr>
                                        <p:cTn id="50" dur="1" fill="hold">
                                          <p:stCondLst>
                                            <p:cond delay="0"/>
                                          </p:stCondLst>
                                        </p:cTn>
                                        <p:tgtEl>
                                          <p:spTgt spid="4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animBg="1"/>
      <p:bldP spid="13" grpId="0"/>
      <p:bldP spid="14" grpId="0"/>
      <p:bldP spid="20" grpId="0" animBg="1"/>
      <p:bldP spid="21" grpId="0" animBg="1"/>
      <p:bldP spid="24" grpId="0" animBg="1"/>
      <p:bldP spid="25" grpId="0" animBg="1"/>
      <p:bldP spid="27" grpId="0" animBg="1"/>
      <p:bldP spid="36" grpId="0" animBg="1"/>
      <p:bldP spid="36" grpId="1" animBg="1"/>
      <p:bldP spid="43" grpId="0" animBg="1"/>
      <p:bldP spid="44" grpId="0" animBg="1"/>
      <p:bldP spid="45" grpId="0" animBg="1"/>
      <p:bldP spid="46" grpId="0" animBg="1"/>
      <p:bldP spid="3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a:graphicFrameLocks/>
          </p:cNvGraphicFramePr>
          <p:nvPr>
            <p:extLst>
              <p:ext uri="{D42A27DB-BD31-4B8C-83A1-F6EECF244321}">
                <p14:modId xmlns:p14="http://schemas.microsoft.com/office/powerpoint/2010/main" val="777583075"/>
              </p:ext>
            </p:extLst>
          </p:nvPr>
        </p:nvGraphicFramePr>
        <p:xfrm>
          <a:off x="171450" y="1593850"/>
          <a:ext cx="8801100" cy="36703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Dynamic PTMC Performance</a:t>
            </a:r>
            <a:endParaRPr lang="en-US" dirty="0"/>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26</a:t>
            </a:fld>
            <a:endParaRPr lang="en-US"/>
          </a:p>
        </p:txBody>
      </p:sp>
      <p:sp>
        <p:nvSpPr>
          <p:cNvPr id="5" name="TextBox 4"/>
          <p:cNvSpPr txBox="1"/>
          <p:nvPr/>
        </p:nvSpPr>
        <p:spPr>
          <a:xfrm>
            <a:off x="242888" y="5746286"/>
            <a:ext cx="8741663" cy="892552"/>
          </a:xfrm>
          <a:prstGeom prst="rect">
            <a:avLst/>
          </a:prstGeom>
          <a:solidFill>
            <a:srgbClr val="CCFFCC"/>
          </a:solidFill>
          <a:ln w="25400">
            <a:solidFill>
              <a:schemeClr val="tx1"/>
            </a:solidFill>
          </a:ln>
        </p:spPr>
        <p:txBody>
          <a:bodyPr wrap="square" rtlCol="0">
            <a:spAutoFit/>
          </a:bodyPr>
          <a:lstStyle/>
          <a:p>
            <a:pPr algn="ctr"/>
            <a:r>
              <a:rPr lang="en-US" sz="2600" b="1" dirty="0" smtClean="0">
                <a:latin typeface="Arial"/>
                <a:cs typeface="Arial"/>
              </a:rPr>
              <a:t>Dynamic-PTMC ensures robust performance </a:t>
            </a:r>
          </a:p>
          <a:p>
            <a:pPr algn="ctr"/>
            <a:r>
              <a:rPr lang="en-US" sz="2600" b="1" dirty="0" smtClean="0">
                <a:latin typeface="Arial"/>
                <a:cs typeface="Arial"/>
              </a:rPr>
              <a:t>(no slowdown across all workloads tested)</a:t>
            </a:r>
          </a:p>
        </p:txBody>
      </p:sp>
      <p:sp>
        <p:nvSpPr>
          <p:cNvPr id="13" name="TextBox 12">
            <a:extLst>
              <a:ext uri="{FF2B5EF4-FFF2-40B4-BE49-F238E27FC236}">
                <a16:creationId xmlns="" xmlns:a16="http://schemas.microsoft.com/office/drawing/2014/main" id="{3B08B01A-0D2C-451E-B939-016EFEF8C64B}"/>
              </a:ext>
            </a:extLst>
          </p:cNvPr>
          <p:cNvSpPr txBox="1"/>
          <p:nvPr/>
        </p:nvSpPr>
        <p:spPr>
          <a:xfrm>
            <a:off x="881406" y="1185629"/>
            <a:ext cx="7994370" cy="341632"/>
          </a:xfrm>
          <a:prstGeom prst="rect">
            <a:avLst/>
          </a:prstGeom>
          <a:noFill/>
          <a:ln w="6350" cap="flat" cmpd="sng" algn="ctr">
            <a:noFill/>
            <a:prstDash val="solid"/>
          </a:ln>
          <a:effectLst/>
        </p:spPr>
        <p:txBody>
          <a:bodyPr wrap="square" rtlCol="0" anchor="ctr">
            <a:spAutoFit/>
          </a:bodyPr>
          <a:lstStyle/>
          <a:p>
            <a:pPr marL="0" marR="0" lvl="0" indent="0" algn="ctr" defTabSz="380985" eaLnBrk="1" fontAlgn="auto" latinLnBrk="0" hangingPunct="1">
              <a:lnSpc>
                <a:spcPct val="90000"/>
              </a:lnSpc>
              <a:spcBef>
                <a:spcPts val="0"/>
              </a:spcBef>
              <a:spcAft>
                <a:spcPts val="0"/>
              </a:spcAft>
              <a:buClrTx/>
              <a:buSzTx/>
              <a:buFontTx/>
              <a:buNone/>
              <a:tabLst/>
              <a:defRPr/>
            </a:pPr>
            <a:r>
              <a:rPr lang="en-US" sz="1800" kern="0" noProof="0" dirty="0" smtClean="0">
                <a:solidFill>
                  <a:srgbClr val="00B050"/>
                </a:solidFill>
                <a:latin typeface="Trebuchet MS"/>
                <a:ea typeface=""/>
                <a:cs typeface=""/>
              </a:rPr>
              <a:t>Disables compression when harmful </a:t>
            </a:r>
            <a:r>
              <a:rPr lang="en-US" sz="1800" kern="0" noProof="0" smtClean="0">
                <a:solidFill>
                  <a:srgbClr val="00B050"/>
                </a:solidFill>
                <a:latin typeface="Trebuchet MS"/>
                <a:ea typeface=""/>
                <a:cs typeface=""/>
              </a:rPr>
              <a:t>(e.g. </a:t>
            </a:r>
            <a:r>
              <a:rPr lang="en-US" sz="1800" kern="0" noProof="0" dirty="0" smtClean="0">
                <a:solidFill>
                  <a:srgbClr val="00B050"/>
                </a:solidFill>
                <a:latin typeface="Trebuchet MS"/>
                <a:ea typeface=""/>
                <a:cs typeface=""/>
              </a:rPr>
              <a:t>low location-prediction accuracy)</a:t>
            </a:r>
            <a:endParaRPr kumimoji="0" lang="en-US" sz="1800" u="none" strike="noStrike" kern="0" cap="none" spc="0" normalizeH="0" baseline="0" noProof="0" dirty="0" smtClean="0">
              <a:ln>
                <a:noFill/>
              </a:ln>
              <a:solidFill>
                <a:srgbClr val="00B050"/>
              </a:solidFill>
              <a:effectLst/>
              <a:uLnTx/>
              <a:uFillTx/>
              <a:latin typeface="Trebuchet MS"/>
              <a:ea typeface=""/>
              <a:cs typeface=""/>
            </a:endParaRPr>
          </a:p>
        </p:txBody>
      </p:sp>
      <p:cxnSp>
        <p:nvCxnSpPr>
          <p:cNvPr id="14" name="Shape 787"/>
          <p:cNvCxnSpPr/>
          <p:nvPr/>
        </p:nvCxnSpPr>
        <p:spPr>
          <a:xfrm flipV="1">
            <a:off x="4998720" y="1569466"/>
            <a:ext cx="0" cy="1853056"/>
          </a:xfrm>
          <a:prstGeom prst="straightConnector1">
            <a:avLst/>
          </a:prstGeom>
          <a:noFill/>
          <a:ln w="25400" cap="flat" cmpd="sng">
            <a:solidFill>
              <a:schemeClr val="dk1"/>
            </a:solidFill>
            <a:prstDash val="solid"/>
            <a:round/>
            <a:headEnd type="triangle" w="lg" len="lg"/>
            <a:tailEnd type="none" w="med" len="med"/>
          </a:ln>
        </p:spPr>
      </p:cxnSp>
      <p:cxnSp>
        <p:nvCxnSpPr>
          <p:cNvPr id="11" name="Shape 787"/>
          <p:cNvCxnSpPr/>
          <p:nvPr/>
        </p:nvCxnSpPr>
        <p:spPr>
          <a:xfrm flipV="1">
            <a:off x="6156960" y="3023617"/>
            <a:ext cx="0" cy="398905"/>
          </a:xfrm>
          <a:prstGeom prst="straightConnector1">
            <a:avLst/>
          </a:prstGeom>
          <a:noFill/>
          <a:ln w="25400" cap="flat" cmpd="sng">
            <a:solidFill>
              <a:schemeClr val="dk1"/>
            </a:solidFill>
            <a:prstDash val="solid"/>
            <a:round/>
            <a:headEnd type="triangle" w="lg" len="lg"/>
            <a:tailEnd type="none" w="med" len="med"/>
          </a:ln>
        </p:spPr>
      </p:cxnSp>
      <p:cxnSp>
        <p:nvCxnSpPr>
          <p:cNvPr id="15" name="Shape 787"/>
          <p:cNvCxnSpPr/>
          <p:nvPr/>
        </p:nvCxnSpPr>
        <p:spPr>
          <a:xfrm flipV="1">
            <a:off x="5687568" y="3023617"/>
            <a:ext cx="0" cy="398905"/>
          </a:xfrm>
          <a:prstGeom prst="straightConnector1">
            <a:avLst/>
          </a:prstGeom>
          <a:noFill/>
          <a:ln w="25400" cap="flat" cmpd="sng">
            <a:solidFill>
              <a:schemeClr val="dk1"/>
            </a:solidFill>
            <a:prstDash val="solid"/>
            <a:round/>
            <a:headEnd type="triangle" w="lg" len="lg"/>
            <a:tailEnd type="none" w="med" len="med"/>
          </a:ln>
        </p:spPr>
      </p:cxnSp>
      <p:cxnSp>
        <p:nvCxnSpPr>
          <p:cNvPr id="16" name="Shape 787"/>
          <p:cNvCxnSpPr/>
          <p:nvPr/>
        </p:nvCxnSpPr>
        <p:spPr>
          <a:xfrm flipV="1">
            <a:off x="5230368" y="3023617"/>
            <a:ext cx="0" cy="398905"/>
          </a:xfrm>
          <a:prstGeom prst="straightConnector1">
            <a:avLst/>
          </a:prstGeom>
          <a:noFill/>
          <a:ln w="25400" cap="flat" cmpd="sng">
            <a:solidFill>
              <a:schemeClr val="dk1"/>
            </a:solidFill>
            <a:prstDash val="solid"/>
            <a:round/>
            <a:headEnd type="triangle" w="lg" len="lg"/>
            <a:tailEnd type="none" w="med" len="med"/>
          </a:ln>
        </p:spPr>
      </p:cxnSp>
      <p:cxnSp>
        <p:nvCxnSpPr>
          <p:cNvPr id="17" name="Shape 787"/>
          <p:cNvCxnSpPr/>
          <p:nvPr/>
        </p:nvCxnSpPr>
        <p:spPr>
          <a:xfrm flipV="1">
            <a:off x="8485632" y="3023617"/>
            <a:ext cx="0" cy="398905"/>
          </a:xfrm>
          <a:prstGeom prst="straightConnector1">
            <a:avLst/>
          </a:prstGeom>
          <a:noFill/>
          <a:ln w="25400" cap="flat" cmpd="sng">
            <a:solidFill>
              <a:schemeClr val="dk1"/>
            </a:solidFill>
            <a:prstDash val="solid"/>
            <a:round/>
            <a:headEnd type="triangle" w="lg" len="lg"/>
            <a:tailEnd type="none" w="med" len="med"/>
          </a:ln>
        </p:spPr>
      </p:cxnSp>
      <p:sp>
        <p:nvSpPr>
          <p:cNvPr id="12" name="TextBox 11">
            <a:extLst>
              <a:ext uri="{FF2B5EF4-FFF2-40B4-BE49-F238E27FC236}">
                <a16:creationId xmlns:a16="http://schemas.microsoft.com/office/drawing/2014/main" xmlns="" id="{8DFE6565-5D12-DF4C-9D01-E5DA681D7950}"/>
              </a:ext>
            </a:extLst>
          </p:cNvPr>
          <p:cNvSpPr txBox="1"/>
          <p:nvPr/>
        </p:nvSpPr>
        <p:spPr>
          <a:xfrm>
            <a:off x="2218944" y="5108722"/>
            <a:ext cx="853440"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SPEC</a:t>
            </a:r>
            <a:endParaRPr lang="en-US" sz="1800" kern="0" dirty="0">
              <a:solidFill>
                <a:srgbClr val="000000"/>
              </a:solidFill>
              <a:latin typeface="Trebuchet MS"/>
              <a:ea typeface="+mn-ea"/>
              <a:cs typeface="+mn-cs"/>
            </a:endParaRPr>
          </a:p>
        </p:txBody>
      </p:sp>
      <p:sp>
        <p:nvSpPr>
          <p:cNvPr id="18" name="TextBox 17">
            <a:extLst>
              <a:ext uri="{FF2B5EF4-FFF2-40B4-BE49-F238E27FC236}">
                <a16:creationId xmlns:a16="http://schemas.microsoft.com/office/drawing/2014/main" xmlns="" id="{8DFE6565-5D12-DF4C-9D01-E5DA681D7950}"/>
              </a:ext>
            </a:extLst>
          </p:cNvPr>
          <p:cNvSpPr txBox="1"/>
          <p:nvPr/>
        </p:nvSpPr>
        <p:spPr>
          <a:xfrm>
            <a:off x="4673606" y="5103396"/>
            <a:ext cx="1699986"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GAP (Graph)</a:t>
            </a:r>
            <a:endParaRPr lang="en-US" sz="1800" kern="0" dirty="0">
              <a:solidFill>
                <a:srgbClr val="000000"/>
              </a:solidFill>
              <a:latin typeface="Trebuchet MS"/>
              <a:ea typeface="+mn-ea"/>
              <a:cs typeface="+mn-cs"/>
            </a:endParaRPr>
          </a:p>
        </p:txBody>
      </p:sp>
      <p:sp>
        <p:nvSpPr>
          <p:cNvPr id="19" name="TextBox 18">
            <a:extLst>
              <a:ext uri="{FF2B5EF4-FFF2-40B4-BE49-F238E27FC236}">
                <a16:creationId xmlns:a16="http://schemas.microsoft.com/office/drawing/2014/main" xmlns="" id="{8DFE6565-5D12-DF4C-9D01-E5DA681D7950}"/>
              </a:ext>
            </a:extLst>
          </p:cNvPr>
          <p:cNvSpPr txBox="1"/>
          <p:nvPr/>
        </p:nvSpPr>
        <p:spPr>
          <a:xfrm>
            <a:off x="6268809" y="5103396"/>
            <a:ext cx="1699986"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MIX</a:t>
            </a:r>
            <a:endParaRPr lang="en-US" sz="1800" kern="0" dirty="0">
              <a:solidFill>
                <a:srgbClr val="000000"/>
              </a:solidFill>
              <a:latin typeface="Trebuchet MS"/>
              <a:ea typeface="+mn-ea"/>
              <a:cs typeface="+mn-cs"/>
            </a:endParaRPr>
          </a:p>
        </p:txBody>
      </p:sp>
    </p:spTree>
    <p:extLst>
      <p:ext uri="{BB962C8B-B14F-4D97-AF65-F5344CB8AC3E}">
        <p14:creationId xmlns:p14="http://schemas.microsoft.com/office/powerpoint/2010/main" val="123417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graphicEl>
                                              <a:chart seriesIdx="0" categoryIdx="-4" bldStep="series"/>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graphicEl>
                                              <a:chart seriesIdx="1" categoryIdx="-4" bldStep="series"/>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uiExpand="1">
        <p:bldSub>
          <a:bldChart bld="series"/>
        </p:bldSub>
      </p:bldGraphic>
      <p:bldP spid="5" grpId="0" animBg="1"/>
      <p:bldP spid="1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48" y="198438"/>
            <a:ext cx="8787947" cy="487362"/>
          </a:xfrm>
        </p:spPr>
        <p:txBody>
          <a:bodyPr/>
          <a:lstStyle/>
          <a:p>
            <a:r>
              <a:rPr lang="en-US" sz="2700" dirty="0" smtClean="0"/>
              <a:t>Hardware Cost of proposed dynamic-</a:t>
            </a:r>
            <a:r>
              <a:rPr lang="en-US" sz="2700" dirty="0" err="1" smtClean="0"/>
              <a:t>ptmc</a:t>
            </a:r>
            <a:endParaRPr lang="en-US" sz="2700" dirty="0"/>
          </a:p>
        </p:txBody>
      </p:sp>
      <p:sp>
        <p:nvSpPr>
          <p:cNvPr id="3" name="Content Placeholder 2"/>
          <p:cNvSpPr>
            <a:spLocks noGrp="1"/>
          </p:cNvSpPr>
          <p:nvPr>
            <p:ph idx="1"/>
          </p:nvPr>
        </p:nvSpPr>
        <p:spPr>
          <a:xfrm>
            <a:off x="242888" y="1045909"/>
            <a:ext cx="7218616" cy="1526603"/>
          </a:xfrm>
        </p:spPr>
        <p:txBody>
          <a:bodyPr/>
          <a:lstStyle/>
          <a:p>
            <a:r>
              <a:rPr lang="en-US" dirty="0" smtClean="0"/>
              <a:t>Memory controller modifications</a:t>
            </a:r>
          </a:p>
          <a:p>
            <a:pPr lvl="1"/>
            <a:r>
              <a:rPr lang="en-US" dirty="0" smtClean="0"/>
              <a:t>Compression / Decompression Logic</a:t>
            </a:r>
          </a:p>
          <a:p>
            <a:pPr lvl="1"/>
            <a:r>
              <a:rPr lang="en-US" dirty="0" smtClean="0"/>
              <a:t>Additional SRAM storage in controller</a:t>
            </a:r>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27</a:t>
            </a:fld>
            <a:endParaRPr lang="en-US"/>
          </a:p>
        </p:txBody>
      </p:sp>
      <p:sp>
        <p:nvSpPr>
          <p:cNvPr id="5" name="TextBox 4"/>
          <p:cNvSpPr txBox="1"/>
          <p:nvPr/>
        </p:nvSpPr>
        <p:spPr>
          <a:xfrm>
            <a:off x="242888" y="5665923"/>
            <a:ext cx="8632888" cy="892552"/>
          </a:xfrm>
          <a:prstGeom prst="rect">
            <a:avLst/>
          </a:prstGeom>
          <a:solidFill>
            <a:srgbClr val="CCFFCC"/>
          </a:solidFill>
          <a:ln w="25400">
            <a:solidFill>
              <a:schemeClr val="tx1"/>
            </a:solidFill>
          </a:ln>
        </p:spPr>
        <p:txBody>
          <a:bodyPr wrap="square" rtlCol="0">
            <a:spAutoFit/>
          </a:bodyPr>
          <a:lstStyle/>
          <a:p>
            <a:pPr algn="ctr"/>
            <a:r>
              <a:rPr lang="en-US" sz="2600" b="1" dirty="0" smtClean="0">
                <a:latin typeface="Arial"/>
                <a:cs typeface="Arial"/>
              </a:rPr>
              <a:t>Dynamic-PTMC enables robust speedup </a:t>
            </a:r>
            <a:r>
              <a:rPr lang="en-US" sz="2600" b="1" smtClean="0">
                <a:latin typeface="Arial"/>
                <a:cs typeface="Arial"/>
              </a:rPr>
              <a:t>with </a:t>
            </a:r>
          </a:p>
          <a:p>
            <a:pPr algn="ctr"/>
            <a:r>
              <a:rPr lang="en-US" sz="2600" b="1" dirty="0" smtClean="0">
                <a:latin typeface="Arial"/>
                <a:cs typeface="Arial"/>
              </a:rPr>
              <a:t>minimal cost (276B SRAM, single-point modification)</a:t>
            </a:r>
          </a:p>
        </p:txBody>
      </p:sp>
      <p:graphicFrame>
        <p:nvGraphicFramePr>
          <p:cNvPr id="6" name="Table 5"/>
          <p:cNvGraphicFramePr>
            <a:graphicFrameLocks noGrp="1"/>
          </p:cNvGraphicFramePr>
          <p:nvPr>
            <p:extLst>
              <p:ext uri="{D42A27DB-BD31-4B8C-83A1-F6EECF244321}">
                <p14:modId xmlns:p14="http://schemas.microsoft.com/office/powerpoint/2010/main" val="1814797587"/>
              </p:ext>
            </p:extLst>
          </p:nvPr>
        </p:nvGraphicFramePr>
        <p:xfrm>
          <a:off x="1076281" y="2596896"/>
          <a:ext cx="6892514" cy="2804160"/>
        </p:xfrm>
        <a:graphic>
          <a:graphicData uri="http://schemas.openxmlformats.org/drawingml/2006/table">
            <a:tbl>
              <a:tblPr firstRow="1" bandRow="1">
                <a:tableStyleId>{5C22544A-7EE6-4342-B048-85BDC9FD1C3A}</a:tableStyleId>
              </a:tblPr>
              <a:tblGrid>
                <a:gridCol w="3450336">
                  <a:extLst>
                    <a:ext uri="{9D8B030D-6E8A-4147-A177-3AD203B41FA5}">
                      <a16:colId xmlns="" xmlns:a16="http://schemas.microsoft.com/office/drawing/2014/main" val="20000"/>
                    </a:ext>
                  </a:extLst>
                </a:gridCol>
                <a:gridCol w="3442178">
                  <a:extLst>
                    <a:ext uri="{9D8B030D-6E8A-4147-A177-3AD203B41FA5}">
                      <a16:colId xmlns="" xmlns:a16="http://schemas.microsoft.com/office/drawing/2014/main" val="20002"/>
                    </a:ext>
                  </a:extLst>
                </a:gridCol>
              </a:tblGrid>
              <a:tr h="370840">
                <a:tc>
                  <a:txBody>
                    <a:bodyPr/>
                    <a:lstStyle/>
                    <a:p>
                      <a:pPr algn="ctr"/>
                      <a:endParaRPr lang="en-US" sz="2800" dirty="0">
                        <a:latin typeface="Arial"/>
                        <a:cs typeface="Arial"/>
                      </a:endParaRPr>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rgbClr val="000000"/>
                          </a:solidFill>
                          <a:latin typeface="Arial"/>
                          <a:cs typeface="Arial"/>
                        </a:rPr>
                        <a:t>SRAM Storage</a:t>
                      </a:r>
                      <a:endParaRPr lang="en-US" sz="2400" dirty="0">
                        <a:solidFill>
                          <a:srgbClr val="000000"/>
                        </a:solidFill>
                        <a:latin typeface="Arial"/>
                        <a:cs typeface="Arial"/>
                      </a:endParaRP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370840">
                <a:tc>
                  <a:txBody>
                    <a:bodyPr/>
                    <a:lstStyle/>
                    <a:p>
                      <a:pPr algn="ctr"/>
                      <a:r>
                        <a:rPr lang="en-US" sz="2400" dirty="0" smtClean="0">
                          <a:latin typeface="Arial"/>
                          <a:cs typeface="Arial"/>
                        </a:rPr>
                        <a:t>Markers</a:t>
                      </a:r>
                      <a:endParaRPr lang="en-US" sz="2400" dirty="0">
                        <a:latin typeface="Arial"/>
                        <a:cs typeface="Arial"/>
                      </a:endParaRPr>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381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latin typeface="Arial"/>
                          <a:cs typeface="Arial"/>
                        </a:rPr>
                        <a:t>72B</a:t>
                      </a:r>
                      <a:endParaRPr lang="en-US" sz="2400" dirty="0">
                        <a:latin typeface="Arial"/>
                        <a:cs typeface="Arial"/>
                      </a:endParaRP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rgbClr r="0" g="0" b="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370840">
                <a:tc>
                  <a:txBody>
                    <a:bodyPr/>
                    <a:lstStyle/>
                    <a:p>
                      <a:pPr algn="ctr"/>
                      <a:r>
                        <a:rPr lang="en-US" sz="2400" dirty="0" smtClean="0">
                          <a:latin typeface="Arial"/>
                          <a:cs typeface="Arial"/>
                        </a:rPr>
                        <a:t>Collision Table</a:t>
                      </a:r>
                      <a:endParaRPr lang="en-US" sz="2400" dirty="0">
                        <a:latin typeface="Arial"/>
                        <a:cs typeface="Arial"/>
                      </a:endParaRPr>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latin typeface="Arial"/>
                          <a:cs typeface="Arial"/>
                        </a:rPr>
                        <a:t>64B</a:t>
                      </a:r>
                      <a:endParaRPr lang="en-US" sz="2400" dirty="0">
                        <a:latin typeface="Arial"/>
                        <a:cs typeface="Arial"/>
                      </a:endParaRP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370840">
                <a:tc>
                  <a:txBody>
                    <a:bodyPr/>
                    <a:lstStyle/>
                    <a:p>
                      <a:pPr algn="ctr"/>
                      <a:r>
                        <a:rPr lang="en-US" sz="2400" dirty="0" smtClean="0">
                          <a:latin typeface="Arial"/>
                          <a:cs typeface="Arial"/>
                        </a:rPr>
                        <a:t>Location</a:t>
                      </a:r>
                      <a:r>
                        <a:rPr lang="en-US" sz="2400" baseline="0" dirty="0" smtClean="0">
                          <a:latin typeface="Arial"/>
                          <a:cs typeface="Arial"/>
                        </a:rPr>
                        <a:t> Predictor</a:t>
                      </a:r>
                      <a:endParaRPr lang="en-US" sz="2400" dirty="0">
                        <a:latin typeface="Arial"/>
                        <a:cs typeface="Arial"/>
                      </a:endParaRPr>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latin typeface="Arial"/>
                          <a:cs typeface="Arial"/>
                        </a:rPr>
                        <a:t>128B</a:t>
                      </a:r>
                      <a:endParaRPr lang="en-US" sz="2400" dirty="0">
                        <a:latin typeface="Arial"/>
                        <a:cs typeface="Arial"/>
                      </a:endParaRP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228600">
                <a:tc>
                  <a:txBody>
                    <a:bodyPr/>
                    <a:lstStyle/>
                    <a:p>
                      <a:pPr algn="ctr"/>
                      <a:r>
                        <a:rPr lang="en-US" sz="2400" dirty="0" smtClean="0">
                          <a:latin typeface="Arial"/>
                          <a:cs typeface="Arial"/>
                        </a:rPr>
                        <a:t>Dynamic-PTMC counter</a:t>
                      </a:r>
                      <a:endParaRPr lang="en-US" sz="2400" dirty="0">
                        <a:latin typeface="Arial"/>
                        <a:cs typeface="Arial"/>
                      </a:endParaRPr>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latin typeface="Arial"/>
                          <a:cs typeface="Arial"/>
                        </a:rPr>
                        <a:t>12B</a:t>
                      </a:r>
                      <a:endParaRPr lang="en-US" sz="2400" dirty="0">
                        <a:latin typeface="Arial"/>
                        <a:cs typeface="Arial"/>
                      </a:endParaRP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r h="228600">
                <a:tc>
                  <a:txBody>
                    <a:bodyPr/>
                    <a:lstStyle/>
                    <a:p>
                      <a:pPr algn="ctr"/>
                      <a:r>
                        <a:rPr lang="en-US" sz="2400" dirty="0" smtClean="0">
                          <a:latin typeface="Arial"/>
                          <a:cs typeface="Arial"/>
                        </a:rPr>
                        <a:t>Total Storage</a:t>
                      </a:r>
                      <a:endParaRPr lang="en-US" sz="2400" dirty="0">
                        <a:latin typeface="Arial"/>
                        <a:cs typeface="Arial"/>
                      </a:endParaRPr>
                    </a:p>
                  </a:txBody>
                  <a:tcPr anchor="ctr">
                    <a:lnL w="12700" cap="flat" cmpd="sng" algn="ctr">
                      <a:no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latin typeface="Arial"/>
                          <a:cs typeface="Arial"/>
                        </a:rPr>
                        <a:t>276B</a:t>
                      </a:r>
                      <a:endParaRPr lang="en-US" sz="2400" dirty="0">
                        <a:latin typeface="Arial"/>
                        <a:cs typeface="Arial"/>
                      </a:endParaRPr>
                    </a:p>
                  </a:txBody>
                  <a:tcPr anchor="ctr">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4082397879"/>
                  </a:ext>
                </a:extLst>
              </a:tr>
            </a:tbl>
          </a:graphicData>
        </a:graphic>
      </p:graphicFrame>
    </p:spTree>
    <p:extLst>
      <p:ext uri="{BB962C8B-B14F-4D97-AF65-F5344CB8AC3E}">
        <p14:creationId xmlns:p14="http://schemas.microsoft.com/office/powerpoint/2010/main" val="1065667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30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198438"/>
            <a:ext cx="8676894" cy="487362"/>
          </a:xfrm>
        </p:spPr>
        <p:txBody>
          <a:bodyPr/>
          <a:lstStyle/>
          <a:p>
            <a:r>
              <a:rPr lang="en-US" smtClean="0"/>
              <a:t>Practical Transparent Compressed Mem</a:t>
            </a:r>
            <a:endParaRPr lang="en-US" dirty="0"/>
          </a:p>
        </p:txBody>
      </p:sp>
      <p:sp>
        <p:nvSpPr>
          <p:cNvPr id="3" name="Content Placeholder 2"/>
          <p:cNvSpPr>
            <a:spLocks noGrp="1"/>
          </p:cNvSpPr>
          <p:nvPr>
            <p:ph idx="1"/>
          </p:nvPr>
        </p:nvSpPr>
        <p:spPr>
          <a:xfrm>
            <a:off x="2242376" y="1094677"/>
            <a:ext cx="5645848" cy="2526347"/>
          </a:xfrm>
        </p:spPr>
        <p:txBody>
          <a:bodyPr/>
          <a:lstStyle/>
          <a:p>
            <a:pPr marL="0" indent="0">
              <a:lnSpc>
                <a:spcPct val="150000"/>
              </a:lnSpc>
              <a:buNone/>
            </a:pPr>
            <a:r>
              <a:rPr lang="en-US" dirty="0" smtClean="0"/>
              <a:t>Bandwidth Benefits</a:t>
            </a:r>
          </a:p>
          <a:p>
            <a:pPr marL="0" indent="0">
              <a:lnSpc>
                <a:spcPct val="150000"/>
              </a:lnSpc>
              <a:buNone/>
            </a:pPr>
            <a:r>
              <a:rPr lang="en-US" dirty="0" smtClean="0"/>
              <a:t>OS </a:t>
            </a:r>
            <a:r>
              <a:rPr lang="en-US" dirty="0"/>
              <a:t>T</a:t>
            </a:r>
            <a:r>
              <a:rPr lang="en-US" dirty="0" smtClean="0"/>
              <a:t>ransparent</a:t>
            </a:r>
          </a:p>
          <a:p>
            <a:pPr marL="0" indent="0">
              <a:lnSpc>
                <a:spcPct val="150000"/>
              </a:lnSpc>
              <a:buNone/>
            </a:pPr>
            <a:r>
              <a:rPr lang="en-US" dirty="0" smtClean="0"/>
              <a:t>Commodity Memory</a:t>
            </a:r>
          </a:p>
          <a:p>
            <a:pPr marL="0" indent="0">
              <a:lnSpc>
                <a:spcPct val="150000"/>
              </a:lnSpc>
              <a:buNone/>
            </a:pPr>
            <a:r>
              <a:rPr lang="en-US" dirty="0" smtClean="0"/>
              <a:t>Negligible Metadata Lookup</a:t>
            </a:r>
          </a:p>
          <a:p>
            <a:pPr marL="0" indent="0">
              <a:lnSpc>
                <a:spcPct val="150000"/>
              </a:lnSpc>
              <a:buNone/>
            </a:pPr>
            <a:r>
              <a:rPr lang="en-US" dirty="0" smtClean="0"/>
              <a:t>Robust Performance</a:t>
            </a:r>
            <a:endParaRPr lang="en-US" dirty="0"/>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28</a:t>
            </a:fld>
            <a:endParaRPr lang="en-US"/>
          </a:p>
        </p:txBody>
      </p:sp>
      <p:sp>
        <p:nvSpPr>
          <p:cNvPr id="17" name="Rectangle 16">
            <a:extLst>
              <a:ext uri="{FF2B5EF4-FFF2-40B4-BE49-F238E27FC236}">
                <a16:creationId xmlns:a16="http://schemas.microsoft.com/office/drawing/2014/main" xmlns="" id="{10C27F79-C0AE-C94D-8D48-CC019E82C814}"/>
              </a:ext>
            </a:extLst>
          </p:cNvPr>
          <p:cNvSpPr/>
          <p:nvPr/>
        </p:nvSpPr>
        <p:spPr>
          <a:xfrm>
            <a:off x="2768907" y="5231424"/>
            <a:ext cx="4389120" cy="323281"/>
          </a:xfrm>
          <a:prstGeom prst="rect">
            <a:avLst/>
          </a:prstGeom>
          <a:solidFill>
            <a:schemeClr val="bg1"/>
          </a:solidFill>
          <a:ln w="25400" cap="flat" cmpd="sng" algn="ctr">
            <a:solidFill>
              <a:srgbClr val="000000"/>
            </a:solidFill>
            <a:prstDash val="solid"/>
          </a:ln>
          <a:effectLst/>
        </p:spPr>
        <p:txBody>
          <a:bodyPr lIns="0" rIns="0" rtlCol="0" anchor="ctr"/>
          <a:lstStyle/>
          <a:p>
            <a:pPr algn="ctr" defTabSz="380996">
              <a:defRPr/>
            </a:pPr>
            <a:endParaRPr lang="en-US" sz="1800" b="1" kern="0" dirty="0">
              <a:solidFill>
                <a:srgbClr val="000000"/>
              </a:solidFill>
              <a:latin typeface="Trebuchet MS"/>
              <a:ea typeface="+mn-ea"/>
              <a:cs typeface="+mn-cs"/>
            </a:endParaRPr>
          </a:p>
        </p:txBody>
      </p:sp>
      <p:sp>
        <p:nvSpPr>
          <p:cNvPr id="18" name="Rectangle 17">
            <a:extLst>
              <a:ext uri="{FF2B5EF4-FFF2-40B4-BE49-F238E27FC236}">
                <a16:creationId xmlns:a16="http://schemas.microsoft.com/office/drawing/2014/main" xmlns="" id="{10C27F79-C0AE-C94D-8D48-CC019E82C814}"/>
              </a:ext>
            </a:extLst>
          </p:cNvPr>
          <p:cNvSpPr/>
          <p:nvPr/>
        </p:nvSpPr>
        <p:spPr>
          <a:xfrm>
            <a:off x="2768907" y="5231424"/>
            <a:ext cx="1421067" cy="323281"/>
          </a:xfrm>
          <a:prstGeom prst="rect">
            <a:avLst/>
          </a:prstGeom>
          <a:solidFill>
            <a:srgbClr val="9DC3E6"/>
          </a:solidFill>
          <a:ln w="25400" cap="flat" cmpd="sng" algn="ctr">
            <a:solidFill>
              <a:srgbClr val="000000"/>
            </a:solidFill>
            <a:prstDash val="solid"/>
          </a:ln>
          <a:effectLst/>
        </p:spPr>
        <p:txBody>
          <a:bodyPr lIns="0" rIns="0" rtlCol="0" anchor="ctr"/>
          <a:lstStyle/>
          <a:p>
            <a:pPr algn="ctr" defTabSz="380996">
              <a:defRPr/>
            </a:pPr>
            <a:r>
              <a:rPr lang="en-US" sz="1800" kern="0" dirty="0" smtClean="0">
                <a:solidFill>
                  <a:srgbClr val="000000"/>
                </a:solidFill>
                <a:latin typeface="Trebuchet MS"/>
                <a:ea typeface="+mn-ea"/>
                <a:cs typeface="+mn-cs"/>
              </a:rPr>
              <a:t>Line A</a:t>
            </a:r>
            <a:endParaRPr lang="en-US" sz="1800" kern="0" dirty="0">
              <a:solidFill>
                <a:srgbClr val="000000"/>
              </a:solidFill>
              <a:latin typeface="Trebuchet MS"/>
              <a:ea typeface="+mn-ea"/>
              <a:cs typeface="+mn-cs"/>
            </a:endParaRPr>
          </a:p>
        </p:txBody>
      </p:sp>
      <p:sp>
        <p:nvSpPr>
          <p:cNvPr id="19" name="Rectangle 18">
            <a:extLst>
              <a:ext uri="{FF2B5EF4-FFF2-40B4-BE49-F238E27FC236}">
                <a16:creationId xmlns:a16="http://schemas.microsoft.com/office/drawing/2014/main" xmlns="" id="{10C27F79-C0AE-C94D-8D48-CC019E82C814}"/>
              </a:ext>
            </a:extLst>
          </p:cNvPr>
          <p:cNvSpPr/>
          <p:nvPr/>
        </p:nvSpPr>
        <p:spPr>
          <a:xfrm>
            <a:off x="4189974" y="5231424"/>
            <a:ext cx="1280161" cy="323281"/>
          </a:xfrm>
          <a:prstGeom prst="rect">
            <a:avLst/>
          </a:prstGeom>
          <a:solidFill>
            <a:srgbClr val="FFC000"/>
          </a:solidFill>
          <a:ln w="25400" cap="flat" cmpd="sng" algn="ctr">
            <a:solidFill>
              <a:srgbClr val="000000"/>
            </a:solidFill>
            <a:prstDash val="solid"/>
          </a:ln>
          <a:effectLst/>
        </p:spPr>
        <p:txBody>
          <a:bodyPr lIns="0" rIns="0" rtlCol="0" anchor="ctr"/>
          <a:lstStyle/>
          <a:p>
            <a:pPr algn="ctr" defTabSz="380996">
              <a:defRPr/>
            </a:pPr>
            <a:r>
              <a:rPr lang="en-US" sz="1800" kern="0" dirty="0" smtClean="0">
                <a:solidFill>
                  <a:srgbClr val="000000"/>
                </a:solidFill>
                <a:latin typeface="Trebuchet MS"/>
                <a:ea typeface="+mn-ea"/>
                <a:cs typeface="+mn-cs"/>
              </a:rPr>
              <a:t>Line B</a:t>
            </a:r>
            <a:endParaRPr lang="en-US" sz="1800" kern="0" dirty="0">
              <a:solidFill>
                <a:srgbClr val="000000"/>
              </a:solidFill>
              <a:latin typeface="Trebuchet MS"/>
              <a:ea typeface="+mn-ea"/>
              <a:cs typeface="+mn-cs"/>
            </a:endParaRPr>
          </a:p>
        </p:txBody>
      </p:sp>
      <p:sp>
        <p:nvSpPr>
          <p:cNvPr id="20" name="Rectangle 19">
            <a:extLst>
              <a:ext uri="{FF2B5EF4-FFF2-40B4-BE49-F238E27FC236}">
                <a16:creationId xmlns:a16="http://schemas.microsoft.com/office/drawing/2014/main" xmlns="" id="{10C27F79-C0AE-C94D-8D48-CC019E82C814}"/>
              </a:ext>
            </a:extLst>
          </p:cNvPr>
          <p:cNvSpPr/>
          <p:nvPr/>
        </p:nvSpPr>
        <p:spPr>
          <a:xfrm>
            <a:off x="5726165" y="5231188"/>
            <a:ext cx="1431862" cy="323281"/>
          </a:xfrm>
          <a:prstGeom prst="rect">
            <a:avLst/>
          </a:prstGeom>
          <a:solidFill>
            <a:schemeClr val="bg1"/>
          </a:solidFill>
          <a:ln w="25400" cap="flat" cmpd="sng" algn="ctr">
            <a:solidFill>
              <a:srgbClr val="000000"/>
            </a:solidFill>
            <a:prstDash val="solid"/>
          </a:ln>
          <a:effectLst/>
        </p:spPr>
        <p:txBody>
          <a:bodyPr lIns="0" rIns="0" rtlCol="0" anchor="ctr"/>
          <a:lstStyle/>
          <a:p>
            <a:pPr algn="ctr" defTabSz="380996">
              <a:defRPr/>
            </a:pPr>
            <a:r>
              <a:rPr lang="en-US" sz="1800" kern="0" dirty="0" smtClean="0">
                <a:solidFill>
                  <a:srgbClr val="000000"/>
                </a:solidFill>
                <a:latin typeface="Trebuchet MS"/>
                <a:ea typeface="+mn-ea"/>
                <a:cs typeface="+mn-cs"/>
              </a:rPr>
              <a:t>0xdeadbeef</a:t>
            </a:r>
            <a:endParaRPr lang="en-US" sz="1800" kern="0" dirty="0">
              <a:solidFill>
                <a:srgbClr val="000000"/>
              </a:solidFill>
              <a:latin typeface="Trebuchet MS"/>
              <a:ea typeface="+mn-ea"/>
              <a:cs typeface="+mn-cs"/>
            </a:endParaRPr>
          </a:p>
        </p:txBody>
      </p:sp>
      <p:sp>
        <p:nvSpPr>
          <p:cNvPr id="21" name="Rectangle 20">
            <a:extLst>
              <a:ext uri="{FF2B5EF4-FFF2-40B4-BE49-F238E27FC236}">
                <a16:creationId xmlns:a16="http://schemas.microsoft.com/office/drawing/2014/main" xmlns="" id="{10C27F79-C0AE-C94D-8D48-CC019E82C814}"/>
              </a:ext>
            </a:extLst>
          </p:cNvPr>
          <p:cNvSpPr/>
          <p:nvPr/>
        </p:nvSpPr>
        <p:spPr>
          <a:xfrm>
            <a:off x="2768907" y="5682646"/>
            <a:ext cx="4389120" cy="323281"/>
          </a:xfrm>
          <a:prstGeom prst="rect">
            <a:avLst/>
          </a:prstGeom>
          <a:solidFill>
            <a:schemeClr val="bg1"/>
          </a:solidFill>
          <a:ln w="25400" cap="flat" cmpd="sng" algn="ctr">
            <a:solidFill>
              <a:srgbClr val="000000"/>
            </a:solidFill>
            <a:prstDash val="solid"/>
          </a:ln>
          <a:effectLst/>
        </p:spPr>
        <p:txBody>
          <a:bodyPr lIns="0" rIns="0" rtlCol="0" anchor="ctr"/>
          <a:lstStyle/>
          <a:p>
            <a:pPr algn="ctr" defTabSz="380996">
              <a:defRPr/>
            </a:pPr>
            <a:r>
              <a:rPr lang="en-US" sz="1800" kern="0" dirty="0" smtClean="0">
                <a:solidFill>
                  <a:srgbClr val="000000"/>
                </a:solidFill>
                <a:latin typeface="Trebuchet MS"/>
                <a:ea typeface="+mn-ea"/>
                <a:cs typeface="+mn-cs"/>
              </a:rPr>
              <a:t>Invalid Marker</a:t>
            </a:r>
            <a:endParaRPr lang="en-US" sz="1800" kern="0" dirty="0">
              <a:solidFill>
                <a:srgbClr val="000000"/>
              </a:solidFill>
              <a:latin typeface="Trebuchet MS"/>
              <a:ea typeface="+mn-ea"/>
              <a:cs typeface="+mn-cs"/>
            </a:endParaRPr>
          </a:p>
        </p:txBody>
      </p:sp>
      <p:cxnSp>
        <p:nvCxnSpPr>
          <p:cNvPr id="22" name="Straight Arrow Connector 21">
            <a:extLst>
              <a:ext uri="{FF2B5EF4-FFF2-40B4-BE49-F238E27FC236}">
                <a16:creationId xmlns:a16="http://schemas.microsoft.com/office/drawing/2014/main" xmlns="" id="{4FA3C928-3E3D-3E40-999E-EF09A0471971}"/>
              </a:ext>
            </a:extLst>
          </p:cNvPr>
          <p:cNvCxnSpPr>
            <a:cxnSpLocks/>
            <a:endCxn id="23" idx="1"/>
          </p:cNvCxnSpPr>
          <p:nvPr/>
        </p:nvCxnSpPr>
        <p:spPr>
          <a:xfrm>
            <a:off x="282658" y="5600272"/>
            <a:ext cx="247650" cy="0"/>
          </a:xfrm>
          <a:prstGeom prst="straightConnector1">
            <a:avLst/>
          </a:prstGeom>
          <a:noFill/>
          <a:ln w="25400" cap="flat" cmpd="sng" algn="ctr">
            <a:solidFill>
              <a:schemeClr val="tx1"/>
            </a:solidFill>
            <a:prstDash val="solid"/>
            <a:tailEnd type="triangle"/>
          </a:ln>
          <a:effectLst/>
        </p:spPr>
      </p:cxnSp>
      <p:sp>
        <p:nvSpPr>
          <p:cNvPr id="23" name="Rectangle 22">
            <a:extLst>
              <a:ext uri="{FF2B5EF4-FFF2-40B4-BE49-F238E27FC236}">
                <a16:creationId xmlns:a16="http://schemas.microsoft.com/office/drawing/2014/main" xmlns="" id="{2CD20DB1-53EC-B443-8C3A-1D56FF286E4A}"/>
              </a:ext>
            </a:extLst>
          </p:cNvPr>
          <p:cNvSpPr/>
          <p:nvPr/>
        </p:nvSpPr>
        <p:spPr>
          <a:xfrm>
            <a:off x="530308" y="5346415"/>
            <a:ext cx="1470504" cy="507714"/>
          </a:xfrm>
          <a:prstGeom prst="rect">
            <a:avLst/>
          </a:prstGeom>
          <a:solidFill>
            <a:srgbClr val="A9D18E">
              <a:alpha val="59000"/>
            </a:srgbClr>
          </a:solidFill>
          <a:ln w="25400" cap="flat" cmpd="sng" algn="ctr">
            <a:solidFill>
              <a:srgbClr val="000000"/>
            </a:solidFill>
            <a:prstDash val="solid"/>
          </a:ln>
          <a:effectLst/>
        </p:spPr>
        <p:txBody>
          <a:bodyPr lIns="0" rIns="0" rtlCol="0" anchor="ctr"/>
          <a:lstStyle/>
          <a:p>
            <a:pPr lvl="0" algn="ctr" defTabSz="507995">
              <a:defRPr/>
            </a:pPr>
            <a:r>
              <a:rPr lang="en-US" sz="1800" b="1" kern="0" noProof="0" dirty="0" smtClean="0">
                <a:solidFill>
                  <a:srgbClr val="000000"/>
                </a:solidFill>
                <a:latin typeface="Trebuchet MS"/>
              </a:rPr>
              <a:t>Location</a:t>
            </a:r>
          </a:p>
          <a:p>
            <a:pPr lvl="0" algn="ctr" defTabSz="507995">
              <a:defRPr/>
            </a:pPr>
            <a:r>
              <a:rPr kumimoji="0" lang="en-US" sz="1800" b="1" i="0" u="none" strike="noStrike" kern="0" cap="none" spc="0" normalizeH="0" baseline="0" dirty="0" smtClean="0">
                <a:ln>
                  <a:noFill/>
                </a:ln>
                <a:solidFill>
                  <a:srgbClr val="000000"/>
                </a:solidFill>
                <a:effectLst/>
                <a:uLnTx/>
                <a:uFillTx/>
                <a:latin typeface="Trebuchet MS"/>
                <a:ea typeface="+mn-ea"/>
                <a:cs typeface="+mn-cs"/>
              </a:rPr>
              <a:t>Predictor</a:t>
            </a:r>
            <a:endParaRPr kumimoji="0" lang="en-US" sz="1800" b="1" i="0" u="none" strike="noStrike" kern="0" cap="none" spc="0" normalizeH="0" baseline="0" noProof="0" dirty="0">
              <a:ln>
                <a:noFill/>
              </a:ln>
              <a:solidFill>
                <a:srgbClr val="000000"/>
              </a:solidFill>
              <a:effectLst/>
              <a:uLnTx/>
              <a:uFillTx/>
              <a:latin typeface="Trebuchet MS"/>
              <a:ea typeface="+mn-ea"/>
              <a:cs typeface="+mn-cs"/>
            </a:endParaRPr>
          </a:p>
        </p:txBody>
      </p:sp>
      <p:cxnSp>
        <p:nvCxnSpPr>
          <p:cNvPr id="24" name="Straight Arrow Connector 23">
            <a:extLst>
              <a:ext uri="{FF2B5EF4-FFF2-40B4-BE49-F238E27FC236}">
                <a16:creationId xmlns:a16="http://schemas.microsoft.com/office/drawing/2014/main" xmlns="" id="{4FA3C928-3E3D-3E40-999E-EF09A0471971}"/>
              </a:ext>
            </a:extLst>
          </p:cNvPr>
          <p:cNvCxnSpPr>
            <a:cxnSpLocks/>
            <a:stCxn id="23" idx="3"/>
            <a:endCxn id="17" idx="1"/>
          </p:cNvCxnSpPr>
          <p:nvPr/>
        </p:nvCxnSpPr>
        <p:spPr>
          <a:xfrm flipV="1">
            <a:off x="2000812" y="5393065"/>
            <a:ext cx="768095" cy="207207"/>
          </a:xfrm>
          <a:prstGeom prst="straightConnector1">
            <a:avLst/>
          </a:prstGeom>
          <a:noFill/>
          <a:ln w="25400" cap="flat" cmpd="sng" algn="ctr">
            <a:solidFill>
              <a:schemeClr val="tx1"/>
            </a:solidFill>
            <a:prstDash val="solid"/>
            <a:tailEnd type="triangle"/>
          </a:ln>
          <a:effectLst/>
        </p:spPr>
      </p:cxnSp>
      <p:sp>
        <p:nvSpPr>
          <p:cNvPr id="25" name="TextBox 24">
            <a:extLst>
              <a:ext uri="{FF2B5EF4-FFF2-40B4-BE49-F238E27FC236}">
                <a16:creationId xmlns:a16="http://schemas.microsoft.com/office/drawing/2014/main" xmlns="" id="{2EC80ACC-02A9-CF47-966C-55FFC0637F0D}"/>
              </a:ext>
            </a:extLst>
          </p:cNvPr>
          <p:cNvSpPr txBox="1"/>
          <p:nvPr/>
        </p:nvSpPr>
        <p:spPr>
          <a:xfrm>
            <a:off x="5593145" y="4815372"/>
            <a:ext cx="1697901" cy="369332"/>
          </a:xfrm>
          <a:prstGeom prst="rect">
            <a:avLst/>
          </a:prstGeom>
          <a:noFill/>
        </p:spPr>
        <p:txBody>
          <a:bodyPr wrap="none" rtlCol="0">
            <a:spAutoFit/>
          </a:bodyPr>
          <a:lstStyle/>
          <a:p>
            <a:r>
              <a:rPr lang="en-US" sz="1800" b="1" dirty="0" smtClean="0">
                <a:latin typeface="Trebuchet MS" charset="0"/>
                <a:ea typeface="Trebuchet MS" charset="0"/>
                <a:cs typeface="Trebuchet MS" charset="0"/>
              </a:rPr>
              <a:t>In-line Marker</a:t>
            </a:r>
            <a:endParaRPr lang="en-US" sz="1800" b="1" dirty="0">
              <a:latin typeface="Trebuchet MS" charset="0"/>
              <a:ea typeface="Trebuchet MS" charset="0"/>
              <a:cs typeface="Trebuchet MS" charset="0"/>
            </a:endParaRPr>
          </a:p>
        </p:txBody>
      </p:sp>
      <p:sp>
        <p:nvSpPr>
          <p:cNvPr id="26" name="TextBox 25">
            <a:extLst>
              <a:ext uri="{FF2B5EF4-FFF2-40B4-BE49-F238E27FC236}">
                <a16:creationId xmlns:a16="http://schemas.microsoft.com/office/drawing/2014/main" xmlns="" id="{2EC80ACC-02A9-CF47-966C-55FFC0637F0D}"/>
              </a:ext>
            </a:extLst>
          </p:cNvPr>
          <p:cNvSpPr txBox="1"/>
          <p:nvPr/>
        </p:nvSpPr>
        <p:spPr>
          <a:xfrm>
            <a:off x="3000311" y="4814755"/>
            <a:ext cx="2064989" cy="369332"/>
          </a:xfrm>
          <a:prstGeom prst="rect">
            <a:avLst/>
          </a:prstGeom>
          <a:noFill/>
        </p:spPr>
        <p:txBody>
          <a:bodyPr wrap="none" rtlCol="0">
            <a:spAutoFit/>
          </a:bodyPr>
          <a:lstStyle/>
          <a:p>
            <a:r>
              <a:rPr lang="en-US" sz="1800" b="1" dirty="0" smtClean="0">
                <a:latin typeface="Trebuchet MS" charset="0"/>
                <a:ea typeface="Trebuchet MS" charset="0"/>
                <a:cs typeface="Trebuchet MS" charset="0"/>
              </a:rPr>
              <a:t>Modified Mapping</a:t>
            </a:r>
            <a:endParaRPr lang="en-US" sz="1800" b="1" dirty="0">
              <a:latin typeface="Trebuchet MS" charset="0"/>
              <a:ea typeface="Trebuchet MS" charset="0"/>
              <a:cs typeface="Trebuchet MS" charset="0"/>
            </a:endParaRPr>
          </a:p>
        </p:txBody>
      </p:sp>
      <p:sp>
        <p:nvSpPr>
          <p:cNvPr id="37" name="Rectangle 36"/>
          <p:cNvSpPr/>
          <p:nvPr/>
        </p:nvSpPr>
        <p:spPr>
          <a:xfrm>
            <a:off x="1657194" y="1094631"/>
            <a:ext cx="705542" cy="830997"/>
          </a:xfrm>
          <a:prstGeom prst="rect">
            <a:avLst/>
          </a:prstGeom>
        </p:spPr>
        <p:txBody>
          <a:bodyPr wrap="none">
            <a:spAutoFit/>
          </a:bodyPr>
          <a:lstStyle/>
          <a:p>
            <a:r>
              <a:rPr lang="en-US" sz="4800" dirty="0">
                <a:solidFill>
                  <a:srgbClr val="008000"/>
                </a:solidFill>
                <a:latin typeface="Zapf Dingbats"/>
                <a:ea typeface="Zapf Dingbats"/>
                <a:cs typeface="Zapf Dingbats"/>
              </a:rPr>
              <a:t>✔</a:t>
            </a:r>
            <a:endParaRPr lang="en-US" sz="4800" dirty="0">
              <a:solidFill>
                <a:srgbClr val="008000"/>
              </a:solidFill>
            </a:endParaRPr>
          </a:p>
        </p:txBody>
      </p:sp>
      <p:sp>
        <p:nvSpPr>
          <p:cNvPr id="38" name="Rectangle 37"/>
          <p:cNvSpPr/>
          <p:nvPr/>
        </p:nvSpPr>
        <p:spPr>
          <a:xfrm>
            <a:off x="1657194" y="1815843"/>
            <a:ext cx="705542" cy="830997"/>
          </a:xfrm>
          <a:prstGeom prst="rect">
            <a:avLst/>
          </a:prstGeom>
        </p:spPr>
        <p:txBody>
          <a:bodyPr wrap="none">
            <a:spAutoFit/>
          </a:bodyPr>
          <a:lstStyle/>
          <a:p>
            <a:r>
              <a:rPr lang="en-US" sz="4800" dirty="0">
                <a:solidFill>
                  <a:srgbClr val="008000"/>
                </a:solidFill>
                <a:latin typeface="Zapf Dingbats"/>
                <a:ea typeface="Zapf Dingbats"/>
                <a:cs typeface="Zapf Dingbats"/>
              </a:rPr>
              <a:t>✔</a:t>
            </a:r>
            <a:endParaRPr lang="en-US" sz="4800" dirty="0">
              <a:solidFill>
                <a:srgbClr val="008000"/>
              </a:solidFill>
            </a:endParaRPr>
          </a:p>
        </p:txBody>
      </p:sp>
      <p:sp>
        <p:nvSpPr>
          <p:cNvPr id="39" name="Rectangle 38"/>
          <p:cNvSpPr/>
          <p:nvPr/>
        </p:nvSpPr>
        <p:spPr>
          <a:xfrm>
            <a:off x="1657194" y="2537055"/>
            <a:ext cx="705542" cy="830997"/>
          </a:xfrm>
          <a:prstGeom prst="rect">
            <a:avLst/>
          </a:prstGeom>
        </p:spPr>
        <p:txBody>
          <a:bodyPr wrap="none">
            <a:spAutoFit/>
          </a:bodyPr>
          <a:lstStyle/>
          <a:p>
            <a:r>
              <a:rPr lang="en-US" sz="4800" dirty="0">
                <a:solidFill>
                  <a:srgbClr val="008000"/>
                </a:solidFill>
                <a:latin typeface="Zapf Dingbats"/>
                <a:ea typeface="Zapf Dingbats"/>
                <a:cs typeface="Zapf Dingbats"/>
              </a:rPr>
              <a:t>✔</a:t>
            </a:r>
            <a:endParaRPr lang="en-US" sz="4800" dirty="0">
              <a:solidFill>
                <a:srgbClr val="008000"/>
              </a:solidFill>
            </a:endParaRPr>
          </a:p>
        </p:txBody>
      </p:sp>
      <p:sp>
        <p:nvSpPr>
          <p:cNvPr id="40" name="Rectangle 39"/>
          <p:cNvSpPr/>
          <p:nvPr/>
        </p:nvSpPr>
        <p:spPr>
          <a:xfrm>
            <a:off x="1657194" y="3258266"/>
            <a:ext cx="705542" cy="830997"/>
          </a:xfrm>
          <a:prstGeom prst="rect">
            <a:avLst/>
          </a:prstGeom>
        </p:spPr>
        <p:txBody>
          <a:bodyPr wrap="none">
            <a:spAutoFit/>
          </a:bodyPr>
          <a:lstStyle/>
          <a:p>
            <a:r>
              <a:rPr lang="en-US" sz="4800" dirty="0">
                <a:solidFill>
                  <a:srgbClr val="008000"/>
                </a:solidFill>
                <a:latin typeface="Zapf Dingbats"/>
                <a:ea typeface="Zapf Dingbats"/>
                <a:cs typeface="Zapf Dingbats"/>
              </a:rPr>
              <a:t>✔</a:t>
            </a:r>
            <a:endParaRPr lang="en-US" sz="4800" dirty="0">
              <a:solidFill>
                <a:srgbClr val="008000"/>
              </a:solidFill>
            </a:endParaRPr>
          </a:p>
        </p:txBody>
      </p:sp>
      <p:sp>
        <p:nvSpPr>
          <p:cNvPr id="41" name="Rectangle 40"/>
          <p:cNvSpPr/>
          <p:nvPr/>
        </p:nvSpPr>
        <p:spPr>
          <a:xfrm>
            <a:off x="1657194" y="3979478"/>
            <a:ext cx="705542" cy="830997"/>
          </a:xfrm>
          <a:prstGeom prst="rect">
            <a:avLst/>
          </a:prstGeom>
        </p:spPr>
        <p:txBody>
          <a:bodyPr wrap="none">
            <a:spAutoFit/>
          </a:bodyPr>
          <a:lstStyle/>
          <a:p>
            <a:r>
              <a:rPr lang="en-US" sz="4800" dirty="0">
                <a:solidFill>
                  <a:srgbClr val="008000"/>
                </a:solidFill>
                <a:latin typeface="Zapf Dingbats"/>
                <a:ea typeface="Zapf Dingbats"/>
                <a:cs typeface="Zapf Dingbats"/>
              </a:rPr>
              <a:t>✔</a:t>
            </a:r>
            <a:endParaRPr lang="en-US" sz="4800" dirty="0">
              <a:solidFill>
                <a:srgbClr val="008000"/>
              </a:solidFill>
            </a:endParaRPr>
          </a:p>
        </p:txBody>
      </p:sp>
      <p:sp>
        <p:nvSpPr>
          <p:cNvPr id="42" name="Rectangle 41"/>
          <p:cNvSpPr/>
          <p:nvPr/>
        </p:nvSpPr>
        <p:spPr>
          <a:xfrm>
            <a:off x="1613813" y="2598611"/>
            <a:ext cx="748923" cy="769441"/>
          </a:xfrm>
          <a:prstGeom prst="rect">
            <a:avLst/>
          </a:prstGeom>
        </p:spPr>
        <p:txBody>
          <a:bodyPr wrap="none">
            <a:spAutoFit/>
          </a:bodyPr>
          <a:lstStyle/>
          <a:p>
            <a:r>
              <a:rPr lang="en-US" sz="4400" dirty="0"/>
              <a:t>🗴</a:t>
            </a:r>
            <a:endParaRPr lang="en-US" sz="4800" dirty="0">
              <a:solidFill>
                <a:srgbClr val="FF0000"/>
              </a:solidFill>
            </a:endParaRPr>
          </a:p>
        </p:txBody>
      </p:sp>
      <p:sp>
        <p:nvSpPr>
          <p:cNvPr id="43" name="Rectangle 42"/>
          <p:cNvSpPr/>
          <p:nvPr/>
        </p:nvSpPr>
        <p:spPr>
          <a:xfrm>
            <a:off x="1613813" y="3313013"/>
            <a:ext cx="748923" cy="769441"/>
          </a:xfrm>
          <a:prstGeom prst="rect">
            <a:avLst/>
          </a:prstGeom>
        </p:spPr>
        <p:txBody>
          <a:bodyPr wrap="none">
            <a:spAutoFit/>
          </a:bodyPr>
          <a:lstStyle/>
          <a:p>
            <a:r>
              <a:rPr lang="en-US" sz="4400" dirty="0"/>
              <a:t>🗴</a:t>
            </a:r>
            <a:endParaRPr lang="en-US" sz="4800" dirty="0">
              <a:solidFill>
                <a:srgbClr val="FF0000"/>
              </a:solidFill>
            </a:endParaRPr>
          </a:p>
        </p:txBody>
      </p:sp>
      <p:sp>
        <p:nvSpPr>
          <p:cNvPr id="44" name="Rectangle 43"/>
          <p:cNvSpPr/>
          <p:nvPr/>
        </p:nvSpPr>
        <p:spPr>
          <a:xfrm>
            <a:off x="1613813" y="4041034"/>
            <a:ext cx="748923" cy="769441"/>
          </a:xfrm>
          <a:prstGeom prst="rect">
            <a:avLst/>
          </a:prstGeom>
        </p:spPr>
        <p:txBody>
          <a:bodyPr wrap="none">
            <a:spAutoFit/>
          </a:bodyPr>
          <a:lstStyle/>
          <a:p>
            <a:r>
              <a:rPr lang="en-US" sz="4400" dirty="0"/>
              <a:t>🗴</a:t>
            </a:r>
            <a:endParaRPr lang="en-US" sz="4800" dirty="0">
              <a:solidFill>
                <a:srgbClr val="FF0000"/>
              </a:solidFill>
            </a:endParaRPr>
          </a:p>
        </p:txBody>
      </p:sp>
      <p:sp>
        <p:nvSpPr>
          <p:cNvPr id="46" name="TextBox 45"/>
          <p:cNvSpPr txBox="1"/>
          <p:nvPr/>
        </p:nvSpPr>
        <p:spPr>
          <a:xfrm>
            <a:off x="182881" y="6210045"/>
            <a:ext cx="8741663" cy="492443"/>
          </a:xfrm>
          <a:prstGeom prst="rect">
            <a:avLst/>
          </a:prstGeom>
          <a:solidFill>
            <a:srgbClr val="CCFFCC"/>
          </a:solidFill>
          <a:ln w="25400">
            <a:solidFill>
              <a:schemeClr val="tx1"/>
            </a:solidFill>
          </a:ln>
        </p:spPr>
        <p:txBody>
          <a:bodyPr wrap="square" rtlCol="0">
            <a:spAutoFit/>
          </a:bodyPr>
          <a:lstStyle/>
          <a:p>
            <a:pPr algn="ctr"/>
            <a:r>
              <a:rPr lang="en-US" sz="2600" b="1" dirty="0" smtClean="0">
                <a:latin typeface="Arial"/>
                <a:cs typeface="Arial"/>
              </a:rPr>
              <a:t>Thank you!</a:t>
            </a:r>
          </a:p>
        </p:txBody>
      </p:sp>
      <p:sp>
        <p:nvSpPr>
          <p:cNvPr id="27" name="TextBox 26">
            <a:extLst>
              <a:ext uri="{FF2B5EF4-FFF2-40B4-BE49-F238E27FC236}">
                <a16:creationId xmlns:a16="http://schemas.microsoft.com/office/drawing/2014/main" xmlns="" id="{2EC80ACC-02A9-CF47-966C-55FFC0637F0D}"/>
              </a:ext>
            </a:extLst>
          </p:cNvPr>
          <p:cNvSpPr txBox="1"/>
          <p:nvPr/>
        </p:nvSpPr>
        <p:spPr>
          <a:xfrm>
            <a:off x="6955371" y="4483847"/>
            <a:ext cx="2242005" cy="369332"/>
          </a:xfrm>
          <a:prstGeom prst="rect">
            <a:avLst/>
          </a:prstGeom>
          <a:noFill/>
        </p:spPr>
        <p:txBody>
          <a:bodyPr wrap="square" rtlCol="0">
            <a:spAutoFit/>
          </a:bodyPr>
          <a:lstStyle/>
          <a:p>
            <a:pPr algn="ctr"/>
            <a:r>
              <a:rPr lang="en-US" sz="1800" b="1" smtClean="0">
                <a:latin typeface="Trebuchet MS" charset="0"/>
                <a:ea typeface="Trebuchet MS" charset="0"/>
                <a:cs typeface="Trebuchet MS" charset="0"/>
              </a:rPr>
              <a:t>Dynamic Solution</a:t>
            </a:r>
            <a:endParaRPr lang="en-US" sz="1800" b="1" dirty="0">
              <a:latin typeface="Trebuchet MS" charset="0"/>
              <a:ea typeface="Trebuchet MS" charset="0"/>
              <a:cs typeface="Trebuchet MS" charset="0"/>
            </a:endParaRPr>
          </a:p>
        </p:txBody>
      </p:sp>
      <p:pic>
        <p:nvPicPr>
          <p:cNvPr id="28" name="Picture 2" descr="mage result for scal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50545" y="4878861"/>
            <a:ext cx="651656" cy="756639"/>
          </a:xfrm>
          <a:prstGeom prst="rect">
            <a:avLst/>
          </a:prstGeom>
          <a:noFill/>
          <a:extLst>
            <a:ext uri="{909E8E84-426E-40DD-AFC4-6F175D3DCCD1}">
              <a14:hiddenFill xmlns:a14="http://schemas.microsoft.com/office/drawing/2010/main">
                <a:solidFill>
                  <a:srgbClr val="FFFFFF"/>
                </a:solidFill>
              </a14:hiddenFill>
            </a:ext>
          </a:extLst>
        </p:spPr>
      </p:pic>
      <p:sp>
        <p:nvSpPr>
          <p:cNvPr id="34" name="Oval 33">
            <a:extLst>
              <a:ext uri="{FF2B5EF4-FFF2-40B4-BE49-F238E27FC236}">
                <a16:creationId xmlns:a16="http://schemas.microsoft.com/office/drawing/2014/main" xmlns="" id="{1E37ED81-6911-7A46-B070-2AC448FD41E2}"/>
              </a:ext>
            </a:extLst>
          </p:cNvPr>
          <p:cNvSpPr/>
          <p:nvPr/>
        </p:nvSpPr>
        <p:spPr>
          <a:xfrm>
            <a:off x="8180832" y="5032913"/>
            <a:ext cx="266270" cy="24961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sp>
        <p:nvSpPr>
          <p:cNvPr id="35" name="Oval 34">
            <a:extLst>
              <a:ext uri="{FF2B5EF4-FFF2-40B4-BE49-F238E27FC236}">
                <a16:creationId xmlns:a16="http://schemas.microsoft.com/office/drawing/2014/main" xmlns="" id="{8E9688F5-B1AC-4447-AD99-C5A5B4DE8BF1}"/>
              </a:ext>
            </a:extLst>
          </p:cNvPr>
          <p:cNvSpPr/>
          <p:nvPr/>
        </p:nvSpPr>
        <p:spPr>
          <a:xfrm>
            <a:off x="7718863" y="5226232"/>
            <a:ext cx="266270" cy="249619"/>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p>
        </p:txBody>
      </p:sp>
    </p:spTree>
    <p:extLst>
      <p:ext uri="{BB962C8B-B14F-4D97-AF65-F5344CB8AC3E}">
        <p14:creationId xmlns:p14="http://schemas.microsoft.com/office/powerpoint/2010/main" val="1111213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26" presetClass="emph" presetSubtype="0" fill="hold" grpId="0" nodeType="withEffect">
                                  <p:stCondLst>
                                    <p:cond delay="0"/>
                                  </p:stCondLst>
                                  <p:childTnLst>
                                    <p:animEffect transition="out" filter="fade">
                                      <p:cBhvr>
                                        <p:cTn id="8" dur="500" tmFilter="0, 0; .2, .5; .8, .5; 1, 0"/>
                                        <p:tgtEl>
                                          <p:spTgt spid="26"/>
                                        </p:tgtEl>
                                      </p:cBhvr>
                                    </p:animEffect>
                                    <p:animScale>
                                      <p:cBhvr>
                                        <p:cTn id="9" dur="250" autoRev="1" fill="hold"/>
                                        <p:tgtEl>
                                          <p:spTgt spid="26"/>
                                        </p:tgtEl>
                                      </p:cBhvr>
                                      <p:by x="105000" y="105000"/>
                                    </p:animScale>
                                  </p:childTnLst>
                                </p:cTn>
                              </p:par>
                              <p:par>
                                <p:cTn id="10" presetID="26" presetClass="emph" presetSubtype="0" fill="hold" grpId="0" nodeType="withEffect">
                                  <p:stCondLst>
                                    <p:cond delay="0"/>
                                  </p:stCondLst>
                                  <p:childTnLst>
                                    <p:animEffect transition="out" filter="fade">
                                      <p:cBhvr>
                                        <p:cTn id="11" dur="500" tmFilter="0, 0; .2, .5; .8, .5; 1, 0"/>
                                        <p:tgtEl>
                                          <p:spTgt spid="18"/>
                                        </p:tgtEl>
                                      </p:cBhvr>
                                    </p:animEffect>
                                    <p:animScale>
                                      <p:cBhvr>
                                        <p:cTn id="12" dur="250" autoRev="1" fill="hold"/>
                                        <p:tgtEl>
                                          <p:spTgt spid="18"/>
                                        </p:tgtEl>
                                      </p:cBhvr>
                                      <p:by x="105000" y="105000"/>
                                    </p:animScale>
                                  </p:childTnLst>
                                </p:cTn>
                              </p:par>
                              <p:par>
                                <p:cTn id="13" presetID="26" presetClass="emph" presetSubtype="0" fill="hold" grpId="0" nodeType="withEffect">
                                  <p:stCondLst>
                                    <p:cond delay="0"/>
                                  </p:stCondLst>
                                  <p:childTnLst>
                                    <p:animEffect transition="out" filter="fade">
                                      <p:cBhvr>
                                        <p:cTn id="14" dur="500" tmFilter="0, 0; .2, .5; .8, .5; 1, 0"/>
                                        <p:tgtEl>
                                          <p:spTgt spid="19"/>
                                        </p:tgtEl>
                                      </p:cBhvr>
                                    </p:animEffect>
                                    <p:animScale>
                                      <p:cBhvr>
                                        <p:cTn id="15" dur="250" autoRev="1" fill="hold"/>
                                        <p:tgtEl>
                                          <p:spTgt spid="19"/>
                                        </p:tgtEl>
                                      </p:cBhvr>
                                      <p:by x="105000" y="105000"/>
                                    </p:animScale>
                                  </p:childTnLst>
                                </p:cTn>
                              </p:par>
                            </p:childTnLst>
                          </p:cTn>
                        </p:par>
                        <p:par>
                          <p:cTn id="16" fill="hold">
                            <p:stCondLst>
                              <p:cond delay="500"/>
                            </p:stCondLst>
                            <p:childTnLst>
                              <p:par>
                                <p:cTn id="17" presetID="1" presetClass="exit" presetSubtype="0" fill="hold" grpId="0" nodeType="afterEffect">
                                  <p:stCondLst>
                                    <p:cond delay="0"/>
                                  </p:stCondLst>
                                  <p:childTnLst>
                                    <p:set>
                                      <p:cBhvr>
                                        <p:cTn id="18" dur="1" fill="hold">
                                          <p:stCondLst>
                                            <p:cond delay="0"/>
                                          </p:stCondLst>
                                        </p:cTn>
                                        <p:tgtEl>
                                          <p:spTgt spid="42"/>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3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26" presetClass="emph" presetSubtype="0" fill="hold" grpId="0" nodeType="withEffect">
                                  <p:stCondLst>
                                    <p:cond delay="0"/>
                                  </p:stCondLst>
                                  <p:childTnLst>
                                    <p:animEffect transition="out" filter="fade">
                                      <p:cBhvr>
                                        <p:cTn id="26" dur="500" tmFilter="0, 0; .2, .5; .8, .5; 1, 0"/>
                                        <p:tgtEl>
                                          <p:spTgt spid="25"/>
                                        </p:tgtEl>
                                      </p:cBhvr>
                                    </p:animEffect>
                                    <p:animScale>
                                      <p:cBhvr>
                                        <p:cTn id="27" dur="250" autoRev="1" fill="hold"/>
                                        <p:tgtEl>
                                          <p:spTgt spid="25"/>
                                        </p:tgtEl>
                                      </p:cBhvr>
                                      <p:by x="105000" y="105000"/>
                                    </p:animScale>
                                  </p:childTnLst>
                                </p:cTn>
                              </p:par>
                              <p:par>
                                <p:cTn id="28" presetID="26" presetClass="emph" presetSubtype="0" fill="hold" grpId="0" nodeType="withEffect">
                                  <p:stCondLst>
                                    <p:cond delay="0"/>
                                  </p:stCondLst>
                                  <p:childTnLst>
                                    <p:animEffect transition="out" filter="fade">
                                      <p:cBhvr>
                                        <p:cTn id="29" dur="500" tmFilter="0, 0; .2, .5; .8, .5; 1, 0"/>
                                        <p:tgtEl>
                                          <p:spTgt spid="20"/>
                                        </p:tgtEl>
                                      </p:cBhvr>
                                    </p:animEffect>
                                    <p:animScale>
                                      <p:cBhvr>
                                        <p:cTn id="30" dur="250" autoRev="1" fill="hold"/>
                                        <p:tgtEl>
                                          <p:spTgt spid="20"/>
                                        </p:tgtEl>
                                      </p:cBhvr>
                                      <p:by x="105000" y="105000"/>
                                    </p:animScale>
                                  </p:childTnLst>
                                </p:cTn>
                              </p:par>
                            </p:childTnLst>
                          </p:cTn>
                        </p:par>
                        <p:par>
                          <p:cTn id="31" fill="hold">
                            <p:stCondLst>
                              <p:cond delay="500"/>
                            </p:stCondLst>
                            <p:childTnLst>
                              <p:par>
                                <p:cTn id="32" presetID="1" presetClass="entr" presetSubtype="0" fill="hold" nodeType="afterEffect">
                                  <p:stCondLst>
                                    <p:cond delay="0"/>
                                  </p:stCondLst>
                                  <p:childTnLst>
                                    <p:set>
                                      <p:cBhvr>
                                        <p:cTn id="33" dur="1" fill="hold">
                                          <p:stCondLst>
                                            <p:cond delay="0"/>
                                          </p:stCondLst>
                                        </p:cTn>
                                        <p:tgtEl>
                                          <p:spTgt spid="22"/>
                                        </p:tgtEl>
                                        <p:attrNameLst>
                                          <p:attrName>style.visibility</p:attrName>
                                        </p:attrNameLst>
                                      </p:cBhvr>
                                      <p:to>
                                        <p:strVal val="visible"/>
                                      </p:to>
                                    </p:set>
                                  </p:childTnLst>
                                </p:cTn>
                              </p:par>
                              <p:par>
                                <p:cTn id="34" presetID="26" presetClass="emph" presetSubtype="0" fill="hold" nodeType="withEffect">
                                  <p:stCondLst>
                                    <p:cond delay="0"/>
                                  </p:stCondLst>
                                  <p:childTnLst>
                                    <p:animEffect transition="out" filter="fade">
                                      <p:cBhvr>
                                        <p:cTn id="35" dur="500" tmFilter="0, 0; .2, .5; .8, .5; 1, 0"/>
                                        <p:tgtEl>
                                          <p:spTgt spid="22"/>
                                        </p:tgtEl>
                                      </p:cBhvr>
                                    </p:animEffect>
                                    <p:animScale>
                                      <p:cBhvr>
                                        <p:cTn id="36" dur="250" autoRev="1" fill="hold"/>
                                        <p:tgtEl>
                                          <p:spTgt spid="22"/>
                                        </p:tgtEl>
                                      </p:cBhvr>
                                      <p:by x="105000" y="105000"/>
                                    </p:animScale>
                                  </p:childTnLst>
                                </p:cTn>
                              </p:par>
                              <p:par>
                                <p:cTn id="37" presetID="1" presetClass="entr" presetSubtype="0" fill="hold" grpId="1" nodeType="with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par>
                                <p:cTn id="39" presetID="26" presetClass="emph" presetSubtype="0" fill="hold" grpId="0" nodeType="withEffect">
                                  <p:stCondLst>
                                    <p:cond delay="0"/>
                                  </p:stCondLst>
                                  <p:childTnLst>
                                    <p:animEffect transition="out" filter="fade">
                                      <p:cBhvr>
                                        <p:cTn id="40" dur="500" tmFilter="0, 0; .2, .5; .8, .5; 1, 0"/>
                                        <p:tgtEl>
                                          <p:spTgt spid="23"/>
                                        </p:tgtEl>
                                      </p:cBhvr>
                                    </p:animEffect>
                                    <p:animScale>
                                      <p:cBhvr>
                                        <p:cTn id="41" dur="250" autoRev="1" fill="hold"/>
                                        <p:tgtEl>
                                          <p:spTgt spid="23"/>
                                        </p:tgtEl>
                                      </p:cBhvr>
                                      <p:by x="105000" y="105000"/>
                                    </p:animScale>
                                  </p:childTnLst>
                                </p:cTn>
                              </p:par>
                              <p:par>
                                <p:cTn id="42" presetID="1" presetClass="entr" presetSubtype="0" fill="hold" nodeType="withEffect">
                                  <p:stCondLst>
                                    <p:cond delay="0"/>
                                  </p:stCondLst>
                                  <p:childTnLst>
                                    <p:set>
                                      <p:cBhvr>
                                        <p:cTn id="43" dur="1" fill="hold">
                                          <p:stCondLst>
                                            <p:cond delay="0"/>
                                          </p:stCondLst>
                                        </p:cTn>
                                        <p:tgtEl>
                                          <p:spTgt spid="24"/>
                                        </p:tgtEl>
                                        <p:attrNameLst>
                                          <p:attrName>style.visibility</p:attrName>
                                        </p:attrNameLst>
                                      </p:cBhvr>
                                      <p:to>
                                        <p:strVal val="visible"/>
                                      </p:to>
                                    </p:set>
                                  </p:childTnLst>
                                </p:cTn>
                              </p:par>
                              <p:par>
                                <p:cTn id="44" presetID="26" presetClass="emph" presetSubtype="0" fill="hold" nodeType="withEffect">
                                  <p:stCondLst>
                                    <p:cond delay="0"/>
                                  </p:stCondLst>
                                  <p:childTnLst>
                                    <p:animEffect transition="out" filter="fade">
                                      <p:cBhvr>
                                        <p:cTn id="45" dur="500" tmFilter="0, 0; .2, .5; .8, .5; 1, 0"/>
                                        <p:tgtEl>
                                          <p:spTgt spid="24"/>
                                        </p:tgtEl>
                                      </p:cBhvr>
                                    </p:animEffect>
                                    <p:animScale>
                                      <p:cBhvr>
                                        <p:cTn id="46" dur="250" autoRev="1" fill="hold"/>
                                        <p:tgtEl>
                                          <p:spTgt spid="24"/>
                                        </p:tgtEl>
                                      </p:cBhvr>
                                      <p:by x="105000" y="105000"/>
                                    </p:animScale>
                                  </p:childTnLst>
                                </p:cTn>
                              </p:par>
                            </p:childTnLst>
                          </p:cTn>
                        </p:par>
                        <p:par>
                          <p:cTn id="47" fill="hold">
                            <p:stCondLst>
                              <p:cond delay="1000"/>
                            </p:stCondLst>
                            <p:childTnLst>
                              <p:par>
                                <p:cTn id="48" presetID="1" presetClass="exit" presetSubtype="0" fill="hold" grpId="0" nodeType="afterEffect">
                                  <p:stCondLst>
                                    <p:cond delay="0"/>
                                  </p:stCondLst>
                                  <p:childTnLst>
                                    <p:set>
                                      <p:cBhvr>
                                        <p:cTn id="49" dur="1" fill="hold">
                                          <p:stCondLst>
                                            <p:cond delay="0"/>
                                          </p:stCondLst>
                                        </p:cTn>
                                        <p:tgtEl>
                                          <p:spTgt spid="43"/>
                                        </p:tgtEl>
                                        <p:attrNameLst>
                                          <p:attrName>style.visibility</p:attrName>
                                        </p:attrNameLst>
                                      </p:cBhvr>
                                      <p:to>
                                        <p:strVal val="hidden"/>
                                      </p:to>
                                    </p:set>
                                  </p:childTnLst>
                                </p:cTn>
                              </p:par>
                              <p:par>
                                <p:cTn id="50" presetID="1" presetClass="entr" presetSubtype="0" fill="hold" grpId="0" nodeType="withEffect">
                                  <p:stCondLst>
                                    <p:cond delay="0"/>
                                  </p:stCondLst>
                                  <p:childTnLst>
                                    <p:set>
                                      <p:cBhvr>
                                        <p:cTn id="51" dur="1" fill="hold">
                                          <p:stCondLst>
                                            <p:cond delay="0"/>
                                          </p:stCondLst>
                                        </p:cTn>
                                        <p:tgtEl>
                                          <p:spTgt spid="40"/>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1" nodeType="clickEffect">
                                  <p:stCondLst>
                                    <p:cond delay="0"/>
                                  </p:stCondLst>
                                  <p:childTnLst>
                                    <p:set>
                                      <p:cBhvr>
                                        <p:cTn id="55" dur="1" fill="hold">
                                          <p:stCondLst>
                                            <p:cond delay="0"/>
                                          </p:stCondLst>
                                        </p:cTn>
                                        <p:tgtEl>
                                          <p:spTgt spid="27"/>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28"/>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35"/>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34"/>
                                        </p:tgtEl>
                                        <p:attrNameLst>
                                          <p:attrName>style.visibility</p:attrName>
                                        </p:attrNameLst>
                                      </p:cBhvr>
                                      <p:to>
                                        <p:strVal val="visible"/>
                                      </p:to>
                                    </p:set>
                                  </p:childTnLst>
                                </p:cTn>
                              </p:par>
                              <p:par>
                                <p:cTn id="62" presetID="26" presetClass="emph" presetSubtype="0" fill="hold" grpId="0" nodeType="withEffect">
                                  <p:stCondLst>
                                    <p:cond delay="0"/>
                                  </p:stCondLst>
                                  <p:childTnLst>
                                    <p:animEffect transition="out" filter="fade">
                                      <p:cBhvr>
                                        <p:cTn id="63" dur="500" tmFilter="0, 0; .2, .5; .8, .5; 1, 0"/>
                                        <p:tgtEl>
                                          <p:spTgt spid="27"/>
                                        </p:tgtEl>
                                      </p:cBhvr>
                                    </p:animEffect>
                                    <p:animScale>
                                      <p:cBhvr>
                                        <p:cTn id="64" dur="250" autoRev="1" fill="hold"/>
                                        <p:tgtEl>
                                          <p:spTgt spid="27"/>
                                        </p:tgtEl>
                                      </p:cBhvr>
                                      <p:by x="105000" y="105000"/>
                                    </p:animScale>
                                  </p:childTnLst>
                                </p:cTn>
                              </p:par>
                              <p:par>
                                <p:cTn id="65" presetID="26" presetClass="emph" presetSubtype="0" fill="hold" nodeType="withEffect">
                                  <p:stCondLst>
                                    <p:cond delay="0"/>
                                  </p:stCondLst>
                                  <p:childTnLst>
                                    <p:animEffect transition="out" filter="fade">
                                      <p:cBhvr>
                                        <p:cTn id="66" dur="500" tmFilter="0, 0; .2, .5; .8, .5; 1, 0"/>
                                        <p:tgtEl>
                                          <p:spTgt spid="28"/>
                                        </p:tgtEl>
                                      </p:cBhvr>
                                    </p:animEffect>
                                    <p:animScale>
                                      <p:cBhvr>
                                        <p:cTn id="67" dur="250" autoRev="1" fill="hold"/>
                                        <p:tgtEl>
                                          <p:spTgt spid="28"/>
                                        </p:tgtEl>
                                      </p:cBhvr>
                                      <p:by x="105000" y="105000"/>
                                    </p:animScale>
                                  </p:childTnLst>
                                </p:cTn>
                              </p:par>
                              <p:par>
                                <p:cTn id="68" presetID="26" presetClass="emph" presetSubtype="0" fill="hold" grpId="1" nodeType="withEffect">
                                  <p:stCondLst>
                                    <p:cond delay="0"/>
                                  </p:stCondLst>
                                  <p:childTnLst>
                                    <p:animEffect transition="out" filter="fade">
                                      <p:cBhvr>
                                        <p:cTn id="69" dur="500" tmFilter="0, 0; .2, .5; .8, .5; 1, 0"/>
                                        <p:tgtEl>
                                          <p:spTgt spid="35"/>
                                        </p:tgtEl>
                                      </p:cBhvr>
                                    </p:animEffect>
                                    <p:animScale>
                                      <p:cBhvr>
                                        <p:cTn id="70" dur="250" autoRev="1" fill="hold"/>
                                        <p:tgtEl>
                                          <p:spTgt spid="35"/>
                                        </p:tgtEl>
                                      </p:cBhvr>
                                      <p:by x="105000" y="105000"/>
                                    </p:animScale>
                                  </p:childTnLst>
                                </p:cTn>
                              </p:par>
                              <p:par>
                                <p:cTn id="71" presetID="26" presetClass="emph" presetSubtype="0" fill="hold" grpId="1" nodeType="withEffect">
                                  <p:stCondLst>
                                    <p:cond delay="0"/>
                                  </p:stCondLst>
                                  <p:childTnLst>
                                    <p:animEffect transition="out" filter="fade">
                                      <p:cBhvr>
                                        <p:cTn id="72" dur="500" tmFilter="0, 0; .2, .5; .8, .5; 1, 0"/>
                                        <p:tgtEl>
                                          <p:spTgt spid="34"/>
                                        </p:tgtEl>
                                      </p:cBhvr>
                                    </p:animEffect>
                                    <p:animScale>
                                      <p:cBhvr>
                                        <p:cTn id="73" dur="250" autoRev="1" fill="hold"/>
                                        <p:tgtEl>
                                          <p:spTgt spid="34"/>
                                        </p:tgtEl>
                                      </p:cBhvr>
                                      <p:by x="105000" y="105000"/>
                                    </p:animScale>
                                  </p:childTnLst>
                                </p:cTn>
                              </p:par>
                            </p:childTnLst>
                          </p:cTn>
                        </p:par>
                        <p:par>
                          <p:cTn id="74" fill="hold">
                            <p:stCondLst>
                              <p:cond delay="500"/>
                            </p:stCondLst>
                            <p:childTnLst>
                              <p:par>
                                <p:cTn id="75" presetID="1" presetClass="exit" presetSubtype="0" fill="hold" grpId="0" nodeType="afterEffect">
                                  <p:stCondLst>
                                    <p:cond delay="0"/>
                                  </p:stCondLst>
                                  <p:childTnLst>
                                    <p:set>
                                      <p:cBhvr>
                                        <p:cTn id="76" dur="1" fill="hold">
                                          <p:stCondLst>
                                            <p:cond delay="0"/>
                                          </p:stCondLst>
                                        </p:cTn>
                                        <p:tgtEl>
                                          <p:spTgt spid="44"/>
                                        </p:tgtEl>
                                        <p:attrNameLst>
                                          <p:attrName>style.visibility</p:attrName>
                                        </p:attrNameLst>
                                      </p:cBhvr>
                                      <p:to>
                                        <p:strVal val="hidden"/>
                                      </p:to>
                                    </p:set>
                                  </p:childTnLst>
                                </p:cTn>
                              </p:par>
                              <p:par>
                                <p:cTn id="77" presetID="1" presetClass="entr" presetSubtype="0" fill="hold" grpId="0" nodeType="withEffect">
                                  <p:stCondLst>
                                    <p:cond delay="0"/>
                                  </p:stCondLst>
                                  <p:childTnLst>
                                    <p:set>
                                      <p:cBhvr>
                                        <p:cTn id="78" dur="1" fill="hold">
                                          <p:stCondLst>
                                            <p:cond delay="0"/>
                                          </p:stCondLst>
                                        </p:cTn>
                                        <p:tgtEl>
                                          <p:spTgt spid="4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3" grpId="0" animBg="1"/>
      <p:bldP spid="23" grpId="1" animBg="1"/>
      <p:bldP spid="25" grpId="0"/>
      <p:bldP spid="25" grpId="1"/>
      <p:bldP spid="26" grpId="0"/>
      <p:bldP spid="26" grpId="1"/>
      <p:bldP spid="39" grpId="0"/>
      <p:bldP spid="40" grpId="0"/>
      <p:bldP spid="41" grpId="0"/>
      <p:bldP spid="42" grpId="0"/>
      <p:bldP spid="43" grpId="0"/>
      <p:bldP spid="44" grpId="0"/>
      <p:bldP spid="46" grpId="0" animBg="1"/>
      <p:bldP spid="27" grpId="0"/>
      <p:bldP spid="27" grpId="1"/>
      <p:bldP spid="34" grpId="0" animBg="1"/>
      <p:bldP spid="34" grpId="1" animBg="1"/>
      <p:bldP spid="35" grpId="0" animBg="1"/>
      <p:bldP spid="35"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Slides</a:t>
            </a:r>
            <a:endParaRPr lang="en-US" dirty="0"/>
          </a:p>
        </p:txBody>
      </p:sp>
      <p:sp>
        <p:nvSpPr>
          <p:cNvPr id="3" name="Content Placeholder 2"/>
          <p:cNvSpPr>
            <a:spLocks noGrp="1"/>
          </p:cNvSpPr>
          <p:nvPr>
            <p:ph idx="1"/>
          </p:nvPr>
        </p:nvSpPr>
        <p:spPr/>
        <p:txBody>
          <a:bodyPr/>
          <a:lstStyle/>
          <a:p>
            <a:r>
              <a:rPr lang="en-US" sz="5400" dirty="0" smtClean="0"/>
              <a:t>Additional Slides</a:t>
            </a:r>
            <a:endParaRPr lang="en-US" sz="5400" dirty="0"/>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29</a:t>
            </a:fld>
            <a:endParaRPr lang="en-US"/>
          </a:p>
        </p:txBody>
      </p:sp>
    </p:spTree>
    <p:extLst>
      <p:ext uri="{BB962C8B-B14F-4D97-AF65-F5344CB8AC3E}">
        <p14:creationId xmlns:p14="http://schemas.microsoft.com/office/powerpoint/2010/main" val="537406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198438"/>
            <a:ext cx="9042654" cy="487362"/>
          </a:xfrm>
        </p:spPr>
        <p:txBody>
          <a:bodyPr/>
          <a:lstStyle/>
          <a:p>
            <a:r>
              <a:rPr lang="en-US" sz="2600" dirty="0" smtClean="0"/>
              <a:t>Mem Compression for capacity and Bandwidth</a:t>
            </a:r>
            <a:endParaRPr lang="en-US" sz="2600" dirty="0"/>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3</a:t>
            </a:fld>
            <a:endParaRPr lang="en-US"/>
          </a:p>
        </p:txBody>
      </p:sp>
      <p:sp>
        <p:nvSpPr>
          <p:cNvPr id="7" name="Rectangle 6">
            <a:extLst>
              <a:ext uri="{FF2B5EF4-FFF2-40B4-BE49-F238E27FC236}">
                <a16:creationId xmlns:a16="http://schemas.microsoft.com/office/drawing/2014/main" xmlns="" id="{10C27F79-C0AE-C94D-8D48-CC019E82C814}"/>
              </a:ext>
            </a:extLst>
          </p:cNvPr>
          <p:cNvSpPr/>
          <p:nvPr/>
        </p:nvSpPr>
        <p:spPr>
          <a:xfrm>
            <a:off x="2113114" y="1482202"/>
            <a:ext cx="3840480" cy="380470"/>
          </a:xfrm>
          <a:prstGeom prst="rect">
            <a:avLst/>
          </a:prstGeom>
          <a:solidFill>
            <a:srgbClr val="9DC3E6"/>
          </a:solidFill>
          <a:ln w="25400" cap="flat" cmpd="sng" algn="ctr">
            <a:solidFill>
              <a:srgbClr val="000000"/>
            </a:solidFill>
            <a:prstDash val="solid"/>
          </a:ln>
          <a:effectLst/>
        </p:spPr>
        <p:txBody>
          <a:bodyPr lIns="0" rIns="0" rtlCol="0" anchor="ctr"/>
          <a:lstStyle/>
          <a:p>
            <a:pPr algn="ctr" defTabSz="380996">
              <a:defRPr/>
            </a:pPr>
            <a:r>
              <a:rPr lang="en-US" sz="1800" kern="0" dirty="0" smtClean="0">
                <a:solidFill>
                  <a:srgbClr val="000000"/>
                </a:solidFill>
                <a:latin typeface="Trebuchet MS"/>
                <a:ea typeface="+mn-ea"/>
                <a:cs typeface="+mn-cs"/>
              </a:rPr>
              <a:t>Data A</a:t>
            </a:r>
            <a:endParaRPr lang="en-US" sz="1800" kern="0" dirty="0">
              <a:solidFill>
                <a:srgbClr val="000000"/>
              </a:solidFill>
              <a:latin typeface="Trebuchet MS"/>
              <a:ea typeface="+mn-ea"/>
              <a:cs typeface="+mn-cs"/>
            </a:endParaRPr>
          </a:p>
        </p:txBody>
      </p:sp>
      <p:sp>
        <p:nvSpPr>
          <p:cNvPr id="8" name="Rectangle 7">
            <a:extLst>
              <a:ext uri="{FF2B5EF4-FFF2-40B4-BE49-F238E27FC236}">
                <a16:creationId xmlns:a16="http://schemas.microsoft.com/office/drawing/2014/main" xmlns="" id="{10C27F79-C0AE-C94D-8D48-CC019E82C814}"/>
              </a:ext>
            </a:extLst>
          </p:cNvPr>
          <p:cNvSpPr/>
          <p:nvPr/>
        </p:nvSpPr>
        <p:spPr>
          <a:xfrm>
            <a:off x="2113114" y="2055247"/>
            <a:ext cx="3840480" cy="380470"/>
          </a:xfrm>
          <a:prstGeom prst="rect">
            <a:avLst/>
          </a:prstGeom>
          <a:solidFill>
            <a:srgbClr val="FFC000"/>
          </a:solidFill>
          <a:ln w="25400" cap="flat" cmpd="sng" algn="ctr">
            <a:solidFill>
              <a:srgbClr val="000000"/>
            </a:solidFill>
            <a:prstDash val="solid"/>
          </a:ln>
          <a:effectLst/>
        </p:spPr>
        <p:txBody>
          <a:bodyPr lIns="0" rIns="0" rtlCol="0" anchor="ctr"/>
          <a:lstStyle/>
          <a:p>
            <a:pPr algn="ctr" defTabSz="380996">
              <a:defRPr/>
            </a:pPr>
            <a:r>
              <a:rPr lang="en-US" sz="1800" kern="0" dirty="0" smtClean="0">
                <a:solidFill>
                  <a:srgbClr val="000000"/>
                </a:solidFill>
                <a:latin typeface="Trebuchet MS"/>
                <a:ea typeface="+mn-ea"/>
                <a:cs typeface="+mn-cs"/>
              </a:rPr>
              <a:t>Data B</a:t>
            </a:r>
            <a:endParaRPr lang="en-US" sz="1800" kern="0" dirty="0">
              <a:solidFill>
                <a:srgbClr val="000000"/>
              </a:solidFill>
              <a:latin typeface="Trebuchet MS"/>
              <a:ea typeface="+mn-ea"/>
              <a:cs typeface="+mn-cs"/>
            </a:endParaRPr>
          </a:p>
        </p:txBody>
      </p:sp>
      <p:sp>
        <p:nvSpPr>
          <p:cNvPr id="10" name="Rectangle 9">
            <a:extLst>
              <a:ext uri="{FF2B5EF4-FFF2-40B4-BE49-F238E27FC236}">
                <a16:creationId xmlns:a16="http://schemas.microsoft.com/office/drawing/2014/main" xmlns="" id="{10C27F79-C0AE-C94D-8D48-CC019E82C814}"/>
              </a:ext>
            </a:extLst>
          </p:cNvPr>
          <p:cNvSpPr/>
          <p:nvPr/>
        </p:nvSpPr>
        <p:spPr>
          <a:xfrm>
            <a:off x="2113114" y="2055247"/>
            <a:ext cx="1920240" cy="380470"/>
          </a:xfrm>
          <a:prstGeom prst="rect">
            <a:avLst/>
          </a:prstGeom>
          <a:solidFill>
            <a:srgbClr val="FFC000"/>
          </a:solidFill>
          <a:ln w="25400" cap="flat" cmpd="sng" algn="ctr">
            <a:solidFill>
              <a:srgbClr val="000000"/>
            </a:solidFill>
            <a:prstDash val="solid"/>
          </a:ln>
          <a:effectLst/>
        </p:spPr>
        <p:txBody>
          <a:bodyPr lIns="0" rIns="0" rtlCol="0" anchor="ctr"/>
          <a:lstStyle/>
          <a:p>
            <a:pPr algn="ctr" defTabSz="380996">
              <a:defRPr/>
            </a:pPr>
            <a:r>
              <a:rPr lang="en-US" sz="1800" kern="0" dirty="0" smtClean="0">
                <a:solidFill>
                  <a:srgbClr val="000000"/>
                </a:solidFill>
                <a:latin typeface="Trebuchet MS"/>
                <a:ea typeface="+mn-ea"/>
                <a:cs typeface="+mn-cs"/>
              </a:rPr>
              <a:t>Data B</a:t>
            </a:r>
            <a:endParaRPr lang="en-US" sz="1800" kern="0" dirty="0">
              <a:solidFill>
                <a:srgbClr val="000000"/>
              </a:solidFill>
              <a:latin typeface="Trebuchet MS"/>
              <a:ea typeface="+mn-ea"/>
              <a:cs typeface="+mn-cs"/>
            </a:endParaRPr>
          </a:p>
        </p:txBody>
      </p:sp>
      <p:sp>
        <p:nvSpPr>
          <p:cNvPr id="17" name="TextBox 16">
            <a:extLst>
              <a:ext uri="{FF2B5EF4-FFF2-40B4-BE49-F238E27FC236}">
                <a16:creationId xmlns:a16="http://schemas.microsoft.com/office/drawing/2014/main" xmlns="" id="{8DFE6565-5D12-DF4C-9D01-E5DA681D7950}"/>
              </a:ext>
            </a:extLst>
          </p:cNvPr>
          <p:cNvSpPr txBox="1"/>
          <p:nvPr/>
        </p:nvSpPr>
        <p:spPr>
          <a:xfrm>
            <a:off x="1360513" y="3655384"/>
            <a:ext cx="3906431" cy="590931"/>
          </a:xfrm>
          <a:prstGeom prst="rect">
            <a:avLst/>
          </a:prstGeom>
          <a:solidFill>
            <a:schemeClr val="bg1">
              <a:lumMod val="85000"/>
            </a:schemeClr>
          </a:solidFill>
          <a:ln w="6350" cap="flat" cmpd="sng" algn="ctr">
            <a:solidFill>
              <a:schemeClr val="tx1"/>
            </a:solid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smtClean="0">
                <a:solidFill>
                  <a:srgbClr val="000000"/>
                </a:solidFill>
                <a:latin typeface="Trebuchet MS"/>
                <a:ea typeface="+mn-ea"/>
                <a:cs typeface="+mn-cs"/>
              </a:rPr>
              <a:t>Compression frees </a:t>
            </a:r>
            <a:r>
              <a:rPr lang="en-US" sz="1800" kern="0" dirty="0" smtClean="0">
                <a:solidFill>
                  <a:srgbClr val="000000"/>
                </a:solidFill>
                <a:latin typeface="Trebuchet MS"/>
                <a:ea typeface="+mn-ea"/>
                <a:cs typeface="+mn-cs"/>
              </a:rPr>
              <a:t>up space to store more data, </a:t>
            </a:r>
            <a:r>
              <a:rPr lang="en-US" sz="1800" b="1" kern="0" dirty="0" smtClean="0">
                <a:solidFill>
                  <a:srgbClr val="000000"/>
                </a:solidFill>
                <a:latin typeface="Trebuchet MS"/>
                <a:ea typeface="+mn-ea"/>
                <a:cs typeface="+mn-cs"/>
              </a:rPr>
              <a:t>improves capacity</a:t>
            </a:r>
            <a:endParaRPr lang="en-US" sz="1800" b="1" kern="0" dirty="0">
              <a:solidFill>
                <a:srgbClr val="000000"/>
              </a:solidFill>
              <a:latin typeface="Trebuchet MS"/>
              <a:ea typeface="+mn-ea"/>
              <a:cs typeface="+mn-cs"/>
            </a:endParaRPr>
          </a:p>
        </p:txBody>
      </p:sp>
      <p:sp>
        <p:nvSpPr>
          <p:cNvPr id="18" name="Rectangle 17"/>
          <p:cNvSpPr/>
          <p:nvPr/>
        </p:nvSpPr>
        <p:spPr>
          <a:xfrm>
            <a:off x="839205" y="3032121"/>
            <a:ext cx="1042616" cy="1323439"/>
          </a:xfrm>
          <a:prstGeom prst="rect">
            <a:avLst/>
          </a:prstGeom>
        </p:spPr>
        <p:txBody>
          <a:bodyPr wrap="square">
            <a:spAutoFit/>
          </a:bodyPr>
          <a:lstStyle/>
          <a:p>
            <a:r>
              <a:rPr lang="en-US" sz="8000" dirty="0">
                <a:solidFill>
                  <a:srgbClr val="008000"/>
                </a:solidFill>
                <a:latin typeface="Zapf Dingbats"/>
                <a:ea typeface="Zapf Dingbats"/>
                <a:cs typeface="Zapf Dingbats"/>
              </a:rPr>
              <a:t>✔</a:t>
            </a:r>
            <a:endParaRPr lang="en-US" sz="8000" dirty="0">
              <a:solidFill>
                <a:srgbClr val="FF0000"/>
              </a:solidFill>
            </a:endParaRPr>
          </a:p>
        </p:txBody>
      </p:sp>
      <p:sp>
        <p:nvSpPr>
          <p:cNvPr id="19" name="Rounded Rectangle 18">
            <a:extLst>
              <a:ext uri="{FF2B5EF4-FFF2-40B4-BE49-F238E27FC236}">
                <a16:creationId xmlns:a16="http://schemas.microsoft.com/office/drawing/2014/main" xmlns="" id="{32F5D86C-82F7-414E-BE32-D5B0C1F4F35C}"/>
              </a:ext>
            </a:extLst>
          </p:cNvPr>
          <p:cNvSpPr/>
          <p:nvPr/>
        </p:nvSpPr>
        <p:spPr>
          <a:xfrm>
            <a:off x="6858655" y="1459006"/>
            <a:ext cx="2058638" cy="698515"/>
          </a:xfrm>
          <a:prstGeom prst="roundRect">
            <a:avLst/>
          </a:prstGeom>
          <a:solidFill>
            <a:schemeClr val="accent5">
              <a:lumMod val="40000"/>
              <a:lumOff val="60000"/>
            </a:schemeClr>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Trebuchet MS"/>
                <a:ea typeface="+mn-ea"/>
                <a:cs typeface="+mn-cs"/>
              </a:rPr>
              <a:t>Operating</a:t>
            </a:r>
            <a:r>
              <a:rPr kumimoji="0" lang="en-US" sz="1800" b="0" i="0" u="none" strike="noStrike" kern="0" cap="none" spc="0" normalizeH="0" noProof="0" dirty="0" smtClean="0">
                <a:ln>
                  <a:noFill/>
                </a:ln>
                <a:solidFill>
                  <a:srgbClr val="000000"/>
                </a:solidFill>
                <a:effectLst/>
                <a:uLnTx/>
                <a:uFillTx/>
                <a:latin typeface="Trebuchet MS"/>
                <a:ea typeface="+mn-ea"/>
                <a:cs typeface="+mn-cs"/>
              </a:rPr>
              <a:t> System</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31" name="TextBox 30">
            <a:extLst>
              <a:ext uri="{FF2B5EF4-FFF2-40B4-BE49-F238E27FC236}">
                <a16:creationId xmlns:a16="http://schemas.microsoft.com/office/drawing/2014/main" xmlns="" id="{8DFE6565-5D12-DF4C-9D01-E5DA681D7950}"/>
              </a:ext>
            </a:extLst>
          </p:cNvPr>
          <p:cNvSpPr txBox="1"/>
          <p:nvPr/>
        </p:nvSpPr>
        <p:spPr>
          <a:xfrm>
            <a:off x="2293555" y="4638621"/>
            <a:ext cx="4145900" cy="590931"/>
          </a:xfrm>
          <a:prstGeom prst="rect">
            <a:avLst/>
          </a:prstGeom>
          <a:solidFill>
            <a:schemeClr val="bg1">
              <a:lumMod val="85000"/>
            </a:schemeClr>
          </a:solidFill>
          <a:ln w="6350" cap="flat" cmpd="sng" algn="ctr">
            <a:solidFill>
              <a:schemeClr val="tx1"/>
            </a:solid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b="1" kern="0" dirty="0" smtClean="0">
                <a:solidFill>
                  <a:srgbClr val="000000"/>
                </a:solidFill>
                <a:latin typeface="Trebuchet MS"/>
                <a:ea typeface="+mn-ea"/>
                <a:cs typeface="+mn-cs"/>
              </a:rPr>
              <a:t>But, memory capacity fluctuates </a:t>
            </a:r>
            <a:r>
              <a:rPr lang="mr-IN" sz="1800" b="1" kern="0" dirty="0" smtClean="0">
                <a:solidFill>
                  <a:srgbClr val="000000"/>
                </a:solidFill>
                <a:latin typeface="Trebuchet MS"/>
                <a:ea typeface="+mn-ea"/>
                <a:cs typeface="+mn-cs"/>
              </a:rPr>
              <a:t>–</a:t>
            </a:r>
            <a:r>
              <a:rPr lang="en-US" sz="1800" b="1" kern="0" dirty="0" smtClean="0">
                <a:solidFill>
                  <a:srgbClr val="000000"/>
                </a:solidFill>
                <a:latin typeface="Trebuchet MS"/>
                <a:ea typeface="+mn-ea"/>
                <a:cs typeface="+mn-cs"/>
              </a:rPr>
              <a:t> needs OS support to utilize capacity </a:t>
            </a:r>
            <a:endParaRPr lang="en-US" sz="1800" b="1" kern="0" dirty="0">
              <a:solidFill>
                <a:srgbClr val="000000"/>
              </a:solidFill>
              <a:latin typeface="Trebuchet MS"/>
              <a:ea typeface="+mn-ea"/>
              <a:cs typeface="+mn-cs"/>
            </a:endParaRPr>
          </a:p>
        </p:txBody>
      </p:sp>
      <p:sp>
        <p:nvSpPr>
          <p:cNvPr id="23" name="Rectangle 22"/>
          <p:cNvSpPr/>
          <p:nvPr/>
        </p:nvSpPr>
        <p:spPr>
          <a:xfrm>
            <a:off x="1616302" y="4036605"/>
            <a:ext cx="1210588" cy="1323439"/>
          </a:xfrm>
          <a:prstGeom prst="rect">
            <a:avLst/>
          </a:prstGeom>
        </p:spPr>
        <p:txBody>
          <a:bodyPr wrap="none">
            <a:spAutoFit/>
          </a:bodyPr>
          <a:lstStyle/>
          <a:p>
            <a:r>
              <a:rPr lang="en-US" sz="8000" dirty="0">
                <a:solidFill>
                  <a:srgbClr val="FF0000"/>
                </a:solidFill>
              </a:rPr>
              <a:t>✘</a:t>
            </a:r>
          </a:p>
        </p:txBody>
      </p:sp>
      <p:sp>
        <p:nvSpPr>
          <p:cNvPr id="40" name="TextBox 39"/>
          <p:cNvSpPr txBox="1"/>
          <p:nvPr/>
        </p:nvSpPr>
        <p:spPr>
          <a:xfrm>
            <a:off x="0" y="5623641"/>
            <a:ext cx="9046465" cy="1015663"/>
          </a:xfrm>
          <a:prstGeom prst="rect">
            <a:avLst/>
          </a:prstGeom>
          <a:solidFill>
            <a:srgbClr val="CCFFCC"/>
          </a:solidFill>
          <a:ln>
            <a:solidFill>
              <a:schemeClr val="tx1"/>
            </a:solidFill>
          </a:ln>
        </p:spPr>
        <p:txBody>
          <a:bodyPr wrap="square" rtlCol="0">
            <a:spAutoFit/>
          </a:bodyPr>
          <a:lstStyle/>
          <a:p>
            <a:pPr algn="ctr"/>
            <a:r>
              <a:rPr lang="en-US" sz="2000" b="1" dirty="0" smtClean="0"/>
              <a:t>Capacity benefits require OS support (multi-vendor) </a:t>
            </a:r>
            <a:r>
              <a:rPr lang="mr-IN" sz="2000" b="1" dirty="0" smtClean="0"/>
              <a:t>–</a:t>
            </a:r>
            <a:r>
              <a:rPr lang="en-US" sz="2000" b="1" dirty="0" smtClean="0"/>
              <a:t> hinders adoption. </a:t>
            </a:r>
          </a:p>
          <a:p>
            <a:pPr algn="ctr"/>
            <a:r>
              <a:rPr lang="en-US" sz="2000" b="1" dirty="0" smtClean="0">
                <a:sym typeface="Wingdings"/>
              </a:rPr>
              <a:t> Instead, we focus solely on </a:t>
            </a:r>
            <a:r>
              <a:rPr lang="en-US" sz="2000" b="1" dirty="0" smtClean="0"/>
              <a:t>improving memory bandwidth, with</a:t>
            </a:r>
          </a:p>
          <a:p>
            <a:pPr algn="ctr"/>
            <a:r>
              <a:rPr lang="en-US" sz="2000" b="1" dirty="0" smtClean="0"/>
              <a:t>Transparent Memory Compression: HW compression for BW without OS</a:t>
            </a:r>
            <a:endParaRPr lang="en-US" sz="2000" b="1" dirty="0"/>
          </a:p>
        </p:txBody>
      </p:sp>
      <p:cxnSp>
        <p:nvCxnSpPr>
          <p:cNvPr id="24" name="Straight Connector 23">
            <a:extLst>
              <a:ext uri="{FF2B5EF4-FFF2-40B4-BE49-F238E27FC236}">
                <a16:creationId xmlns:a16="http://schemas.microsoft.com/office/drawing/2014/main" xmlns="" id="{DBF2B6C7-5CF8-AF42-AD7B-FF040E59F3EA}"/>
              </a:ext>
            </a:extLst>
          </p:cNvPr>
          <p:cNvCxnSpPr>
            <a:cxnSpLocks/>
          </p:cNvCxnSpPr>
          <p:nvPr/>
        </p:nvCxnSpPr>
        <p:spPr>
          <a:xfrm>
            <a:off x="321829" y="2794847"/>
            <a:ext cx="6274043" cy="3952"/>
          </a:xfrm>
          <a:prstGeom prst="line">
            <a:avLst/>
          </a:prstGeom>
          <a:ln>
            <a:prstDash val="dash"/>
          </a:ln>
          <a:effectLst/>
        </p:spPr>
        <p:style>
          <a:lnRef idx="3">
            <a:schemeClr val="dk1"/>
          </a:lnRef>
          <a:fillRef idx="0">
            <a:schemeClr val="dk1"/>
          </a:fillRef>
          <a:effectRef idx="2">
            <a:schemeClr val="dk1"/>
          </a:effectRef>
          <a:fontRef idx="minor">
            <a:schemeClr val="tx1"/>
          </a:fontRef>
        </p:style>
      </p:cxnSp>
      <p:sp>
        <p:nvSpPr>
          <p:cNvPr id="26" name="TextBox 25">
            <a:extLst>
              <a:ext uri="{FF2B5EF4-FFF2-40B4-BE49-F238E27FC236}">
                <a16:creationId xmlns:a16="http://schemas.microsoft.com/office/drawing/2014/main" xmlns="" id="{8DFE6565-5D12-DF4C-9D01-E5DA681D7950}"/>
              </a:ext>
            </a:extLst>
          </p:cNvPr>
          <p:cNvSpPr txBox="1"/>
          <p:nvPr/>
        </p:nvSpPr>
        <p:spPr>
          <a:xfrm>
            <a:off x="93735" y="2383221"/>
            <a:ext cx="2228636" cy="341632"/>
          </a:xfrm>
          <a:prstGeom prst="rect">
            <a:avLst/>
          </a:prstGeom>
          <a:noFill/>
          <a:ln w="6350" cap="flat" cmpd="sng" algn="ctr">
            <a:noFill/>
            <a:prstDash val="solid"/>
          </a:ln>
          <a:effectLst/>
        </p:spPr>
        <p:txBody>
          <a:bodyPr wrap="square" rtlCol="0" anchor="ctr">
            <a:spAutoFit/>
          </a:bodyPr>
          <a:lstStyle/>
          <a:p>
            <a:pP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Physical Capacity</a:t>
            </a:r>
            <a:endParaRPr lang="en-US" sz="1800" kern="0" dirty="0">
              <a:solidFill>
                <a:srgbClr val="000000"/>
              </a:solidFill>
              <a:latin typeface="Trebuchet MS"/>
              <a:ea typeface="+mn-ea"/>
              <a:cs typeface="+mn-cs"/>
            </a:endParaRPr>
          </a:p>
        </p:txBody>
      </p:sp>
      <p:sp>
        <p:nvSpPr>
          <p:cNvPr id="29" name="TextBox 28">
            <a:extLst>
              <a:ext uri="{FF2B5EF4-FFF2-40B4-BE49-F238E27FC236}">
                <a16:creationId xmlns:a16="http://schemas.microsoft.com/office/drawing/2014/main" xmlns="" id="{8DFE6565-5D12-DF4C-9D01-E5DA681D7950}"/>
              </a:ext>
            </a:extLst>
          </p:cNvPr>
          <p:cNvSpPr txBox="1"/>
          <p:nvPr/>
        </p:nvSpPr>
        <p:spPr>
          <a:xfrm>
            <a:off x="6915364" y="2194745"/>
            <a:ext cx="2228636" cy="341632"/>
          </a:xfrm>
          <a:prstGeom prst="rect">
            <a:avLst/>
          </a:prstGeom>
          <a:noFill/>
          <a:ln w="6350" cap="flat" cmpd="sng" algn="ctr">
            <a:noFill/>
            <a:prstDash val="solid"/>
          </a:ln>
          <a:effectLst/>
        </p:spPr>
        <p:txBody>
          <a:bodyPr wrap="square" rtlCol="0" anchor="ctr">
            <a:spAutoFit/>
          </a:bodyPr>
          <a:lstStyle/>
          <a:p>
            <a:pP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OS Mem Capacity</a:t>
            </a:r>
            <a:endParaRPr lang="en-US" sz="1800" kern="0" dirty="0">
              <a:solidFill>
                <a:srgbClr val="000000"/>
              </a:solidFill>
              <a:latin typeface="Trebuchet MS"/>
              <a:ea typeface="+mn-ea"/>
              <a:cs typeface="+mn-cs"/>
            </a:endParaRPr>
          </a:p>
        </p:txBody>
      </p:sp>
      <p:sp>
        <p:nvSpPr>
          <p:cNvPr id="30" name="TextBox 29">
            <a:extLst>
              <a:ext uri="{FF2B5EF4-FFF2-40B4-BE49-F238E27FC236}">
                <a16:creationId xmlns:a16="http://schemas.microsoft.com/office/drawing/2014/main" xmlns="" id="{8DFE6565-5D12-DF4C-9D01-E5DA681D7950}"/>
              </a:ext>
            </a:extLst>
          </p:cNvPr>
          <p:cNvSpPr txBox="1"/>
          <p:nvPr/>
        </p:nvSpPr>
        <p:spPr>
          <a:xfrm>
            <a:off x="7257370" y="2577580"/>
            <a:ext cx="424220" cy="341632"/>
          </a:xfrm>
          <a:prstGeom prst="rect">
            <a:avLst/>
          </a:prstGeom>
          <a:noFill/>
          <a:ln w="6350" cap="flat" cmpd="sng" algn="ctr">
            <a:noFill/>
            <a:prstDash val="solid"/>
          </a:ln>
          <a:effectLst/>
        </p:spPr>
        <p:txBody>
          <a:bodyPr wrap="square" rtlCol="0" anchor="ctr">
            <a:spAutoFit/>
          </a:bodyPr>
          <a:lstStyle/>
          <a:p>
            <a:pP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2</a:t>
            </a:r>
            <a:endParaRPr lang="en-US" sz="1800" kern="0" dirty="0">
              <a:solidFill>
                <a:srgbClr val="000000"/>
              </a:solidFill>
              <a:latin typeface="Trebuchet MS"/>
              <a:ea typeface="+mn-ea"/>
              <a:cs typeface="+mn-cs"/>
            </a:endParaRPr>
          </a:p>
        </p:txBody>
      </p:sp>
      <p:sp>
        <p:nvSpPr>
          <p:cNvPr id="32" name="Up Arrow 31"/>
          <p:cNvSpPr/>
          <p:nvPr/>
        </p:nvSpPr>
        <p:spPr>
          <a:xfrm rot="16200000" flipV="1">
            <a:off x="7705739" y="2462149"/>
            <a:ext cx="229774" cy="528846"/>
          </a:xfrm>
          <a:prstGeom prst="upArrow">
            <a:avLst/>
          </a:prstGeom>
          <a:solidFill>
            <a:srgbClr val="0000FF"/>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xmlns="" id="{8DFE6565-5D12-DF4C-9D01-E5DA681D7950}"/>
              </a:ext>
            </a:extLst>
          </p:cNvPr>
          <p:cNvSpPr txBox="1"/>
          <p:nvPr/>
        </p:nvSpPr>
        <p:spPr>
          <a:xfrm>
            <a:off x="8083540" y="2565954"/>
            <a:ext cx="424220" cy="341632"/>
          </a:xfrm>
          <a:prstGeom prst="rect">
            <a:avLst/>
          </a:prstGeom>
          <a:noFill/>
          <a:ln w="6350" cap="flat" cmpd="sng" algn="ctr">
            <a:noFill/>
            <a:prstDash val="solid"/>
          </a:ln>
          <a:effectLst/>
        </p:spPr>
        <p:txBody>
          <a:bodyPr wrap="square" rtlCol="0" anchor="ctr">
            <a:spAutoFit/>
          </a:bodyPr>
          <a:lstStyle/>
          <a:p>
            <a:pPr defTabSz="685800" fontAlgn="auto">
              <a:lnSpc>
                <a:spcPct val="90000"/>
              </a:lnSpc>
              <a:spcBef>
                <a:spcPts val="0"/>
              </a:spcBef>
              <a:spcAft>
                <a:spcPts val="0"/>
              </a:spcAft>
              <a:defRPr/>
            </a:pPr>
            <a:r>
              <a:rPr lang="en-US" sz="1800" kern="0" dirty="0">
                <a:solidFill>
                  <a:srgbClr val="000000"/>
                </a:solidFill>
                <a:latin typeface="Trebuchet MS"/>
                <a:ea typeface="+mn-ea"/>
                <a:cs typeface="+mn-cs"/>
              </a:rPr>
              <a:t>3</a:t>
            </a:r>
          </a:p>
        </p:txBody>
      </p:sp>
      <p:grpSp>
        <p:nvGrpSpPr>
          <p:cNvPr id="53" name="Group 52"/>
          <p:cNvGrpSpPr/>
          <p:nvPr/>
        </p:nvGrpSpPr>
        <p:grpSpPr>
          <a:xfrm>
            <a:off x="6422364" y="3130377"/>
            <a:ext cx="2487827" cy="1963644"/>
            <a:chOff x="6422364" y="3130377"/>
            <a:chExt cx="2487827" cy="1963644"/>
          </a:xfrm>
        </p:grpSpPr>
        <p:cxnSp>
          <p:nvCxnSpPr>
            <p:cNvPr id="35" name="Shape 787"/>
            <p:cNvCxnSpPr/>
            <p:nvPr/>
          </p:nvCxnSpPr>
          <p:spPr>
            <a:xfrm>
              <a:off x="6880198" y="3365631"/>
              <a:ext cx="0" cy="1369240"/>
            </a:xfrm>
            <a:prstGeom prst="straightConnector1">
              <a:avLst/>
            </a:prstGeom>
            <a:noFill/>
            <a:ln w="25400" cap="flat" cmpd="sng">
              <a:solidFill>
                <a:schemeClr val="dk1"/>
              </a:solidFill>
              <a:prstDash val="solid"/>
              <a:round/>
              <a:headEnd type="none" w="lg" len="lg"/>
              <a:tailEnd type="none" w="med" len="med"/>
            </a:ln>
          </p:spPr>
        </p:cxnSp>
        <p:cxnSp>
          <p:nvCxnSpPr>
            <p:cNvPr id="36" name="Shape 787"/>
            <p:cNvCxnSpPr/>
            <p:nvPr/>
          </p:nvCxnSpPr>
          <p:spPr>
            <a:xfrm>
              <a:off x="8654134" y="3365631"/>
              <a:ext cx="0" cy="1411912"/>
            </a:xfrm>
            <a:prstGeom prst="straightConnector1">
              <a:avLst/>
            </a:prstGeom>
            <a:noFill/>
            <a:ln w="25400" cap="flat" cmpd="sng">
              <a:solidFill>
                <a:schemeClr val="dk1"/>
              </a:solidFill>
              <a:prstDash val="solid"/>
              <a:round/>
              <a:headEnd type="none" w="lg" len="lg"/>
              <a:tailEnd type="none" w="med" len="med"/>
            </a:ln>
          </p:spPr>
        </p:cxnSp>
        <p:cxnSp>
          <p:nvCxnSpPr>
            <p:cNvPr id="37" name="Shape 787"/>
            <p:cNvCxnSpPr/>
            <p:nvPr/>
          </p:nvCxnSpPr>
          <p:spPr>
            <a:xfrm>
              <a:off x="6880198" y="4734871"/>
              <a:ext cx="1773936" cy="0"/>
            </a:xfrm>
            <a:prstGeom prst="straightConnector1">
              <a:avLst/>
            </a:prstGeom>
            <a:noFill/>
            <a:ln w="25400" cap="flat" cmpd="sng">
              <a:solidFill>
                <a:schemeClr val="dk1"/>
              </a:solidFill>
              <a:prstDash val="solid"/>
              <a:round/>
              <a:headEnd type="none" w="lg" len="lg"/>
              <a:tailEnd type="none" w="med" len="med"/>
            </a:ln>
          </p:spPr>
        </p:cxnSp>
        <p:cxnSp>
          <p:nvCxnSpPr>
            <p:cNvPr id="41" name="Shape 787"/>
            <p:cNvCxnSpPr/>
            <p:nvPr/>
          </p:nvCxnSpPr>
          <p:spPr>
            <a:xfrm>
              <a:off x="6880198" y="3370331"/>
              <a:ext cx="1773936" cy="0"/>
            </a:xfrm>
            <a:prstGeom prst="straightConnector1">
              <a:avLst/>
            </a:prstGeom>
            <a:noFill/>
            <a:ln w="25400" cap="flat" cmpd="sng">
              <a:solidFill>
                <a:schemeClr val="dk1"/>
              </a:solidFill>
              <a:prstDash val="solid"/>
              <a:round/>
              <a:headEnd type="none" w="lg" len="lg"/>
              <a:tailEnd type="none" w="med" len="med"/>
            </a:ln>
          </p:spPr>
        </p:cxnSp>
        <p:sp>
          <p:nvSpPr>
            <p:cNvPr id="42" name="TextBox 41">
              <a:extLst>
                <a:ext uri="{FF2B5EF4-FFF2-40B4-BE49-F238E27FC236}">
                  <a16:creationId xmlns:a16="http://schemas.microsoft.com/office/drawing/2014/main" xmlns="" id="{8DFE6565-5D12-DF4C-9D01-E5DA681D7950}"/>
                </a:ext>
              </a:extLst>
            </p:cNvPr>
            <p:cNvSpPr txBox="1"/>
            <p:nvPr/>
          </p:nvSpPr>
          <p:spPr>
            <a:xfrm rot="16200000">
              <a:off x="5611358" y="3941383"/>
              <a:ext cx="1963644" cy="341632"/>
            </a:xfrm>
            <a:prstGeom prst="rect">
              <a:avLst/>
            </a:prstGeom>
            <a:noFill/>
            <a:ln w="6350" cap="flat" cmpd="sng" algn="ctr">
              <a:noFill/>
              <a:prstDash val="solid"/>
            </a:ln>
            <a:effectLst/>
          </p:spPr>
          <p:txBody>
            <a:bodyPr wrap="square" rtlCol="0" anchor="ctr">
              <a:spAutoFit/>
            </a:bodyPr>
            <a:lstStyle/>
            <a:p>
              <a:pP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OS Mem Capacity</a:t>
              </a:r>
              <a:endParaRPr lang="en-US" sz="1800" kern="0" dirty="0">
                <a:solidFill>
                  <a:srgbClr val="000000"/>
                </a:solidFill>
                <a:latin typeface="Trebuchet MS"/>
                <a:ea typeface="+mn-ea"/>
                <a:cs typeface="+mn-cs"/>
              </a:endParaRPr>
            </a:p>
          </p:txBody>
        </p:sp>
        <p:cxnSp>
          <p:nvCxnSpPr>
            <p:cNvPr id="48" name="Shape 787"/>
            <p:cNvCxnSpPr/>
            <p:nvPr/>
          </p:nvCxnSpPr>
          <p:spPr>
            <a:xfrm>
              <a:off x="6880198" y="4120139"/>
              <a:ext cx="1773936" cy="0"/>
            </a:xfrm>
            <a:prstGeom prst="straightConnector1">
              <a:avLst/>
            </a:prstGeom>
            <a:noFill/>
            <a:ln w="25400" cap="flat" cmpd="sng">
              <a:solidFill>
                <a:schemeClr val="dk1"/>
              </a:solidFill>
              <a:prstDash val="dash"/>
              <a:round/>
              <a:headEnd type="none" w="lg" len="lg"/>
              <a:tailEnd type="none" w="med" len="med"/>
            </a:ln>
          </p:spPr>
        </p:cxnSp>
        <p:sp>
          <p:nvSpPr>
            <p:cNvPr id="49" name="TextBox 48">
              <a:extLst>
                <a:ext uri="{FF2B5EF4-FFF2-40B4-BE49-F238E27FC236}">
                  <a16:creationId xmlns:a16="http://schemas.microsoft.com/office/drawing/2014/main" xmlns="" id="{8DFE6565-5D12-DF4C-9D01-E5DA681D7950}"/>
                </a:ext>
              </a:extLst>
            </p:cNvPr>
            <p:cNvSpPr txBox="1"/>
            <p:nvPr/>
          </p:nvSpPr>
          <p:spPr>
            <a:xfrm>
              <a:off x="7139852" y="4077850"/>
              <a:ext cx="1770339" cy="341632"/>
            </a:xfrm>
            <a:prstGeom prst="rect">
              <a:avLst/>
            </a:prstGeom>
            <a:noFill/>
            <a:ln w="6350" cap="flat" cmpd="sng" algn="ctr">
              <a:noFill/>
              <a:prstDash val="solid"/>
            </a:ln>
            <a:effectLst/>
          </p:spPr>
          <p:txBody>
            <a:bodyPr wrap="square" rtlCol="0" anchor="ctr">
              <a:spAutoFit/>
            </a:bodyPr>
            <a:lstStyle/>
            <a:p>
              <a:pP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Phys Capacity</a:t>
              </a:r>
              <a:endParaRPr lang="en-US" sz="1800" kern="0" dirty="0">
                <a:solidFill>
                  <a:srgbClr val="000000"/>
                </a:solidFill>
                <a:latin typeface="Trebuchet MS"/>
                <a:ea typeface="+mn-ea"/>
                <a:cs typeface="+mn-cs"/>
              </a:endParaRPr>
            </a:p>
          </p:txBody>
        </p:sp>
      </p:grpSp>
      <p:sp>
        <p:nvSpPr>
          <p:cNvPr id="50" name="Freeform 49"/>
          <p:cNvSpPr/>
          <p:nvPr/>
        </p:nvSpPr>
        <p:spPr>
          <a:xfrm>
            <a:off x="6880273" y="3371254"/>
            <a:ext cx="1767840" cy="758028"/>
          </a:xfrm>
          <a:custGeom>
            <a:avLst/>
            <a:gdLst>
              <a:gd name="connsiteX0" fmla="*/ 0 w 1755648"/>
              <a:gd name="connsiteY0" fmla="*/ 253246 h 634790"/>
              <a:gd name="connsiteX1" fmla="*/ 365760 w 1755648"/>
              <a:gd name="connsiteY1" fmla="*/ 82558 h 634790"/>
              <a:gd name="connsiteX2" fmla="*/ 707136 w 1755648"/>
              <a:gd name="connsiteY2" fmla="*/ 631198 h 634790"/>
              <a:gd name="connsiteX3" fmla="*/ 963168 w 1755648"/>
              <a:gd name="connsiteY3" fmla="*/ 326398 h 634790"/>
              <a:gd name="connsiteX4" fmla="*/ 1207008 w 1755648"/>
              <a:gd name="connsiteY4" fmla="*/ 460510 h 634790"/>
              <a:gd name="connsiteX5" fmla="*/ 1560576 w 1755648"/>
              <a:gd name="connsiteY5" fmla="*/ 9406 h 634790"/>
              <a:gd name="connsiteX6" fmla="*/ 1755648 w 1755648"/>
              <a:gd name="connsiteY6" fmla="*/ 143518 h 634790"/>
              <a:gd name="connsiteX7" fmla="*/ 1755648 w 1755648"/>
              <a:gd name="connsiteY7" fmla="*/ 143518 h 634790"/>
              <a:gd name="connsiteX0" fmla="*/ 0 w 1767840"/>
              <a:gd name="connsiteY0" fmla="*/ 655582 h 655582"/>
              <a:gd name="connsiteX1" fmla="*/ 377952 w 1767840"/>
              <a:gd name="connsiteY1" fmla="*/ 82558 h 655582"/>
              <a:gd name="connsiteX2" fmla="*/ 719328 w 1767840"/>
              <a:gd name="connsiteY2" fmla="*/ 631198 h 655582"/>
              <a:gd name="connsiteX3" fmla="*/ 975360 w 1767840"/>
              <a:gd name="connsiteY3" fmla="*/ 326398 h 655582"/>
              <a:gd name="connsiteX4" fmla="*/ 1219200 w 1767840"/>
              <a:gd name="connsiteY4" fmla="*/ 460510 h 655582"/>
              <a:gd name="connsiteX5" fmla="*/ 1572768 w 1767840"/>
              <a:gd name="connsiteY5" fmla="*/ 9406 h 655582"/>
              <a:gd name="connsiteX6" fmla="*/ 1767840 w 1767840"/>
              <a:gd name="connsiteY6" fmla="*/ 143518 h 655582"/>
              <a:gd name="connsiteX7" fmla="*/ 1767840 w 1767840"/>
              <a:gd name="connsiteY7" fmla="*/ 143518 h 655582"/>
              <a:gd name="connsiteX0" fmla="*/ 0 w 1767840"/>
              <a:gd name="connsiteY0" fmla="*/ 655582 h 655582"/>
              <a:gd name="connsiteX1" fmla="*/ 268224 w 1767840"/>
              <a:gd name="connsiteY1" fmla="*/ 277630 h 655582"/>
              <a:gd name="connsiteX2" fmla="*/ 719328 w 1767840"/>
              <a:gd name="connsiteY2" fmla="*/ 631198 h 655582"/>
              <a:gd name="connsiteX3" fmla="*/ 975360 w 1767840"/>
              <a:gd name="connsiteY3" fmla="*/ 326398 h 655582"/>
              <a:gd name="connsiteX4" fmla="*/ 1219200 w 1767840"/>
              <a:gd name="connsiteY4" fmla="*/ 460510 h 655582"/>
              <a:gd name="connsiteX5" fmla="*/ 1572768 w 1767840"/>
              <a:gd name="connsiteY5" fmla="*/ 9406 h 655582"/>
              <a:gd name="connsiteX6" fmla="*/ 1767840 w 1767840"/>
              <a:gd name="connsiteY6" fmla="*/ 143518 h 655582"/>
              <a:gd name="connsiteX7" fmla="*/ 1767840 w 1767840"/>
              <a:gd name="connsiteY7" fmla="*/ 143518 h 655582"/>
              <a:gd name="connsiteX0" fmla="*/ 0 w 1767840"/>
              <a:gd name="connsiteY0" fmla="*/ 655582 h 655582"/>
              <a:gd name="connsiteX1" fmla="*/ 268224 w 1767840"/>
              <a:gd name="connsiteY1" fmla="*/ 277630 h 655582"/>
              <a:gd name="connsiteX2" fmla="*/ 670560 w 1767840"/>
              <a:gd name="connsiteY2" fmla="*/ 533662 h 655582"/>
              <a:gd name="connsiteX3" fmla="*/ 975360 w 1767840"/>
              <a:gd name="connsiteY3" fmla="*/ 326398 h 655582"/>
              <a:gd name="connsiteX4" fmla="*/ 1219200 w 1767840"/>
              <a:gd name="connsiteY4" fmla="*/ 460510 h 655582"/>
              <a:gd name="connsiteX5" fmla="*/ 1572768 w 1767840"/>
              <a:gd name="connsiteY5" fmla="*/ 9406 h 655582"/>
              <a:gd name="connsiteX6" fmla="*/ 1767840 w 1767840"/>
              <a:gd name="connsiteY6" fmla="*/ 143518 h 655582"/>
              <a:gd name="connsiteX7" fmla="*/ 1767840 w 1767840"/>
              <a:gd name="connsiteY7" fmla="*/ 143518 h 655582"/>
              <a:gd name="connsiteX0" fmla="*/ 0 w 1767840"/>
              <a:gd name="connsiteY0" fmla="*/ 756102 h 756102"/>
              <a:gd name="connsiteX1" fmla="*/ 268224 w 1767840"/>
              <a:gd name="connsiteY1" fmla="*/ 378150 h 756102"/>
              <a:gd name="connsiteX2" fmla="*/ 670560 w 1767840"/>
              <a:gd name="connsiteY2" fmla="*/ 634182 h 756102"/>
              <a:gd name="connsiteX3" fmla="*/ 950976 w 1767840"/>
              <a:gd name="connsiteY3" fmla="*/ 198 h 756102"/>
              <a:gd name="connsiteX4" fmla="*/ 1219200 w 1767840"/>
              <a:gd name="connsiteY4" fmla="*/ 561030 h 756102"/>
              <a:gd name="connsiteX5" fmla="*/ 1572768 w 1767840"/>
              <a:gd name="connsiteY5" fmla="*/ 109926 h 756102"/>
              <a:gd name="connsiteX6" fmla="*/ 1767840 w 1767840"/>
              <a:gd name="connsiteY6" fmla="*/ 244038 h 756102"/>
              <a:gd name="connsiteX7" fmla="*/ 1767840 w 1767840"/>
              <a:gd name="connsiteY7" fmla="*/ 244038 h 756102"/>
              <a:gd name="connsiteX0" fmla="*/ 0 w 1767840"/>
              <a:gd name="connsiteY0" fmla="*/ 756947 h 756947"/>
              <a:gd name="connsiteX1" fmla="*/ 268224 w 1767840"/>
              <a:gd name="connsiteY1" fmla="*/ 378995 h 756947"/>
              <a:gd name="connsiteX2" fmla="*/ 670560 w 1767840"/>
              <a:gd name="connsiteY2" fmla="*/ 635027 h 756947"/>
              <a:gd name="connsiteX3" fmla="*/ 950976 w 1767840"/>
              <a:gd name="connsiteY3" fmla="*/ 1043 h 756947"/>
              <a:gd name="connsiteX4" fmla="*/ 1353312 w 1767840"/>
              <a:gd name="connsiteY4" fmla="*/ 476531 h 756947"/>
              <a:gd name="connsiteX5" fmla="*/ 1572768 w 1767840"/>
              <a:gd name="connsiteY5" fmla="*/ 110771 h 756947"/>
              <a:gd name="connsiteX6" fmla="*/ 1767840 w 1767840"/>
              <a:gd name="connsiteY6" fmla="*/ 244883 h 756947"/>
              <a:gd name="connsiteX7" fmla="*/ 1767840 w 1767840"/>
              <a:gd name="connsiteY7" fmla="*/ 244883 h 756947"/>
              <a:gd name="connsiteX0" fmla="*/ 0 w 1767840"/>
              <a:gd name="connsiteY0" fmla="*/ 757215 h 757215"/>
              <a:gd name="connsiteX1" fmla="*/ 268224 w 1767840"/>
              <a:gd name="connsiteY1" fmla="*/ 379263 h 757215"/>
              <a:gd name="connsiteX2" fmla="*/ 670560 w 1767840"/>
              <a:gd name="connsiteY2" fmla="*/ 635295 h 757215"/>
              <a:gd name="connsiteX3" fmla="*/ 950976 w 1767840"/>
              <a:gd name="connsiteY3" fmla="*/ 1311 h 757215"/>
              <a:gd name="connsiteX4" fmla="*/ 1353312 w 1767840"/>
              <a:gd name="connsiteY4" fmla="*/ 476799 h 757215"/>
              <a:gd name="connsiteX5" fmla="*/ 1524000 w 1767840"/>
              <a:gd name="connsiteY5" fmla="*/ 732831 h 757215"/>
              <a:gd name="connsiteX6" fmla="*/ 1767840 w 1767840"/>
              <a:gd name="connsiteY6" fmla="*/ 245151 h 757215"/>
              <a:gd name="connsiteX7" fmla="*/ 1767840 w 1767840"/>
              <a:gd name="connsiteY7" fmla="*/ 245151 h 757215"/>
              <a:gd name="connsiteX0" fmla="*/ 0 w 1767840"/>
              <a:gd name="connsiteY0" fmla="*/ 758028 h 758028"/>
              <a:gd name="connsiteX1" fmla="*/ 268224 w 1767840"/>
              <a:gd name="connsiteY1" fmla="*/ 380076 h 758028"/>
              <a:gd name="connsiteX2" fmla="*/ 670560 w 1767840"/>
              <a:gd name="connsiteY2" fmla="*/ 636108 h 758028"/>
              <a:gd name="connsiteX3" fmla="*/ 950976 w 1767840"/>
              <a:gd name="connsiteY3" fmla="*/ 2124 h 758028"/>
              <a:gd name="connsiteX4" fmla="*/ 1255776 w 1767840"/>
              <a:gd name="connsiteY4" fmla="*/ 441036 h 758028"/>
              <a:gd name="connsiteX5" fmla="*/ 1524000 w 1767840"/>
              <a:gd name="connsiteY5" fmla="*/ 733644 h 758028"/>
              <a:gd name="connsiteX6" fmla="*/ 1767840 w 1767840"/>
              <a:gd name="connsiteY6" fmla="*/ 245964 h 758028"/>
              <a:gd name="connsiteX7" fmla="*/ 1767840 w 1767840"/>
              <a:gd name="connsiteY7" fmla="*/ 245964 h 758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67840" h="758028">
                <a:moveTo>
                  <a:pt x="0" y="758028"/>
                </a:moveTo>
                <a:cubicBezTo>
                  <a:pt x="123952" y="641188"/>
                  <a:pt x="156464" y="400396"/>
                  <a:pt x="268224" y="380076"/>
                </a:cubicBezTo>
                <a:cubicBezTo>
                  <a:pt x="379984" y="359756"/>
                  <a:pt x="556768" y="699100"/>
                  <a:pt x="670560" y="636108"/>
                </a:cubicBezTo>
                <a:cubicBezTo>
                  <a:pt x="784352" y="573116"/>
                  <a:pt x="853440" y="34636"/>
                  <a:pt x="950976" y="2124"/>
                </a:cubicBezTo>
                <a:cubicBezTo>
                  <a:pt x="1048512" y="-30388"/>
                  <a:pt x="1160272" y="319116"/>
                  <a:pt x="1255776" y="441036"/>
                </a:cubicBezTo>
                <a:cubicBezTo>
                  <a:pt x="1351280" y="562956"/>
                  <a:pt x="1438656" y="766156"/>
                  <a:pt x="1524000" y="733644"/>
                </a:cubicBezTo>
                <a:cubicBezTo>
                  <a:pt x="1609344" y="701132"/>
                  <a:pt x="1727200" y="327244"/>
                  <a:pt x="1767840" y="245964"/>
                </a:cubicBezTo>
                <a:lnTo>
                  <a:pt x="1767840" y="245964"/>
                </a:lnTo>
              </a:path>
            </a:pathLst>
          </a:cu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4" name="Shape 787"/>
          <p:cNvCxnSpPr>
            <a:stCxn id="50" idx="1"/>
            <a:endCxn id="50" idx="0"/>
          </p:cNvCxnSpPr>
          <p:nvPr/>
        </p:nvCxnSpPr>
        <p:spPr>
          <a:xfrm flipH="1">
            <a:off x="6880273" y="3751330"/>
            <a:ext cx="268224" cy="377952"/>
          </a:xfrm>
          <a:prstGeom prst="straightConnector1">
            <a:avLst/>
          </a:prstGeom>
          <a:noFill/>
          <a:ln w="25400" cap="flat" cmpd="sng">
            <a:solidFill>
              <a:schemeClr val="dk1"/>
            </a:solidFill>
            <a:prstDash val="solid"/>
            <a:round/>
            <a:headEnd type="triangle" w="lg" len="lg"/>
            <a:tailEnd type="none" w="med" len="med"/>
          </a:ln>
        </p:spPr>
      </p:cxnSp>
    </p:spTree>
    <p:extLst>
      <p:ext uri="{BB962C8B-B14F-4D97-AF65-F5344CB8AC3E}">
        <p14:creationId xmlns:p14="http://schemas.microsoft.com/office/powerpoint/2010/main" val="553698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xit" presetSubtype="8" fill="hold" grpId="0" nodeType="clickEffect">
                                  <p:stCondLst>
                                    <p:cond delay="0"/>
                                  </p:stCondLst>
                                  <p:childTnLst>
                                    <p:anim calcmode="lin" valueType="num">
                                      <p:cBhvr>
                                        <p:cTn id="6" dur="1200"/>
                                        <p:tgtEl>
                                          <p:spTgt spid="8"/>
                                        </p:tgtEl>
                                        <p:attrNameLst>
                                          <p:attrName>ppt_x</p:attrName>
                                        </p:attrNameLst>
                                      </p:cBhvr>
                                      <p:tavLst>
                                        <p:tav tm="0">
                                          <p:val>
                                            <p:strVal val="ppt_x"/>
                                          </p:val>
                                        </p:tav>
                                        <p:tav tm="100000">
                                          <p:val>
                                            <p:strVal val="ppt_x-ppt_w/2"/>
                                          </p:val>
                                        </p:tav>
                                      </p:tavLst>
                                    </p:anim>
                                    <p:anim calcmode="lin" valueType="num">
                                      <p:cBhvr>
                                        <p:cTn id="7" dur="1200"/>
                                        <p:tgtEl>
                                          <p:spTgt spid="8"/>
                                        </p:tgtEl>
                                        <p:attrNameLst>
                                          <p:attrName>ppt_y</p:attrName>
                                        </p:attrNameLst>
                                      </p:cBhvr>
                                      <p:tavLst>
                                        <p:tav tm="0">
                                          <p:val>
                                            <p:strVal val="ppt_y"/>
                                          </p:val>
                                        </p:tav>
                                        <p:tav tm="100000">
                                          <p:val>
                                            <p:strVal val="ppt_y"/>
                                          </p:val>
                                        </p:tav>
                                      </p:tavLst>
                                    </p:anim>
                                    <p:anim calcmode="lin" valueType="num">
                                      <p:cBhvr>
                                        <p:cTn id="8" dur="1200"/>
                                        <p:tgtEl>
                                          <p:spTgt spid="8"/>
                                        </p:tgtEl>
                                        <p:attrNameLst>
                                          <p:attrName>ppt_w</p:attrName>
                                        </p:attrNameLst>
                                      </p:cBhvr>
                                      <p:tavLst>
                                        <p:tav tm="0">
                                          <p:val>
                                            <p:strVal val="ppt_w"/>
                                          </p:val>
                                        </p:tav>
                                        <p:tav tm="100000">
                                          <p:val>
                                            <p:fltVal val="0"/>
                                          </p:val>
                                        </p:tav>
                                      </p:tavLst>
                                    </p:anim>
                                    <p:anim calcmode="lin" valueType="num">
                                      <p:cBhvr>
                                        <p:cTn id="9" dur="1200"/>
                                        <p:tgtEl>
                                          <p:spTgt spid="8"/>
                                        </p:tgtEl>
                                        <p:attrNameLst>
                                          <p:attrName>ppt_h</p:attrName>
                                        </p:attrNameLst>
                                      </p:cBhvr>
                                      <p:tavLst>
                                        <p:tav tm="0">
                                          <p:val>
                                            <p:strVal val="ppt_h"/>
                                          </p:val>
                                        </p:tav>
                                        <p:tav tm="100000">
                                          <p:val>
                                            <p:strVal val="ppt_h"/>
                                          </p:val>
                                        </p:tav>
                                      </p:tavLst>
                                    </p:anim>
                                    <p:set>
                                      <p:cBhvr>
                                        <p:cTn id="10" dur="1" fill="hold">
                                          <p:stCondLst>
                                            <p:cond delay="1199"/>
                                          </p:stCondLst>
                                        </p:cTn>
                                        <p:tgtEl>
                                          <p:spTgt spid="8"/>
                                        </p:tgtEl>
                                        <p:attrNameLst>
                                          <p:attrName>style.visibility</p:attrName>
                                        </p:attrNameLst>
                                      </p:cBhvr>
                                      <p:to>
                                        <p:strVal val="hidden"/>
                                      </p:to>
                                    </p:set>
                                  </p:childTnLst>
                                </p:cTn>
                              </p:par>
                              <p:par>
                                <p:cTn id="11" presetID="1" presetClass="entr" presetSubtype="0" fill="hold" grpId="0" nodeType="withEffect">
                                  <p:stCondLst>
                                    <p:cond delay="60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4"/>
                                        </p:tgtEl>
                                        <p:attrNameLst>
                                          <p:attrName>style.visibility</p:attrName>
                                        </p:attrNameLst>
                                      </p:cBhvr>
                                      <p:to>
                                        <p:strVal val="visible"/>
                                      </p:to>
                                    </p:set>
                                  </p:childTnLst>
                                </p:cTn>
                              </p:par>
                              <p:par>
                                <p:cTn id="21" presetID="1" presetClass="entr" presetSubtype="0" fill="hold" grpId="0" nodeType="withEffect">
                                  <p:stCondLst>
                                    <p:cond delay="60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60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0"/>
                                        </p:tgtEl>
                                        <p:attrNameLst>
                                          <p:attrName>style.visibility</p:attrName>
                                        </p:attrNameLst>
                                      </p:cBhvr>
                                      <p:to>
                                        <p:strVal val="visible"/>
                                      </p:to>
                                    </p:set>
                                  </p:childTnLst>
                                </p:cTn>
                              </p:par>
                              <p:par>
                                <p:cTn id="29" presetID="26" presetClass="emph" presetSubtype="0" fill="hold" grpId="1" nodeType="withEffect">
                                  <p:stCondLst>
                                    <p:cond delay="0"/>
                                  </p:stCondLst>
                                  <p:childTnLst>
                                    <p:animEffect transition="out" filter="fade">
                                      <p:cBhvr>
                                        <p:cTn id="30" dur="500" tmFilter="0, 0; .2, .5; .8, .5; 1, 0"/>
                                        <p:tgtEl>
                                          <p:spTgt spid="50"/>
                                        </p:tgtEl>
                                      </p:cBhvr>
                                    </p:animEffect>
                                    <p:animScale>
                                      <p:cBhvr>
                                        <p:cTn id="31" dur="250" autoRev="1" fill="hold"/>
                                        <p:tgtEl>
                                          <p:spTgt spid="50"/>
                                        </p:tgtEl>
                                      </p:cBhvr>
                                      <p:by x="105000" y="105000"/>
                                    </p:animScale>
                                  </p:childTnLst>
                                </p:cTn>
                              </p:par>
                              <p:par>
                                <p:cTn id="32" presetID="1" presetClass="exit" presetSubtype="0" fill="hold" nodeType="withEffect">
                                  <p:stCondLst>
                                    <p:cond delay="0"/>
                                  </p:stCondLst>
                                  <p:childTnLst>
                                    <p:set>
                                      <p:cBhvr>
                                        <p:cTn id="33" dur="1" fill="hold">
                                          <p:stCondLst>
                                            <p:cond delay="0"/>
                                          </p:stCondLst>
                                        </p:cTn>
                                        <p:tgtEl>
                                          <p:spTgt spid="54"/>
                                        </p:tgtEl>
                                        <p:attrNameLst>
                                          <p:attrName>style.visibility</p:attrName>
                                        </p:attrNameLst>
                                      </p:cBhvr>
                                      <p:to>
                                        <p:strVal val="hidden"/>
                                      </p:to>
                                    </p:set>
                                  </p:childTnLst>
                                </p:cTn>
                              </p:par>
                              <p:par>
                                <p:cTn id="34" presetID="1" presetClass="entr" presetSubtype="0" fill="hold" grpId="0" nodeType="withEffect">
                                  <p:stCondLst>
                                    <p:cond delay="400"/>
                                  </p:stCondLst>
                                  <p:childTnLst>
                                    <p:set>
                                      <p:cBhvr>
                                        <p:cTn id="35" dur="1" fill="hold">
                                          <p:stCondLst>
                                            <p:cond delay="0"/>
                                          </p:stCondLst>
                                        </p:cTn>
                                        <p:tgtEl>
                                          <p:spTgt spid="31"/>
                                        </p:tgtEl>
                                        <p:attrNameLst>
                                          <p:attrName>style.visibility</p:attrName>
                                        </p:attrNameLst>
                                      </p:cBhvr>
                                      <p:to>
                                        <p:strVal val="visible"/>
                                      </p:to>
                                    </p:set>
                                  </p:childTnLst>
                                </p:cTn>
                              </p:par>
                              <p:par>
                                <p:cTn id="36" presetID="1" presetClass="entr" presetSubtype="0" fill="hold" grpId="0" nodeType="withEffect">
                                  <p:stCondLst>
                                    <p:cond delay="400"/>
                                  </p:stCondLst>
                                  <p:childTnLst>
                                    <p:set>
                                      <p:cBhvr>
                                        <p:cTn id="37" dur="1" fill="hold">
                                          <p:stCondLst>
                                            <p:cond delay="0"/>
                                          </p:stCondLst>
                                        </p:cTn>
                                        <p:tgtEl>
                                          <p:spTgt spid="23"/>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7" grpId="0" animBg="1"/>
      <p:bldP spid="18" grpId="0"/>
      <p:bldP spid="31" grpId="0" animBg="1"/>
      <p:bldP spid="23" grpId="0"/>
      <p:bldP spid="40" grpId="0" animBg="1"/>
      <p:bldP spid="32" grpId="0" animBg="1"/>
      <p:bldP spid="33" grpId="0"/>
      <p:bldP spid="50" grpId="0" animBg="1"/>
      <p:bldP spid="50" grpId="1"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of Markers</a:t>
            </a:r>
            <a:endParaRPr lang="en-US" dirty="0"/>
          </a:p>
        </p:txBody>
      </p:sp>
      <p:sp>
        <p:nvSpPr>
          <p:cNvPr id="3" name="Content Placeholder 2"/>
          <p:cNvSpPr>
            <a:spLocks noGrp="1"/>
          </p:cNvSpPr>
          <p:nvPr>
            <p:ph idx="1"/>
          </p:nvPr>
        </p:nvSpPr>
        <p:spPr>
          <a:xfrm>
            <a:off x="0" y="1131253"/>
            <a:ext cx="9059608" cy="4830762"/>
          </a:xfrm>
        </p:spPr>
        <p:txBody>
          <a:bodyPr/>
          <a:lstStyle/>
          <a:p>
            <a:r>
              <a:rPr lang="en-US" dirty="0" smtClean="0"/>
              <a:t>Marker Collisions where data stored matches marker</a:t>
            </a:r>
          </a:p>
          <a:p>
            <a:pPr lvl="1"/>
            <a:r>
              <a:rPr lang="en-US" dirty="0" smtClean="0"/>
              <a:t>We use </a:t>
            </a:r>
            <a:r>
              <a:rPr lang="en-US" b="1" dirty="0" smtClean="0"/>
              <a:t>32-bit markers</a:t>
            </a:r>
            <a:r>
              <a:rPr lang="en-US" dirty="0" smtClean="0"/>
              <a:t>, which are created </a:t>
            </a:r>
            <a:r>
              <a:rPr lang="en-US" b="1" dirty="0" smtClean="0"/>
              <a:t>per-line</a:t>
            </a:r>
            <a:r>
              <a:rPr lang="en-US" dirty="0" smtClean="0"/>
              <a:t> and with a </a:t>
            </a:r>
            <a:r>
              <a:rPr lang="en-US" b="1" dirty="0" smtClean="0"/>
              <a:t>cryptographic collision-resistant hash</a:t>
            </a:r>
            <a:r>
              <a:rPr lang="en-US" dirty="0" smtClean="0"/>
              <a:t>. 1 / (2^32) chance of line coincidentally storing the same marker value. On average, memory space has one marker collision. </a:t>
            </a:r>
            <a:endParaRPr lang="en-US" dirty="0" smtClean="0"/>
          </a:p>
          <a:p>
            <a:pPr lvl="1"/>
            <a:endParaRPr lang="en-US" dirty="0" smtClean="0"/>
          </a:p>
          <a:p>
            <a:pPr lvl="1"/>
            <a:r>
              <a:rPr lang="en-US" dirty="0" smtClean="0"/>
              <a:t>We provision storing 16 of these exceptions, and overflowing is unlikely (&gt; 10 million years per overflow event, assuming all of memory is written each nanosecond. On overflow, can change marker and recompress memory)</a:t>
            </a:r>
            <a:endParaRPr lang="en-US" dirty="0"/>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30</a:t>
            </a:fld>
            <a:endParaRPr lang="en-US"/>
          </a:p>
        </p:txBody>
      </p:sp>
    </p:spTree>
    <p:extLst>
      <p:ext uri="{BB962C8B-B14F-4D97-AF65-F5344CB8AC3E}">
        <p14:creationId xmlns:p14="http://schemas.microsoft.com/office/powerpoint/2010/main" val="6927454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Dynamic solution on prior metadata methods</a:t>
            </a:r>
            <a:endParaRPr lang="en-US" sz="2400" dirty="0"/>
          </a:p>
        </p:txBody>
      </p:sp>
      <p:sp>
        <p:nvSpPr>
          <p:cNvPr id="3" name="Content Placeholder 2"/>
          <p:cNvSpPr>
            <a:spLocks noGrp="1"/>
          </p:cNvSpPr>
          <p:nvPr>
            <p:ph idx="1"/>
          </p:nvPr>
        </p:nvSpPr>
        <p:spPr>
          <a:xfrm>
            <a:off x="242887" y="1192212"/>
            <a:ext cx="8792707" cy="5440009"/>
          </a:xfrm>
        </p:spPr>
        <p:txBody>
          <a:bodyPr/>
          <a:lstStyle/>
          <a:p>
            <a:r>
              <a:rPr lang="en-US" dirty="0" smtClean="0"/>
              <a:t>Prior approach: Major cost is metadata access, which occurs even for incompressible lines. Even if you disable actively compacting lines, you still need to read metadata (until you clean all possibly compressed lines from memory).</a:t>
            </a:r>
          </a:p>
          <a:p>
            <a:endParaRPr lang="en-US" dirty="0" smtClean="0"/>
          </a:p>
          <a:p>
            <a:r>
              <a:rPr lang="en-US" dirty="0" smtClean="0"/>
              <a:t>Whereas, Dynamic-PTMC can disable compression costs by simply choosing not to actively compress data. Lines will be in uncompressed index and location will be easily predicted.</a:t>
            </a:r>
            <a:endParaRPr lang="en-US" dirty="0"/>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31</a:t>
            </a:fld>
            <a:endParaRPr lang="en-US"/>
          </a:p>
        </p:txBody>
      </p:sp>
    </p:spTree>
    <p:extLst>
      <p:ext uri="{BB962C8B-B14F-4D97-AF65-F5344CB8AC3E}">
        <p14:creationId xmlns:p14="http://schemas.microsoft.com/office/powerpoint/2010/main" val="4517043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 prediction accuracy vs. metadata cache hit-rate</a:t>
            </a:r>
            <a:endParaRPr lang="en-US" dirty="0"/>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32</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27200"/>
            <a:ext cx="9144000" cy="3396343"/>
          </a:xfrm>
          <a:prstGeom prst="rect">
            <a:avLst/>
          </a:prstGeom>
        </p:spPr>
      </p:pic>
      <p:sp>
        <p:nvSpPr>
          <p:cNvPr id="6" name="TextBox 5"/>
          <p:cNvSpPr txBox="1"/>
          <p:nvPr/>
        </p:nvSpPr>
        <p:spPr>
          <a:xfrm>
            <a:off x="121920" y="5588253"/>
            <a:ext cx="8820911" cy="892552"/>
          </a:xfrm>
          <a:prstGeom prst="rect">
            <a:avLst/>
          </a:prstGeom>
          <a:solidFill>
            <a:srgbClr val="CCFFCC"/>
          </a:solidFill>
          <a:ln w="25400">
            <a:solidFill>
              <a:schemeClr val="tx1"/>
            </a:solidFill>
          </a:ln>
        </p:spPr>
        <p:txBody>
          <a:bodyPr wrap="square" rtlCol="0">
            <a:spAutoFit/>
          </a:bodyPr>
          <a:lstStyle/>
          <a:p>
            <a:pPr algn="ctr"/>
            <a:r>
              <a:rPr lang="en-US" sz="2600" b="1" dirty="0" smtClean="0">
                <a:latin typeface="Arial"/>
                <a:cs typeface="Arial"/>
              </a:rPr>
              <a:t>72% metadata cache hit-rate, vs 98% location pred.</a:t>
            </a:r>
          </a:p>
          <a:p>
            <a:pPr algn="ctr"/>
            <a:r>
              <a:rPr lang="en-US" sz="2600" b="1" dirty="0" smtClean="0">
                <a:latin typeface="Arial"/>
                <a:cs typeface="Arial"/>
              </a:rPr>
              <a:t>Prior approaches pay </a:t>
            </a:r>
            <a:r>
              <a:rPr lang="en-US" sz="2600" b="1" dirty="0" smtClean="0">
                <a:latin typeface="Arial"/>
                <a:cs typeface="Arial"/>
              </a:rPr>
              <a:t>high </a:t>
            </a:r>
            <a:r>
              <a:rPr lang="en-US" sz="2600" b="1" dirty="0" smtClean="0">
                <a:latin typeface="Arial"/>
                <a:cs typeface="Arial"/>
              </a:rPr>
              <a:t>BW </a:t>
            </a:r>
            <a:r>
              <a:rPr lang="en-US" sz="2600" b="1" dirty="0" smtClean="0">
                <a:latin typeface="Arial"/>
                <a:cs typeface="Arial"/>
              </a:rPr>
              <a:t>overhead for metadata</a:t>
            </a:r>
          </a:p>
        </p:txBody>
      </p:sp>
    </p:spTree>
    <p:extLst>
      <p:ext uri="{BB962C8B-B14F-4D97-AF65-F5344CB8AC3E}">
        <p14:creationId xmlns:p14="http://schemas.microsoft.com/office/powerpoint/2010/main" val="13963998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49" y="198438"/>
            <a:ext cx="8787945" cy="487362"/>
          </a:xfrm>
        </p:spPr>
        <p:txBody>
          <a:bodyPr/>
          <a:lstStyle/>
          <a:p>
            <a:r>
              <a:rPr lang="en-US" dirty="0" smtClean="0"/>
              <a:t>Enabling 4-to-1 compression</a:t>
            </a:r>
            <a:endParaRPr lang="en-US" dirty="0"/>
          </a:p>
        </p:txBody>
      </p:sp>
      <p:sp>
        <p:nvSpPr>
          <p:cNvPr id="3" name="Content Placeholder 2"/>
          <p:cNvSpPr>
            <a:spLocks noGrp="1"/>
          </p:cNvSpPr>
          <p:nvPr>
            <p:ph idx="1"/>
          </p:nvPr>
        </p:nvSpPr>
        <p:spPr>
          <a:xfrm>
            <a:off x="173564" y="836308"/>
            <a:ext cx="9035224" cy="500359"/>
          </a:xfrm>
        </p:spPr>
        <p:txBody>
          <a:bodyPr/>
          <a:lstStyle/>
          <a:p>
            <a:r>
              <a:rPr lang="en-US" sz="2600" dirty="0" smtClean="0"/>
              <a:t>On write: Reorganize compressed </a:t>
            </a:r>
            <a:r>
              <a:rPr lang="en-US" sz="2600" dirty="0"/>
              <a:t>l</a:t>
            </a:r>
            <a:r>
              <a:rPr lang="en-US" sz="2600" dirty="0" smtClean="0"/>
              <a:t>ines together in mem</a:t>
            </a:r>
          </a:p>
          <a:p>
            <a:pPr lvl="1"/>
            <a:r>
              <a:rPr lang="en-US" sz="2200" dirty="0" smtClean="0"/>
              <a:t>Restrict to 3 possible </a:t>
            </a:r>
            <a:r>
              <a:rPr lang="en-US" sz="2200" dirty="0" err="1" smtClean="0"/>
              <a:t>remappings</a:t>
            </a:r>
            <a:r>
              <a:rPr lang="en-US" sz="2200" dirty="0" smtClean="0"/>
              <a:t> (4-to-1, 2-to-1, uncompressed)</a:t>
            </a:r>
            <a:endParaRPr lang="en-US" sz="2200" dirty="0"/>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33</a:t>
            </a:fld>
            <a:endParaRPr lang="en-US"/>
          </a:p>
        </p:txBody>
      </p:sp>
      <p:sp>
        <p:nvSpPr>
          <p:cNvPr id="33" name="Content Placeholder 2"/>
          <p:cNvSpPr txBox="1">
            <a:spLocks/>
          </p:cNvSpPr>
          <p:nvPr/>
        </p:nvSpPr>
        <p:spPr bwMode="auto">
          <a:xfrm>
            <a:off x="242888" y="5058797"/>
            <a:ext cx="8559736" cy="854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SzPct val="120000"/>
              <a:buFont typeface="Arial" charset="0"/>
              <a:buChar char="•"/>
              <a:defRPr sz="2800" kern="1200">
                <a:solidFill>
                  <a:schemeClr val="tx1"/>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sz="1800" kern="1200">
                <a:solidFill>
                  <a:schemeClr val="tx1"/>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Arial"/>
                <a:ea typeface="ＭＳ Ｐゴシック" charset="0"/>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600" dirty="0" smtClean="0"/>
              <a:t>On read: lines have 1-3 possible locations and compression status</a:t>
            </a:r>
            <a:endParaRPr lang="en-US" sz="2200" dirty="0" smtClean="0"/>
          </a:p>
        </p:txBody>
      </p:sp>
      <p:grpSp>
        <p:nvGrpSpPr>
          <p:cNvPr id="83" name="Group 82"/>
          <p:cNvGrpSpPr/>
          <p:nvPr/>
        </p:nvGrpSpPr>
        <p:grpSpPr>
          <a:xfrm>
            <a:off x="3115480" y="2252697"/>
            <a:ext cx="4251600" cy="256032"/>
            <a:chOff x="3115480" y="2192764"/>
            <a:chExt cx="4251600" cy="256032"/>
          </a:xfrm>
        </p:grpSpPr>
        <p:sp>
          <p:nvSpPr>
            <p:cNvPr id="42" name="Rectangle 41">
              <a:extLst>
                <a:ext uri="{FF2B5EF4-FFF2-40B4-BE49-F238E27FC236}">
                  <a16:creationId xmlns:a16="http://schemas.microsoft.com/office/drawing/2014/main" xmlns="" id="{C50D71D2-D668-C64E-B4F7-F32A12E56B84}"/>
                </a:ext>
              </a:extLst>
            </p:cNvPr>
            <p:cNvSpPr/>
            <p:nvPr/>
          </p:nvSpPr>
          <p:spPr>
            <a:xfrm>
              <a:off x="3115480" y="2192764"/>
              <a:ext cx="950976" cy="256032"/>
            </a:xfrm>
            <a:prstGeom prst="rect">
              <a:avLst/>
            </a:prstGeom>
            <a:solidFill>
              <a:srgbClr val="8EAADC"/>
            </a:solidFill>
            <a:ln w="25400" cap="flat" cmpd="sng" algn="ctr">
              <a:solidFill>
                <a:srgbClr val="000000"/>
              </a:solidFill>
              <a:prstDash val="solid"/>
            </a:ln>
            <a:effectLst/>
          </p:spPr>
          <p:txBody>
            <a:bodyPr lIns="0" rIns="0" rtlCol="0" anchor="ctr"/>
            <a:lstStyle/>
            <a:p>
              <a:pPr marL="0" marR="0" lvl="0" indent="0" algn="ctr" defTabSz="507995" eaLnBrk="1" fontAlgn="base" latinLnBrk="0" hangingPunct="1">
                <a:lnSpc>
                  <a:spcPct val="100000"/>
                </a:lnSpc>
                <a:spcBef>
                  <a:spcPct val="0"/>
                </a:spcBef>
                <a:spcAft>
                  <a:spcPct val="0"/>
                </a:spcAft>
                <a:buClrTx/>
                <a:buSzTx/>
                <a:buFontTx/>
                <a:buNone/>
                <a:tabLst/>
                <a:defRPr/>
              </a:pPr>
              <a:r>
                <a:rPr kumimoji="0" lang="en-US" sz="1556" b="0" i="0" u="none" strike="noStrike" kern="0" cap="none" spc="0" normalizeH="0" baseline="0" noProof="0" dirty="0">
                  <a:ln>
                    <a:noFill/>
                  </a:ln>
                  <a:solidFill>
                    <a:srgbClr val="000000"/>
                  </a:solidFill>
                  <a:effectLst/>
                  <a:uLnTx/>
                  <a:uFillTx/>
                  <a:latin typeface="Trebuchet MS"/>
                  <a:ea typeface="+mn-ea"/>
                  <a:cs typeface="+mn-cs"/>
                </a:rPr>
                <a:t>A</a:t>
              </a:r>
            </a:p>
          </p:txBody>
        </p:sp>
        <p:sp>
          <p:nvSpPr>
            <p:cNvPr id="43" name="Rectangle 42">
              <a:extLst>
                <a:ext uri="{FF2B5EF4-FFF2-40B4-BE49-F238E27FC236}">
                  <a16:creationId xmlns:a16="http://schemas.microsoft.com/office/drawing/2014/main" xmlns="" id="{2A46CDEC-E2A4-8B45-AFB7-92E73D6C2992}"/>
                </a:ext>
              </a:extLst>
            </p:cNvPr>
            <p:cNvSpPr/>
            <p:nvPr/>
          </p:nvSpPr>
          <p:spPr>
            <a:xfrm>
              <a:off x="4215688" y="2192764"/>
              <a:ext cx="950976" cy="256032"/>
            </a:xfrm>
            <a:prstGeom prst="rect">
              <a:avLst/>
            </a:prstGeom>
            <a:solidFill>
              <a:srgbClr val="F18686"/>
            </a:solidFill>
            <a:ln w="25400" cap="flat" cmpd="sng" algn="ctr">
              <a:solidFill>
                <a:srgbClr val="000000"/>
              </a:solidFill>
              <a:prstDash val="solid"/>
            </a:ln>
            <a:effectLst/>
          </p:spPr>
          <p:txBody>
            <a:bodyPr lIns="0" rIns="0" rtlCol="0" anchor="ctr"/>
            <a:lstStyle/>
            <a:p>
              <a:pPr marL="0" marR="0" lvl="0" indent="0" algn="ctr" defTabSz="507995" eaLnBrk="1" fontAlgn="base" latinLnBrk="0" hangingPunct="1">
                <a:lnSpc>
                  <a:spcPct val="100000"/>
                </a:lnSpc>
                <a:spcBef>
                  <a:spcPct val="0"/>
                </a:spcBef>
                <a:spcAft>
                  <a:spcPct val="0"/>
                </a:spcAft>
                <a:buClrTx/>
                <a:buSzTx/>
                <a:buFontTx/>
                <a:buNone/>
                <a:tabLst/>
                <a:defRPr/>
              </a:pPr>
              <a:r>
                <a:rPr kumimoji="0" lang="en-US" sz="1556" b="0" i="0" u="none" strike="noStrike" kern="0" cap="none" spc="0" normalizeH="0" baseline="0" noProof="0" dirty="0">
                  <a:ln>
                    <a:noFill/>
                  </a:ln>
                  <a:solidFill>
                    <a:srgbClr val="000000"/>
                  </a:solidFill>
                  <a:effectLst/>
                  <a:uLnTx/>
                  <a:uFillTx/>
                  <a:latin typeface="Trebuchet MS"/>
                  <a:ea typeface="+mn-ea"/>
                  <a:cs typeface="+mn-cs"/>
                </a:rPr>
                <a:t>B</a:t>
              </a:r>
            </a:p>
          </p:txBody>
        </p:sp>
        <p:sp>
          <p:nvSpPr>
            <p:cNvPr id="44" name="Rectangle 43">
              <a:extLst>
                <a:ext uri="{FF2B5EF4-FFF2-40B4-BE49-F238E27FC236}">
                  <a16:creationId xmlns:a16="http://schemas.microsoft.com/office/drawing/2014/main" xmlns="" id="{8B746DBE-530E-3C44-974B-DF078376FDC1}"/>
                </a:ext>
              </a:extLst>
            </p:cNvPr>
            <p:cNvSpPr/>
            <p:nvPr/>
          </p:nvSpPr>
          <p:spPr>
            <a:xfrm>
              <a:off x="5315896" y="2192764"/>
              <a:ext cx="950976" cy="256032"/>
            </a:xfrm>
            <a:prstGeom prst="rect">
              <a:avLst/>
            </a:prstGeom>
            <a:solidFill>
              <a:srgbClr val="FFE799"/>
            </a:solidFill>
            <a:ln w="25400" cap="flat" cmpd="sng" algn="ctr">
              <a:solidFill>
                <a:srgbClr val="000000"/>
              </a:solidFill>
              <a:prstDash val="solid"/>
            </a:ln>
            <a:effectLst/>
          </p:spPr>
          <p:txBody>
            <a:bodyPr lIns="0" rIns="0" rtlCol="0" anchor="ctr"/>
            <a:lstStyle/>
            <a:p>
              <a:pPr marL="0" marR="0" lvl="0" indent="0" algn="ctr" defTabSz="507995" eaLnBrk="1" fontAlgn="base" latinLnBrk="0" hangingPunct="1">
                <a:lnSpc>
                  <a:spcPct val="100000"/>
                </a:lnSpc>
                <a:spcBef>
                  <a:spcPct val="0"/>
                </a:spcBef>
                <a:spcAft>
                  <a:spcPct val="0"/>
                </a:spcAft>
                <a:buClrTx/>
                <a:buSzTx/>
                <a:buFontTx/>
                <a:buNone/>
                <a:tabLst/>
                <a:defRPr/>
              </a:pPr>
              <a:r>
                <a:rPr kumimoji="0" lang="en-US" sz="1556" b="0" i="0" u="none" strike="noStrike" kern="0" cap="none" spc="0" normalizeH="0" baseline="0" noProof="0" dirty="0">
                  <a:ln>
                    <a:noFill/>
                  </a:ln>
                  <a:solidFill>
                    <a:srgbClr val="000000"/>
                  </a:solidFill>
                  <a:effectLst/>
                  <a:uLnTx/>
                  <a:uFillTx/>
                  <a:latin typeface="Trebuchet MS"/>
                  <a:ea typeface="+mn-ea"/>
                  <a:cs typeface="+mn-cs"/>
                </a:rPr>
                <a:t>C</a:t>
              </a:r>
            </a:p>
          </p:txBody>
        </p:sp>
        <p:sp>
          <p:nvSpPr>
            <p:cNvPr id="45" name="Rectangle 44">
              <a:extLst>
                <a:ext uri="{FF2B5EF4-FFF2-40B4-BE49-F238E27FC236}">
                  <a16:creationId xmlns:a16="http://schemas.microsoft.com/office/drawing/2014/main" xmlns="" id="{6447127C-3A57-4B4A-BA76-051B71A6074A}"/>
                </a:ext>
              </a:extLst>
            </p:cNvPr>
            <p:cNvSpPr/>
            <p:nvPr/>
          </p:nvSpPr>
          <p:spPr>
            <a:xfrm>
              <a:off x="6416104" y="2192764"/>
              <a:ext cx="950976" cy="256032"/>
            </a:xfrm>
            <a:prstGeom prst="rect">
              <a:avLst/>
            </a:prstGeom>
            <a:solidFill>
              <a:srgbClr val="A9D18E"/>
            </a:solidFill>
            <a:ln w="25400" cap="flat" cmpd="sng" algn="ctr">
              <a:solidFill>
                <a:srgbClr val="000000"/>
              </a:solidFill>
              <a:prstDash val="solid"/>
            </a:ln>
            <a:effectLst/>
          </p:spPr>
          <p:txBody>
            <a:bodyPr lIns="0" rIns="0" rtlCol="0" anchor="ctr"/>
            <a:lstStyle/>
            <a:p>
              <a:pPr marL="0" marR="0" lvl="0" indent="0" algn="ctr" defTabSz="507995" eaLnBrk="1" fontAlgn="base" latinLnBrk="0" hangingPunct="1">
                <a:lnSpc>
                  <a:spcPct val="100000"/>
                </a:lnSpc>
                <a:spcBef>
                  <a:spcPct val="0"/>
                </a:spcBef>
                <a:spcAft>
                  <a:spcPct val="0"/>
                </a:spcAft>
                <a:buClrTx/>
                <a:buSzTx/>
                <a:buFontTx/>
                <a:buNone/>
                <a:tabLst/>
                <a:defRPr/>
              </a:pPr>
              <a:r>
                <a:rPr kumimoji="0" lang="en-US" sz="1556" b="0" i="0" u="none" strike="noStrike" kern="0" cap="none" spc="0" normalizeH="0" baseline="0" noProof="0" dirty="0">
                  <a:ln>
                    <a:noFill/>
                  </a:ln>
                  <a:solidFill>
                    <a:srgbClr val="000000"/>
                  </a:solidFill>
                  <a:effectLst/>
                  <a:uLnTx/>
                  <a:uFillTx/>
                  <a:latin typeface="Trebuchet MS"/>
                  <a:ea typeface="+mn-ea"/>
                  <a:cs typeface="+mn-cs"/>
                </a:rPr>
                <a:t>D</a:t>
              </a:r>
            </a:p>
          </p:txBody>
        </p:sp>
      </p:grpSp>
      <p:grpSp>
        <p:nvGrpSpPr>
          <p:cNvPr id="79" name="Group 78"/>
          <p:cNvGrpSpPr/>
          <p:nvPr/>
        </p:nvGrpSpPr>
        <p:grpSpPr>
          <a:xfrm>
            <a:off x="3115480" y="3244785"/>
            <a:ext cx="4251600" cy="256032"/>
            <a:chOff x="3115480" y="3184852"/>
            <a:chExt cx="4251600" cy="256032"/>
          </a:xfrm>
        </p:grpSpPr>
        <p:sp>
          <p:nvSpPr>
            <p:cNvPr id="46" name="Rectangle 45">
              <a:extLst>
                <a:ext uri="{FF2B5EF4-FFF2-40B4-BE49-F238E27FC236}">
                  <a16:creationId xmlns:a16="http://schemas.microsoft.com/office/drawing/2014/main" xmlns="" id="{5669D955-166F-854B-AB83-D2A68A006603}"/>
                </a:ext>
              </a:extLst>
            </p:cNvPr>
            <p:cNvSpPr/>
            <p:nvPr/>
          </p:nvSpPr>
          <p:spPr>
            <a:xfrm>
              <a:off x="3115480" y="3184852"/>
              <a:ext cx="492971" cy="256032"/>
            </a:xfrm>
            <a:prstGeom prst="rect">
              <a:avLst/>
            </a:prstGeom>
            <a:solidFill>
              <a:srgbClr val="8EAADC"/>
            </a:solidFill>
            <a:ln w="25400" cap="flat" cmpd="sng" algn="ctr">
              <a:solidFill>
                <a:srgbClr val="000000"/>
              </a:solidFill>
              <a:prstDash val="solid"/>
            </a:ln>
            <a:effectLst/>
          </p:spPr>
          <p:txBody>
            <a:bodyPr lIns="0" rIns="0" rtlCol="0" anchor="ctr"/>
            <a:lstStyle/>
            <a:p>
              <a:pPr marL="0" marR="0" lvl="0" indent="0" algn="ctr" defTabSz="507995" eaLnBrk="1" fontAlgn="base" latinLnBrk="0" hangingPunct="1">
                <a:lnSpc>
                  <a:spcPct val="100000"/>
                </a:lnSpc>
                <a:spcBef>
                  <a:spcPct val="0"/>
                </a:spcBef>
                <a:spcAft>
                  <a:spcPct val="0"/>
                </a:spcAft>
                <a:buClrTx/>
                <a:buSzTx/>
                <a:buFontTx/>
                <a:buNone/>
                <a:tabLst/>
                <a:defRPr/>
              </a:pPr>
              <a:r>
                <a:rPr kumimoji="0" lang="en-US" sz="1556" b="0" i="0" u="none" strike="noStrike" kern="0" cap="none" spc="0" normalizeH="0" baseline="0" noProof="0" dirty="0">
                  <a:ln>
                    <a:noFill/>
                  </a:ln>
                  <a:solidFill>
                    <a:srgbClr val="000000"/>
                  </a:solidFill>
                  <a:effectLst/>
                  <a:uLnTx/>
                  <a:uFillTx/>
                  <a:latin typeface="Trebuchet MS"/>
                  <a:ea typeface="+mn-ea"/>
                  <a:cs typeface="+mn-cs"/>
                </a:rPr>
                <a:t>A</a:t>
              </a:r>
            </a:p>
          </p:txBody>
        </p:sp>
        <p:sp>
          <p:nvSpPr>
            <p:cNvPr id="47" name="Rectangle 46">
              <a:extLst>
                <a:ext uri="{FF2B5EF4-FFF2-40B4-BE49-F238E27FC236}">
                  <a16:creationId xmlns:a16="http://schemas.microsoft.com/office/drawing/2014/main" xmlns="" id="{ADB600A4-21C1-AD4E-8CD2-7578E6790593}"/>
                </a:ext>
              </a:extLst>
            </p:cNvPr>
            <p:cNvSpPr/>
            <p:nvPr/>
          </p:nvSpPr>
          <p:spPr>
            <a:xfrm>
              <a:off x="4215688" y="3184852"/>
              <a:ext cx="950976" cy="256032"/>
            </a:xfrm>
            <a:prstGeom prst="rect">
              <a:avLst/>
            </a:prstGeom>
            <a:solidFill>
              <a:srgbClr val="0D3481">
                <a:lumMod val="40000"/>
                <a:lumOff val="60000"/>
                <a:alpha val="0"/>
              </a:srgbClr>
            </a:solidFill>
            <a:ln w="25400" cap="flat" cmpd="sng" algn="ctr">
              <a:solidFill>
                <a:srgbClr val="000000"/>
              </a:solidFill>
              <a:prstDash val="dash"/>
            </a:ln>
            <a:effectLst/>
          </p:spPr>
          <p:txBody>
            <a:bodyPr lIns="0" rIns="0" rtlCol="0" anchor="ctr"/>
            <a:lstStyle/>
            <a:p>
              <a:pPr marL="0" marR="0" lvl="0" indent="0" algn="ctr" defTabSz="507995" eaLnBrk="1" fontAlgn="base" latinLnBrk="0" hangingPunct="1">
                <a:lnSpc>
                  <a:spcPct val="100000"/>
                </a:lnSpc>
                <a:spcBef>
                  <a:spcPct val="0"/>
                </a:spcBef>
                <a:spcAft>
                  <a:spcPct val="0"/>
                </a:spcAft>
                <a:buClrTx/>
                <a:buSzTx/>
                <a:buFontTx/>
                <a:buNone/>
                <a:tabLst/>
                <a:defRPr/>
              </a:pPr>
              <a:endParaRPr kumimoji="0" lang="en-US" sz="1556" b="0" i="0" u="none" strike="noStrike" kern="0" cap="none" spc="0" normalizeH="0" baseline="0" noProof="0" dirty="0">
                <a:ln>
                  <a:noFill/>
                </a:ln>
                <a:solidFill>
                  <a:srgbClr val="000000"/>
                </a:solidFill>
                <a:effectLst/>
                <a:uLnTx/>
                <a:uFillTx/>
                <a:latin typeface="Trebuchet MS"/>
                <a:ea typeface="+mn-ea"/>
                <a:cs typeface="+mn-cs"/>
              </a:endParaRPr>
            </a:p>
          </p:txBody>
        </p:sp>
        <p:sp>
          <p:nvSpPr>
            <p:cNvPr id="48" name="Rectangle 47">
              <a:extLst>
                <a:ext uri="{FF2B5EF4-FFF2-40B4-BE49-F238E27FC236}">
                  <a16:creationId xmlns:a16="http://schemas.microsoft.com/office/drawing/2014/main" xmlns="" id="{0C2388FA-EA2B-3648-A6C0-070D1D597B22}"/>
                </a:ext>
              </a:extLst>
            </p:cNvPr>
            <p:cNvSpPr/>
            <p:nvPr/>
          </p:nvSpPr>
          <p:spPr>
            <a:xfrm>
              <a:off x="5315896" y="3184852"/>
              <a:ext cx="478543" cy="256032"/>
            </a:xfrm>
            <a:prstGeom prst="rect">
              <a:avLst/>
            </a:prstGeom>
            <a:solidFill>
              <a:srgbClr val="FFE799"/>
            </a:solidFill>
            <a:ln w="25400" cap="flat" cmpd="sng" algn="ctr">
              <a:solidFill>
                <a:srgbClr val="000000"/>
              </a:solidFill>
              <a:prstDash val="solid"/>
            </a:ln>
            <a:effectLst/>
          </p:spPr>
          <p:txBody>
            <a:bodyPr lIns="0" rIns="0" rtlCol="0" anchor="ctr"/>
            <a:lstStyle/>
            <a:p>
              <a:pPr marL="0" marR="0" lvl="0" indent="0" algn="ctr" defTabSz="507995" eaLnBrk="1" fontAlgn="base" latinLnBrk="0" hangingPunct="1">
                <a:lnSpc>
                  <a:spcPct val="100000"/>
                </a:lnSpc>
                <a:spcBef>
                  <a:spcPct val="0"/>
                </a:spcBef>
                <a:spcAft>
                  <a:spcPct val="0"/>
                </a:spcAft>
                <a:buClrTx/>
                <a:buSzTx/>
                <a:buFontTx/>
                <a:buNone/>
                <a:tabLst/>
                <a:defRPr/>
              </a:pPr>
              <a:r>
                <a:rPr kumimoji="0" lang="en-US" sz="1556" b="0" i="0" u="none" strike="noStrike" kern="0" cap="none" spc="0" normalizeH="0" baseline="0" noProof="0" dirty="0">
                  <a:ln>
                    <a:noFill/>
                  </a:ln>
                  <a:solidFill>
                    <a:srgbClr val="000000"/>
                  </a:solidFill>
                  <a:effectLst/>
                  <a:uLnTx/>
                  <a:uFillTx/>
                  <a:latin typeface="Trebuchet MS"/>
                  <a:ea typeface="+mn-ea"/>
                  <a:cs typeface="+mn-cs"/>
                </a:rPr>
                <a:t>C</a:t>
              </a:r>
            </a:p>
          </p:txBody>
        </p:sp>
        <p:sp>
          <p:nvSpPr>
            <p:cNvPr id="49" name="Rectangle 48">
              <a:extLst>
                <a:ext uri="{FF2B5EF4-FFF2-40B4-BE49-F238E27FC236}">
                  <a16:creationId xmlns:a16="http://schemas.microsoft.com/office/drawing/2014/main" xmlns="" id="{D166F100-C4A7-2142-874B-6657698DBB40}"/>
                </a:ext>
              </a:extLst>
            </p:cNvPr>
            <p:cNvSpPr/>
            <p:nvPr/>
          </p:nvSpPr>
          <p:spPr>
            <a:xfrm>
              <a:off x="6416104" y="3184852"/>
              <a:ext cx="950976" cy="256032"/>
            </a:xfrm>
            <a:prstGeom prst="rect">
              <a:avLst/>
            </a:prstGeom>
            <a:solidFill>
              <a:srgbClr val="FDFD27">
                <a:alpha val="0"/>
              </a:srgbClr>
            </a:solidFill>
            <a:ln w="25400" cap="flat" cmpd="sng" algn="ctr">
              <a:solidFill>
                <a:srgbClr val="000000"/>
              </a:solidFill>
              <a:prstDash val="dash"/>
            </a:ln>
            <a:effectLst/>
          </p:spPr>
          <p:txBody>
            <a:bodyPr lIns="0" rIns="0" rtlCol="0" anchor="ctr"/>
            <a:lstStyle/>
            <a:p>
              <a:pPr marL="0" marR="0" lvl="0" indent="0" algn="ctr" defTabSz="507995" eaLnBrk="1" fontAlgn="base" latinLnBrk="0" hangingPunct="1">
                <a:lnSpc>
                  <a:spcPct val="100000"/>
                </a:lnSpc>
                <a:spcBef>
                  <a:spcPct val="0"/>
                </a:spcBef>
                <a:spcAft>
                  <a:spcPct val="0"/>
                </a:spcAft>
                <a:buClrTx/>
                <a:buSzTx/>
                <a:buFontTx/>
                <a:buNone/>
                <a:tabLst/>
                <a:defRPr/>
              </a:pPr>
              <a:endParaRPr kumimoji="0" lang="en-US" sz="1556" b="0" i="0" u="none" strike="noStrike" kern="0" cap="none" spc="0" normalizeH="0" baseline="0" noProof="0" dirty="0">
                <a:ln>
                  <a:noFill/>
                </a:ln>
                <a:solidFill>
                  <a:srgbClr val="000000"/>
                </a:solidFill>
                <a:effectLst/>
                <a:uLnTx/>
                <a:uFillTx/>
                <a:latin typeface="Trebuchet MS"/>
                <a:ea typeface="+mn-ea"/>
                <a:cs typeface="+mn-cs"/>
              </a:endParaRPr>
            </a:p>
          </p:txBody>
        </p:sp>
        <p:sp>
          <p:nvSpPr>
            <p:cNvPr id="58" name="Rectangle 57">
              <a:extLst>
                <a:ext uri="{FF2B5EF4-FFF2-40B4-BE49-F238E27FC236}">
                  <a16:creationId xmlns:a16="http://schemas.microsoft.com/office/drawing/2014/main" xmlns="" id="{1EF13975-84DA-E843-BD5B-3B84E2DF5670}"/>
                </a:ext>
              </a:extLst>
            </p:cNvPr>
            <p:cNvSpPr/>
            <p:nvPr/>
          </p:nvSpPr>
          <p:spPr>
            <a:xfrm>
              <a:off x="3608451" y="3184852"/>
              <a:ext cx="458005" cy="256032"/>
            </a:xfrm>
            <a:prstGeom prst="rect">
              <a:avLst/>
            </a:prstGeom>
            <a:solidFill>
              <a:srgbClr val="F18686"/>
            </a:solidFill>
            <a:ln w="25400" cap="flat" cmpd="sng" algn="ctr">
              <a:solidFill>
                <a:srgbClr val="000000"/>
              </a:solidFill>
              <a:prstDash val="solid"/>
            </a:ln>
            <a:effectLst/>
          </p:spPr>
          <p:txBody>
            <a:bodyPr lIns="0" rIns="0" rtlCol="0" anchor="ctr"/>
            <a:lstStyle/>
            <a:p>
              <a:pPr marL="0" marR="0" lvl="0" indent="0" algn="ctr" defTabSz="507995" eaLnBrk="1" fontAlgn="base" latinLnBrk="0" hangingPunct="1">
                <a:lnSpc>
                  <a:spcPct val="100000"/>
                </a:lnSpc>
                <a:spcBef>
                  <a:spcPct val="0"/>
                </a:spcBef>
                <a:spcAft>
                  <a:spcPct val="0"/>
                </a:spcAft>
                <a:buClrTx/>
                <a:buSzTx/>
                <a:buFontTx/>
                <a:buNone/>
                <a:tabLst/>
                <a:defRPr/>
              </a:pPr>
              <a:r>
                <a:rPr kumimoji="0" lang="en-US" sz="1556" b="0" i="0" u="none" strike="noStrike" kern="0" cap="none" spc="0" normalizeH="0" baseline="0" noProof="0" dirty="0">
                  <a:ln>
                    <a:noFill/>
                  </a:ln>
                  <a:solidFill>
                    <a:srgbClr val="000000"/>
                  </a:solidFill>
                  <a:effectLst/>
                  <a:uLnTx/>
                  <a:uFillTx/>
                  <a:latin typeface="Trebuchet MS"/>
                  <a:ea typeface="+mn-ea"/>
                  <a:cs typeface="+mn-cs"/>
                </a:rPr>
                <a:t>B</a:t>
              </a:r>
            </a:p>
          </p:txBody>
        </p:sp>
        <p:sp>
          <p:nvSpPr>
            <p:cNvPr id="59" name="Rectangle 58">
              <a:extLst>
                <a:ext uri="{FF2B5EF4-FFF2-40B4-BE49-F238E27FC236}">
                  <a16:creationId xmlns:a16="http://schemas.microsoft.com/office/drawing/2014/main" xmlns="" id="{C8B0175D-EEFE-834E-B68C-136817A4A95C}"/>
                </a:ext>
              </a:extLst>
            </p:cNvPr>
            <p:cNvSpPr/>
            <p:nvPr/>
          </p:nvSpPr>
          <p:spPr>
            <a:xfrm>
              <a:off x="5791384" y="3184852"/>
              <a:ext cx="475488" cy="256032"/>
            </a:xfrm>
            <a:prstGeom prst="rect">
              <a:avLst/>
            </a:prstGeom>
            <a:solidFill>
              <a:srgbClr val="A9D18E"/>
            </a:solidFill>
            <a:ln w="25400" cap="flat" cmpd="sng" algn="ctr">
              <a:solidFill>
                <a:srgbClr val="000000"/>
              </a:solidFill>
              <a:prstDash val="solid"/>
            </a:ln>
            <a:effectLst/>
          </p:spPr>
          <p:txBody>
            <a:bodyPr lIns="0" rIns="0" rtlCol="0" anchor="ctr"/>
            <a:lstStyle/>
            <a:p>
              <a:pPr marL="0" marR="0" lvl="0" indent="0" algn="ctr" defTabSz="507995" eaLnBrk="1" fontAlgn="base" latinLnBrk="0" hangingPunct="1">
                <a:lnSpc>
                  <a:spcPct val="100000"/>
                </a:lnSpc>
                <a:spcBef>
                  <a:spcPct val="0"/>
                </a:spcBef>
                <a:spcAft>
                  <a:spcPct val="0"/>
                </a:spcAft>
                <a:buClrTx/>
                <a:buSzTx/>
                <a:buFontTx/>
                <a:buNone/>
                <a:tabLst/>
                <a:defRPr/>
              </a:pPr>
              <a:r>
                <a:rPr kumimoji="0" lang="en-US" sz="1556" b="0" i="0" u="none" strike="noStrike" kern="0" cap="none" spc="0" normalizeH="0" baseline="0" noProof="0" dirty="0">
                  <a:ln>
                    <a:noFill/>
                  </a:ln>
                  <a:solidFill>
                    <a:srgbClr val="000000"/>
                  </a:solidFill>
                  <a:effectLst/>
                  <a:uLnTx/>
                  <a:uFillTx/>
                  <a:latin typeface="Trebuchet MS"/>
                  <a:ea typeface="+mn-ea"/>
                  <a:cs typeface="+mn-cs"/>
                </a:rPr>
                <a:t>D</a:t>
              </a:r>
            </a:p>
          </p:txBody>
        </p:sp>
      </p:grpSp>
      <p:grpSp>
        <p:nvGrpSpPr>
          <p:cNvPr id="80" name="Group 79"/>
          <p:cNvGrpSpPr/>
          <p:nvPr/>
        </p:nvGrpSpPr>
        <p:grpSpPr>
          <a:xfrm>
            <a:off x="3115480" y="3746961"/>
            <a:ext cx="4251600" cy="256032"/>
            <a:chOff x="3115480" y="3687028"/>
            <a:chExt cx="4251600" cy="256032"/>
          </a:xfrm>
        </p:grpSpPr>
        <p:sp>
          <p:nvSpPr>
            <p:cNvPr id="50" name="Rectangle 49">
              <a:extLst>
                <a:ext uri="{FF2B5EF4-FFF2-40B4-BE49-F238E27FC236}">
                  <a16:creationId xmlns:a16="http://schemas.microsoft.com/office/drawing/2014/main" xmlns="" id="{29B597B1-0376-2B46-A0CA-C7939B64FC4E}"/>
                </a:ext>
              </a:extLst>
            </p:cNvPr>
            <p:cNvSpPr/>
            <p:nvPr/>
          </p:nvSpPr>
          <p:spPr>
            <a:xfrm>
              <a:off x="5315896" y="3687028"/>
              <a:ext cx="950976" cy="256032"/>
            </a:xfrm>
            <a:prstGeom prst="rect">
              <a:avLst/>
            </a:prstGeom>
            <a:solidFill>
              <a:srgbClr val="FFE799"/>
            </a:solidFill>
            <a:ln w="25400" cap="flat" cmpd="sng" algn="ctr">
              <a:solidFill>
                <a:srgbClr val="000000"/>
              </a:solidFill>
              <a:prstDash val="solid"/>
            </a:ln>
            <a:effectLst/>
          </p:spPr>
          <p:txBody>
            <a:bodyPr lIns="0" rIns="0" rtlCol="0" anchor="ctr"/>
            <a:lstStyle/>
            <a:p>
              <a:pPr marL="0" marR="0" lvl="0" indent="0" algn="ctr" defTabSz="507995" eaLnBrk="1" fontAlgn="base" latinLnBrk="0" hangingPunct="1">
                <a:lnSpc>
                  <a:spcPct val="100000"/>
                </a:lnSpc>
                <a:spcBef>
                  <a:spcPct val="0"/>
                </a:spcBef>
                <a:spcAft>
                  <a:spcPct val="0"/>
                </a:spcAft>
                <a:buClrTx/>
                <a:buSzTx/>
                <a:buFontTx/>
                <a:buNone/>
                <a:tabLst/>
                <a:defRPr/>
              </a:pPr>
              <a:r>
                <a:rPr kumimoji="0" lang="en-US" sz="1556" b="0" i="0" u="none" strike="noStrike" kern="0" cap="none" spc="0" normalizeH="0" baseline="0" noProof="0" dirty="0">
                  <a:ln>
                    <a:noFill/>
                  </a:ln>
                  <a:solidFill>
                    <a:srgbClr val="000000"/>
                  </a:solidFill>
                  <a:effectLst/>
                  <a:uLnTx/>
                  <a:uFillTx/>
                  <a:latin typeface="Trebuchet MS"/>
                  <a:ea typeface="+mn-ea"/>
                  <a:cs typeface="+mn-cs"/>
                </a:rPr>
                <a:t>C</a:t>
              </a:r>
            </a:p>
          </p:txBody>
        </p:sp>
        <p:sp>
          <p:nvSpPr>
            <p:cNvPr id="51" name="Rectangle 50">
              <a:extLst>
                <a:ext uri="{FF2B5EF4-FFF2-40B4-BE49-F238E27FC236}">
                  <a16:creationId xmlns:a16="http://schemas.microsoft.com/office/drawing/2014/main" xmlns="" id="{65C1272B-4911-8445-AC5C-4FF7904B301D}"/>
                </a:ext>
              </a:extLst>
            </p:cNvPr>
            <p:cNvSpPr/>
            <p:nvPr/>
          </p:nvSpPr>
          <p:spPr>
            <a:xfrm>
              <a:off x="6416104" y="3687028"/>
              <a:ext cx="950976" cy="256032"/>
            </a:xfrm>
            <a:prstGeom prst="rect">
              <a:avLst/>
            </a:prstGeom>
            <a:solidFill>
              <a:srgbClr val="A9D18E"/>
            </a:solidFill>
            <a:ln w="25400" cap="flat" cmpd="sng" algn="ctr">
              <a:solidFill>
                <a:srgbClr val="000000"/>
              </a:solidFill>
              <a:prstDash val="solid"/>
            </a:ln>
            <a:effectLst/>
          </p:spPr>
          <p:txBody>
            <a:bodyPr lIns="0" rIns="0" rtlCol="0" anchor="ctr"/>
            <a:lstStyle/>
            <a:p>
              <a:pPr marL="0" marR="0" lvl="0" indent="0" algn="ctr" defTabSz="507995" eaLnBrk="1" fontAlgn="base" latinLnBrk="0" hangingPunct="1">
                <a:lnSpc>
                  <a:spcPct val="100000"/>
                </a:lnSpc>
                <a:spcBef>
                  <a:spcPct val="0"/>
                </a:spcBef>
                <a:spcAft>
                  <a:spcPct val="0"/>
                </a:spcAft>
                <a:buClrTx/>
                <a:buSzTx/>
                <a:buFontTx/>
                <a:buNone/>
                <a:tabLst/>
                <a:defRPr/>
              </a:pPr>
              <a:r>
                <a:rPr kumimoji="0" lang="en-US" sz="1556" b="0" i="0" u="none" strike="noStrike" kern="0" cap="none" spc="0" normalizeH="0" baseline="0" noProof="0" dirty="0">
                  <a:ln>
                    <a:noFill/>
                  </a:ln>
                  <a:solidFill>
                    <a:srgbClr val="000000"/>
                  </a:solidFill>
                  <a:effectLst/>
                  <a:uLnTx/>
                  <a:uFillTx/>
                  <a:latin typeface="Trebuchet MS"/>
                  <a:ea typeface="+mn-ea"/>
                  <a:cs typeface="+mn-cs"/>
                </a:rPr>
                <a:t>D</a:t>
              </a:r>
            </a:p>
          </p:txBody>
        </p:sp>
        <p:sp>
          <p:nvSpPr>
            <p:cNvPr id="60" name="Rectangle 59">
              <a:extLst>
                <a:ext uri="{FF2B5EF4-FFF2-40B4-BE49-F238E27FC236}">
                  <a16:creationId xmlns:a16="http://schemas.microsoft.com/office/drawing/2014/main" xmlns="" id="{0F961B0E-E05D-6543-A673-C45422AF1052}"/>
                </a:ext>
              </a:extLst>
            </p:cNvPr>
            <p:cNvSpPr/>
            <p:nvPr/>
          </p:nvSpPr>
          <p:spPr>
            <a:xfrm>
              <a:off x="3115480" y="3687028"/>
              <a:ext cx="492971" cy="256032"/>
            </a:xfrm>
            <a:prstGeom prst="rect">
              <a:avLst/>
            </a:prstGeom>
            <a:solidFill>
              <a:srgbClr val="8EAADC"/>
            </a:solidFill>
            <a:ln w="25400" cap="flat" cmpd="sng" algn="ctr">
              <a:solidFill>
                <a:srgbClr val="000000"/>
              </a:solidFill>
              <a:prstDash val="solid"/>
            </a:ln>
            <a:effectLst/>
          </p:spPr>
          <p:txBody>
            <a:bodyPr lIns="0" rIns="0" rtlCol="0" anchor="ctr"/>
            <a:lstStyle/>
            <a:p>
              <a:pPr marL="0" marR="0" lvl="0" indent="0" algn="ctr" defTabSz="507995" eaLnBrk="1" fontAlgn="base" latinLnBrk="0" hangingPunct="1">
                <a:lnSpc>
                  <a:spcPct val="100000"/>
                </a:lnSpc>
                <a:spcBef>
                  <a:spcPct val="0"/>
                </a:spcBef>
                <a:spcAft>
                  <a:spcPct val="0"/>
                </a:spcAft>
                <a:buClrTx/>
                <a:buSzTx/>
                <a:buFontTx/>
                <a:buNone/>
                <a:tabLst/>
                <a:defRPr/>
              </a:pPr>
              <a:r>
                <a:rPr kumimoji="0" lang="en-US" sz="1556" b="0" i="0" u="none" strike="noStrike" kern="0" cap="none" spc="0" normalizeH="0" baseline="0" noProof="0" dirty="0">
                  <a:ln>
                    <a:noFill/>
                  </a:ln>
                  <a:solidFill>
                    <a:srgbClr val="000000"/>
                  </a:solidFill>
                  <a:effectLst/>
                  <a:uLnTx/>
                  <a:uFillTx/>
                  <a:latin typeface="Trebuchet MS"/>
                  <a:ea typeface="+mn-ea"/>
                  <a:cs typeface="+mn-cs"/>
                </a:rPr>
                <a:t>A</a:t>
              </a:r>
            </a:p>
          </p:txBody>
        </p:sp>
        <p:sp>
          <p:nvSpPr>
            <p:cNvPr id="61" name="Rectangle 60">
              <a:extLst>
                <a:ext uri="{FF2B5EF4-FFF2-40B4-BE49-F238E27FC236}">
                  <a16:creationId xmlns:a16="http://schemas.microsoft.com/office/drawing/2014/main" xmlns="" id="{E009B3A9-1DDB-1D42-92A5-D543D874776D}"/>
                </a:ext>
              </a:extLst>
            </p:cNvPr>
            <p:cNvSpPr/>
            <p:nvPr/>
          </p:nvSpPr>
          <p:spPr>
            <a:xfrm>
              <a:off x="4215688" y="3687028"/>
              <a:ext cx="950976" cy="256032"/>
            </a:xfrm>
            <a:prstGeom prst="rect">
              <a:avLst/>
            </a:prstGeom>
            <a:solidFill>
              <a:srgbClr val="0D3481">
                <a:lumMod val="40000"/>
                <a:lumOff val="60000"/>
                <a:alpha val="0"/>
              </a:srgbClr>
            </a:solidFill>
            <a:ln w="25400" cap="flat" cmpd="sng" algn="ctr">
              <a:solidFill>
                <a:srgbClr val="000000"/>
              </a:solidFill>
              <a:prstDash val="dash"/>
            </a:ln>
            <a:effectLst/>
          </p:spPr>
          <p:txBody>
            <a:bodyPr lIns="0" rIns="0" rtlCol="0" anchor="ctr"/>
            <a:lstStyle/>
            <a:p>
              <a:pPr marL="0" marR="0" lvl="0" indent="0" algn="ctr" defTabSz="507995" eaLnBrk="1" fontAlgn="base" latinLnBrk="0" hangingPunct="1">
                <a:lnSpc>
                  <a:spcPct val="100000"/>
                </a:lnSpc>
                <a:spcBef>
                  <a:spcPct val="0"/>
                </a:spcBef>
                <a:spcAft>
                  <a:spcPct val="0"/>
                </a:spcAft>
                <a:buClrTx/>
                <a:buSzTx/>
                <a:buFontTx/>
                <a:buNone/>
                <a:tabLst/>
                <a:defRPr/>
              </a:pPr>
              <a:endParaRPr kumimoji="0" lang="en-US" sz="1556" b="0" i="0" u="none" strike="noStrike" kern="0" cap="none" spc="0" normalizeH="0" baseline="0" noProof="0" dirty="0">
                <a:ln>
                  <a:noFill/>
                </a:ln>
                <a:solidFill>
                  <a:srgbClr val="000000"/>
                </a:solidFill>
                <a:effectLst/>
                <a:uLnTx/>
                <a:uFillTx/>
                <a:latin typeface="Trebuchet MS"/>
                <a:ea typeface="+mn-ea"/>
                <a:cs typeface="+mn-cs"/>
              </a:endParaRPr>
            </a:p>
          </p:txBody>
        </p:sp>
        <p:sp>
          <p:nvSpPr>
            <p:cNvPr id="62" name="Rectangle 61">
              <a:extLst>
                <a:ext uri="{FF2B5EF4-FFF2-40B4-BE49-F238E27FC236}">
                  <a16:creationId xmlns:a16="http://schemas.microsoft.com/office/drawing/2014/main" xmlns="" id="{0735F0F6-3A41-4E41-A9C8-0A5B04D89207}"/>
                </a:ext>
              </a:extLst>
            </p:cNvPr>
            <p:cNvSpPr/>
            <p:nvPr/>
          </p:nvSpPr>
          <p:spPr>
            <a:xfrm>
              <a:off x="3608451" y="3687028"/>
              <a:ext cx="458005" cy="256032"/>
            </a:xfrm>
            <a:prstGeom prst="rect">
              <a:avLst/>
            </a:prstGeom>
            <a:solidFill>
              <a:srgbClr val="F18686"/>
            </a:solidFill>
            <a:ln w="25400" cap="flat" cmpd="sng" algn="ctr">
              <a:solidFill>
                <a:srgbClr val="000000"/>
              </a:solidFill>
              <a:prstDash val="solid"/>
            </a:ln>
            <a:effectLst/>
          </p:spPr>
          <p:txBody>
            <a:bodyPr lIns="0" rIns="0" rtlCol="0" anchor="ctr"/>
            <a:lstStyle/>
            <a:p>
              <a:pPr marL="0" marR="0" lvl="0" indent="0" algn="ctr" defTabSz="507995" eaLnBrk="1" fontAlgn="base" latinLnBrk="0" hangingPunct="1">
                <a:lnSpc>
                  <a:spcPct val="100000"/>
                </a:lnSpc>
                <a:spcBef>
                  <a:spcPct val="0"/>
                </a:spcBef>
                <a:spcAft>
                  <a:spcPct val="0"/>
                </a:spcAft>
                <a:buClrTx/>
                <a:buSzTx/>
                <a:buFontTx/>
                <a:buNone/>
                <a:tabLst/>
                <a:defRPr/>
              </a:pPr>
              <a:r>
                <a:rPr kumimoji="0" lang="en-US" sz="1556" b="0" i="0" u="none" strike="noStrike" kern="0" cap="none" spc="0" normalizeH="0" baseline="0" noProof="0" dirty="0">
                  <a:ln>
                    <a:noFill/>
                  </a:ln>
                  <a:solidFill>
                    <a:srgbClr val="000000"/>
                  </a:solidFill>
                  <a:effectLst/>
                  <a:uLnTx/>
                  <a:uFillTx/>
                  <a:latin typeface="Trebuchet MS"/>
                  <a:ea typeface="+mn-ea"/>
                  <a:cs typeface="+mn-cs"/>
                </a:rPr>
                <a:t>B</a:t>
              </a:r>
            </a:p>
          </p:txBody>
        </p:sp>
      </p:grpSp>
      <p:grpSp>
        <p:nvGrpSpPr>
          <p:cNvPr id="78" name="Group 77"/>
          <p:cNvGrpSpPr/>
          <p:nvPr/>
        </p:nvGrpSpPr>
        <p:grpSpPr>
          <a:xfrm>
            <a:off x="3115480" y="2762954"/>
            <a:ext cx="4251600" cy="256032"/>
            <a:chOff x="3115480" y="2703021"/>
            <a:chExt cx="4251600" cy="256032"/>
          </a:xfrm>
        </p:grpSpPr>
        <p:sp>
          <p:nvSpPr>
            <p:cNvPr id="52" name="Rectangle 51">
              <a:extLst>
                <a:ext uri="{FF2B5EF4-FFF2-40B4-BE49-F238E27FC236}">
                  <a16:creationId xmlns:a16="http://schemas.microsoft.com/office/drawing/2014/main" xmlns="" id="{1530D03D-160E-6A45-81EA-9B6A73FAF6AD}"/>
                </a:ext>
              </a:extLst>
            </p:cNvPr>
            <p:cNvSpPr/>
            <p:nvPr/>
          </p:nvSpPr>
          <p:spPr>
            <a:xfrm>
              <a:off x="3115480" y="2703021"/>
              <a:ext cx="950976" cy="256032"/>
            </a:xfrm>
            <a:prstGeom prst="rect">
              <a:avLst/>
            </a:prstGeom>
            <a:solidFill>
              <a:srgbClr val="8EAADC"/>
            </a:solidFill>
            <a:ln w="25400" cap="flat" cmpd="sng" algn="ctr">
              <a:solidFill>
                <a:srgbClr val="000000"/>
              </a:solidFill>
              <a:prstDash val="solid"/>
            </a:ln>
            <a:effectLst/>
          </p:spPr>
          <p:txBody>
            <a:bodyPr lIns="0" rIns="0" rtlCol="0" anchor="ctr"/>
            <a:lstStyle/>
            <a:p>
              <a:pPr marL="0" marR="0" lvl="0" indent="0" algn="ctr" defTabSz="507995" eaLnBrk="1" fontAlgn="base" latinLnBrk="0" hangingPunct="1">
                <a:lnSpc>
                  <a:spcPct val="100000"/>
                </a:lnSpc>
                <a:spcBef>
                  <a:spcPct val="0"/>
                </a:spcBef>
                <a:spcAft>
                  <a:spcPct val="0"/>
                </a:spcAft>
                <a:buClrTx/>
                <a:buSzTx/>
                <a:buFontTx/>
                <a:buNone/>
                <a:tabLst/>
                <a:defRPr/>
              </a:pPr>
              <a:r>
                <a:rPr kumimoji="0" lang="en-US" sz="1556" b="0" i="0" u="none" strike="noStrike" kern="0" cap="none" spc="0" normalizeH="0" baseline="0" noProof="0" dirty="0">
                  <a:ln>
                    <a:noFill/>
                  </a:ln>
                  <a:solidFill>
                    <a:srgbClr val="000000"/>
                  </a:solidFill>
                  <a:effectLst/>
                  <a:uLnTx/>
                  <a:uFillTx/>
                  <a:latin typeface="Trebuchet MS"/>
                  <a:ea typeface="+mn-ea"/>
                  <a:cs typeface="+mn-cs"/>
                </a:rPr>
                <a:t>A</a:t>
              </a:r>
            </a:p>
          </p:txBody>
        </p:sp>
        <p:sp>
          <p:nvSpPr>
            <p:cNvPr id="53" name="Rectangle 52">
              <a:extLst>
                <a:ext uri="{FF2B5EF4-FFF2-40B4-BE49-F238E27FC236}">
                  <a16:creationId xmlns:a16="http://schemas.microsoft.com/office/drawing/2014/main" xmlns="" id="{B675E36D-EC95-8A4F-BDA5-0A73E3D95494}"/>
                </a:ext>
              </a:extLst>
            </p:cNvPr>
            <p:cNvSpPr/>
            <p:nvPr/>
          </p:nvSpPr>
          <p:spPr>
            <a:xfrm>
              <a:off x="4215688" y="2703021"/>
              <a:ext cx="950976" cy="256032"/>
            </a:xfrm>
            <a:prstGeom prst="rect">
              <a:avLst/>
            </a:prstGeom>
            <a:solidFill>
              <a:srgbClr val="F18686"/>
            </a:solidFill>
            <a:ln w="25400" cap="flat" cmpd="sng" algn="ctr">
              <a:solidFill>
                <a:srgbClr val="000000"/>
              </a:solidFill>
              <a:prstDash val="solid"/>
            </a:ln>
            <a:effectLst/>
          </p:spPr>
          <p:txBody>
            <a:bodyPr lIns="0" rIns="0" rtlCol="0" anchor="ctr"/>
            <a:lstStyle/>
            <a:p>
              <a:pPr marL="0" marR="0" lvl="0" indent="0" algn="ctr" defTabSz="507995" eaLnBrk="1" fontAlgn="base" latinLnBrk="0" hangingPunct="1">
                <a:lnSpc>
                  <a:spcPct val="100000"/>
                </a:lnSpc>
                <a:spcBef>
                  <a:spcPct val="0"/>
                </a:spcBef>
                <a:spcAft>
                  <a:spcPct val="0"/>
                </a:spcAft>
                <a:buClrTx/>
                <a:buSzTx/>
                <a:buFontTx/>
                <a:buNone/>
                <a:tabLst/>
                <a:defRPr/>
              </a:pPr>
              <a:r>
                <a:rPr kumimoji="0" lang="en-US" sz="1556" b="0" i="0" u="none" strike="noStrike" kern="0" cap="none" spc="0" normalizeH="0" baseline="0" noProof="0" dirty="0">
                  <a:ln>
                    <a:noFill/>
                  </a:ln>
                  <a:solidFill>
                    <a:srgbClr val="000000"/>
                  </a:solidFill>
                  <a:effectLst/>
                  <a:uLnTx/>
                  <a:uFillTx/>
                  <a:latin typeface="Trebuchet MS"/>
                  <a:ea typeface="+mn-ea"/>
                  <a:cs typeface="+mn-cs"/>
                </a:rPr>
                <a:t>B</a:t>
              </a:r>
            </a:p>
          </p:txBody>
        </p:sp>
        <p:sp>
          <p:nvSpPr>
            <p:cNvPr id="63" name="Rectangle 62">
              <a:extLst>
                <a:ext uri="{FF2B5EF4-FFF2-40B4-BE49-F238E27FC236}">
                  <a16:creationId xmlns:a16="http://schemas.microsoft.com/office/drawing/2014/main" xmlns="" id="{40A81D37-ACC5-2C44-A259-0BB8FA026FC8}"/>
                </a:ext>
              </a:extLst>
            </p:cNvPr>
            <p:cNvSpPr/>
            <p:nvPr/>
          </p:nvSpPr>
          <p:spPr>
            <a:xfrm>
              <a:off x="5315896" y="2703021"/>
              <a:ext cx="478543" cy="256032"/>
            </a:xfrm>
            <a:prstGeom prst="rect">
              <a:avLst/>
            </a:prstGeom>
            <a:solidFill>
              <a:srgbClr val="FFE799"/>
            </a:solidFill>
            <a:ln w="25400" cap="flat" cmpd="sng" algn="ctr">
              <a:solidFill>
                <a:srgbClr val="000000"/>
              </a:solidFill>
              <a:prstDash val="solid"/>
            </a:ln>
            <a:effectLst/>
          </p:spPr>
          <p:txBody>
            <a:bodyPr lIns="0" rIns="0" rtlCol="0" anchor="ctr"/>
            <a:lstStyle/>
            <a:p>
              <a:pPr marL="0" marR="0" lvl="0" indent="0" algn="ctr" defTabSz="507995" eaLnBrk="1" fontAlgn="base" latinLnBrk="0" hangingPunct="1">
                <a:lnSpc>
                  <a:spcPct val="100000"/>
                </a:lnSpc>
                <a:spcBef>
                  <a:spcPct val="0"/>
                </a:spcBef>
                <a:spcAft>
                  <a:spcPct val="0"/>
                </a:spcAft>
                <a:buClrTx/>
                <a:buSzTx/>
                <a:buFontTx/>
                <a:buNone/>
                <a:tabLst/>
                <a:defRPr/>
              </a:pPr>
              <a:r>
                <a:rPr kumimoji="0" lang="en-US" sz="1556" b="0" i="0" u="none" strike="noStrike" kern="0" cap="none" spc="0" normalizeH="0" baseline="0" noProof="0" dirty="0">
                  <a:ln>
                    <a:noFill/>
                  </a:ln>
                  <a:solidFill>
                    <a:srgbClr val="000000"/>
                  </a:solidFill>
                  <a:effectLst/>
                  <a:uLnTx/>
                  <a:uFillTx/>
                  <a:latin typeface="Trebuchet MS"/>
                  <a:ea typeface="+mn-ea"/>
                  <a:cs typeface="+mn-cs"/>
                </a:rPr>
                <a:t>C</a:t>
              </a:r>
            </a:p>
          </p:txBody>
        </p:sp>
        <p:sp>
          <p:nvSpPr>
            <p:cNvPr id="64" name="Rectangle 63">
              <a:extLst>
                <a:ext uri="{FF2B5EF4-FFF2-40B4-BE49-F238E27FC236}">
                  <a16:creationId xmlns:a16="http://schemas.microsoft.com/office/drawing/2014/main" xmlns="" id="{6BB088A4-12EA-6044-BB2A-F4943C6C779F}"/>
                </a:ext>
              </a:extLst>
            </p:cNvPr>
            <p:cNvSpPr/>
            <p:nvPr/>
          </p:nvSpPr>
          <p:spPr>
            <a:xfrm>
              <a:off x="6416104" y="2703021"/>
              <a:ext cx="950976" cy="256032"/>
            </a:xfrm>
            <a:prstGeom prst="rect">
              <a:avLst/>
            </a:prstGeom>
            <a:solidFill>
              <a:srgbClr val="FDFD27">
                <a:alpha val="0"/>
              </a:srgbClr>
            </a:solidFill>
            <a:ln w="25400" cap="flat" cmpd="sng" algn="ctr">
              <a:solidFill>
                <a:srgbClr val="000000"/>
              </a:solidFill>
              <a:prstDash val="dash"/>
            </a:ln>
            <a:effectLst/>
          </p:spPr>
          <p:txBody>
            <a:bodyPr lIns="0" rIns="0" rtlCol="0" anchor="ctr"/>
            <a:lstStyle/>
            <a:p>
              <a:pPr marL="0" marR="0" lvl="0" indent="0" algn="ctr" defTabSz="507995" eaLnBrk="1" fontAlgn="base" latinLnBrk="0" hangingPunct="1">
                <a:lnSpc>
                  <a:spcPct val="100000"/>
                </a:lnSpc>
                <a:spcBef>
                  <a:spcPct val="0"/>
                </a:spcBef>
                <a:spcAft>
                  <a:spcPct val="0"/>
                </a:spcAft>
                <a:buClrTx/>
                <a:buSzTx/>
                <a:buFontTx/>
                <a:buNone/>
                <a:tabLst/>
                <a:defRPr/>
              </a:pPr>
              <a:endParaRPr kumimoji="0" lang="en-US" sz="1556" b="0" i="0" u="none" strike="noStrike" kern="0" cap="none" spc="0" normalizeH="0" baseline="0" noProof="0" dirty="0">
                <a:ln>
                  <a:noFill/>
                </a:ln>
                <a:solidFill>
                  <a:srgbClr val="000000"/>
                </a:solidFill>
                <a:effectLst/>
                <a:uLnTx/>
                <a:uFillTx/>
                <a:latin typeface="Trebuchet MS"/>
                <a:ea typeface="+mn-ea"/>
                <a:cs typeface="+mn-cs"/>
              </a:endParaRPr>
            </a:p>
          </p:txBody>
        </p:sp>
        <p:sp>
          <p:nvSpPr>
            <p:cNvPr id="65" name="Rectangle 64">
              <a:extLst>
                <a:ext uri="{FF2B5EF4-FFF2-40B4-BE49-F238E27FC236}">
                  <a16:creationId xmlns:a16="http://schemas.microsoft.com/office/drawing/2014/main" xmlns="" id="{1AE87D7D-1943-074B-A683-E4A0C9C198C6}"/>
                </a:ext>
              </a:extLst>
            </p:cNvPr>
            <p:cNvSpPr/>
            <p:nvPr/>
          </p:nvSpPr>
          <p:spPr>
            <a:xfrm>
              <a:off x="5791384" y="2703021"/>
              <a:ext cx="475488" cy="256032"/>
            </a:xfrm>
            <a:prstGeom prst="rect">
              <a:avLst/>
            </a:prstGeom>
            <a:solidFill>
              <a:srgbClr val="A9D18E"/>
            </a:solidFill>
            <a:ln w="25400" cap="flat" cmpd="sng" algn="ctr">
              <a:solidFill>
                <a:srgbClr val="000000"/>
              </a:solidFill>
              <a:prstDash val="solid"/>
            </a:ln>
            <a:effectLst/>
          </p:spPr>
          <p:txBody>
            <a:bodyPr lIns="0" rIns="0" rtlCol="0" anchor="ctr"/>
            <a:lstStyle/>
            <a:p>
              <a:pPr marL="0" marR="0" lvl="0" indent="0" algn="ctr" defTabSz="507995" eaLnBrk="1" fontAlgn="base" latinLnBrk="0" hangingPunct="1">
                <a:lnSpc>
                  <a:spcPct val="100000"/>
                </a:lnSpc>
                <a:spcBef>
                  <a:spcPct val="0"/>
                </a:spcBef>
                <a:spcAft>
                  <a:spcPct val="0"/>
                </a:spcAft>
                <a:buClrTx/>
                <a:buSzTx/>
                <a:buFontTx/>
                <a:buNone/>
                <a:tabLst/>
                <a:defRPr/>
              </a:pPr>
              <a:r>
                <a:rPr kumimoji="0" lang="en-US" sz="1556" b="0" i="0" u="none" strike="noStrike" kern="0" cap="none" spc="0" normalizeH="0" baseline="0" noProof="0" dirty="0">
                  <a:ln>
                    <a:noFill/>
                  </a:ln>
                  <a:solidFill>
                    <a:srgbClr val="000000"/>
                  </a:solidFill>
                  <a:effectLst/>
                  <a:uLnTx/>
                  <a:uFillTx/>
                  <a:latin typeface="Trebuchet MS"/>
                  <a:ea typeface="+mn-ea"/>
                  <a:cs typeface="+mn-cs"/>
                </a:rPr>
                <a:t>D</a:t>
              </a:r>
            </a:p>
          </p:txBody>
        </p:sp>
      </p:grpSp>
      <p:grpSp>
        <p:nvGrpSpPr>
          <p:cNvPr id="81" name="Group 80"/>
          <p:cNvGrpSpPr/>
          <p:nvPr/>
        </p:nvGrpSpPr>
        <p:grpSpPr>
          <a:xfrm>
            <a:off x="3115480" y="4241575"/>
            <a:ext cx="4251600" cy="257498"/>
            <a:chOff x="3115480" y="4181642"/>
            <a:chExt cx="4251600" cy="257498"/>
          </a:xfrm>
        </p:grpSpPr>
        <p:sp>
          <p:nvSpPr>
            <p:cNvPr id="54" name="Rectangle 53">
              <a:extLst>
                <a:ext uri="{FF2B5EF4-FFF2-40B4-BE49-F238E27FC236}">
                  <a16:creationId xmlns:a16="http://schemas.microsoft.com/office/drawing/2014/main" xmlns="" id="{1AC51BEF-7485-7743-B411-067E1A71B8EB}"/>
                </a:ext>
              </a:extLst>
            </p:cNvPr>
            <p:cNvSpPr/>
            <p:nvPr/>
          </p:nvSpPr>
          <p:spPr>
            <a:xfrm>
              <a:off x="3115480" y="4181642"/>
              <a:ext cx="238491" cy="254007"/>
            </a:xfrm>
            <a:prstGeom prst="rect">
              <a:avLst/>
            </a:prstGeom>
            <a:solidFill>
              <a:srgbClr val="8EAADC"/>
            </a:solidFill>
            <a:ln w="25400" cap="flat" cmpd="sng" algn="ctr">
              <a:solidFill>
                <a:srgbClr val="000000"/>
              </a:solidFill>
              <a:prstDash val="solid"/>
            </a:ln>
            <a:effectLst/>
          </p:spPr>
          <p:txBody>
            <a:bodyPr lIns="0" rIns="0" rtlCol="0" anchor="ctr"/>
            <a:lstStyle/>
            <a:p>
              <a:pPr marL="0" marR="0" lvl="0" indent="0" algn="ctr" defTabSz="507995" eaLnBrk="1" fontAlgn="base" latinLnBrk="0" hangingPunct="1">
                <a:lnSpc>
                  <a:spcPct val="100000"/>
                </a:lnSpc>
                <a:spcBef>
                  <a:spcPct val="0"/>
                </a:spcBef>
                <a:spcAft>
                  <a:spcPct val="0"/>
                </a:spcAft>
                <a:buClrTx/>
                <a:buSzTx/>
                <a:buFontTx/>
                <a:buNone/>
                <a:tabLst/>
                <a:defRPr/>
              </a:pPr>
              <a:r>
                <a:rPr kumimoji="0" lang="en-US" sz="1556" b="0" i="0" u="none" strike="noStrike" kern="0" cap="none" spc="0" normalizeH="0" baseline="0" noProof="0" dirty="0">
                  <a:ln>
                    <a:noFill/>
                  </a:ln>
                  <a:solidFill>
                    <a:srgbClr val="000000"/>
                  </a:solidFill>
                  <a:effectLst/>
                  <a:uLnTx/>
                  <a:uFillTx/>
                  <a:latin typeface="Trebuchet MS"/>
                  <a:ea typeface="+mn-ea"/>
                  <a:cs typeface="+mn-cs"/>
                </a:rPr>
                <a:t>A</a:t>
              </a:r>
            </a:p>
          </p:txBody>
        </p:sp>
        <p:sp>
          <p:nvSpPr>
            <p:cNvPr id="55" name="Rectangle 54">
              <a:extLst>
                <a:ext uri="{FF2B5EF4-FFF2-40B4-BE49-F238E27FC236}">
                  <a16:creationId xmlns:a16="http://schemas.microsoft.com/office/drawing/2014/main" xmlns="" id="{F595A142-8190-A345-AE68-C831F752B864}"/>
                </a:ext>
              </a:extLst>
            </p:cNvPr>
            <p:cNvSpPr/>
            <p:nvPr/>
          </p:nvSpPr>
          <p:spPr>
            <a:xfrm>
              <a:off x="4215688" y="4183108"/>
              <a:ext cx="950976" cy="256032"/>
            </a:xfrm>
            <a:prstGeom prst="rect">
              <a:avLst/>
            </a:prstGeom>
            <a:solidFill>
              <a:srgbClr val="FFFFFF">
                <a:alpha val="0"/>
              </a:srgbClr>
            </a:solidFill>
            <a:ln w="25400" cap="flat" cmpd="sng" algn="ctr">
              <a:solidFill>
                <a:srgbClr val="000000"/>
              </a:solidFill>
              <a:prstDash val="dash"/>
            </a:ln>
            <a:effectLst/>
          </p:spPr>
          <p:txBody>
            <a:bodyPr lIns="0" rIns="0" rtlCol="0" anchor="ctr"/>
            <a:lstStyle/>
            <a:p>
              <a:pPr marL="0" marR="0" lvl="0" indent="0" algn="ctr" defTabSz="507995" eaLnBrk="1" fontAlgn="base" latinLnBrk="0" hangingPunct="1">
                <a:lnSpc>
                  <a:spcPct val="100000"/>
                </a:lnSpc>
                <a:spcBef>
                  <a:spcPct val="0"/>
                </a:spcBef>
                <a:spcAft>
                  <a:spcPct val="0"/>
                </a:spcAft>
                <a:buClrTx/>
                <a:buSzTx/>
                <a:buFontTx/>
                <a:buNone/>
                <a:tabLst/>
                <a:defRPr/>
              </a:pPr>
              <a:endParaRPr kumimoji="0" lang="en-US" sz="1556" b="0" i="0" u="none" strike="noStrike" kern="0" cap="none" spc="0" normalizeH="0" baseline="0" noProof="0" dirty="0">
                <a:ln>
                  <a:noFill/>
                </a:ln>
                <a:solidFill>
                  <a:srgbClr val="000000"/>
                </a:solidFill>
                <a:effectLst/>
                <a:uLnTx/>
                <a:uFillTx/>
                <a:latin typeface="Trebuchet MS"/>
                <a:ea typeface="+mn-ea"/>
                <a:cs typeface="+mn-cs"/>
              </a:endParaRPr>
            </a:p>
          </p:txBody>
        </p:sp>
        <p:sp>
          <p:nvSpPr>
            <p:cNvPr id="56" name="Rectangle 55">
              <a:extLst>
                <a:ext uri="{FF2B5EF4-FFF2-40B4-BE49-F238E27FC236}">
                  <a16:creationId xmlns:a16="http://schemas.microsoft.com/office/drawing/2014/main" xmlns="" id="{9873BE75-58B2-CF48-8CC9-B55478A76F12}"/>
                </a:ext>
              </a:extLst>
            </p:cNvPr>
            <p:cNvSpPr/>
            <p:nvPr/>
          </p:nvSpPr>
          <p:spPr>
            <a:xfrm>
              <a:off x="5315896" y="4183108"/>
              <a:ext cx="950976" cy="256032"/>
            </a:xfrm>
            <a:prstGeom prst="rect">
              <a:avLst/>
            </a:prstGeom>
            <a:solidFill>
              <a:srgbClr val="FFFFFF">
                <a:alpha val="0"/>
              </a:srgbClr>
            </a:solidFill>
            <a:ln w="25400" cap="flat" cmpd="sng" algn="ctr">
              <a:solidFill>
                <a:srgbClr val="000000"/>
              </a:solidFill>
              <a:prstDash val="dash"/>
            </a:ln>
            <a:effectLst/>
          </p:spPr>
          <p:txBody>
            <a:bodyPr lIns="0" rIns="0" rtlCol="0" anchor="ctr"/>
            <a:lstStyle/>
            <a:p>
              <a:pPr marL="0" marR="0" lvl="0" indent="0" algn="ctr" defTabSz="507995" eaLnBrk="1" fontAlgn="base" latinLnBrk="0" hangingPunct="1">
                <a:lnSpc>
                  <a:spcPct val="100000"/>
                </a:lnSpc>
                <a:spcBef>
                  <a:spcPct val="0"/>
                </a:spcBef>
                <a:spcAft>
                  <a:spcPct val="0"/>
                </a:spcAft>
                <a:buClrTx/>
                <a:buSzTx/>
                <a:buFontTx/>
                <a:buNone/>
                <a:tabLst/>
                <a:defRPr/>
              </a:pPr>
              <a:endParaRPr kumimoji="0" lang="en-US" sz="1556" b="0" i="0" u="none" strike="noStrike" kern="0" cap="none" spc="0" normalizeH="0" baseline="0" noProof="0" dirty="0">
                <a:ln>
                  <a:noFill/>
                </a:ln>
                <a:solidFill>
                  <a:srgbClr val="000000"/>
                </a:solidFill>
                <a:effectLst/>
                <a:uLnTx/>
                <a:uFillTx/>
                <a:latin typeface="Trebuchet MS"/>
                <a:ea typeface="+mn-ea"/>
                <a:cs typeface="+mn-cs"/>
              </a:endParaRPr>
            </a:p>
          </p:txBody>
        </p:sp>
        <p:sp>
          <p:nvSpPr>
            <p:cNvPr id="57" name="Rectangle 56">
              <a:extLst>
                <a:ext uri="{FF2B5EF4-FFF2-40B4-BE49-F238E27FC236}">
                  <a16:creationId xmlns:a16="http://schemas.microsoft.com/office/drawing/2014/main" xmlns="" id="{01B0DCA4-1A55-5442-AAA1-3CEB4FE98D06}"/>
                </a:ext>
              </a:extLst>
            </p:cNvPr>
            <p:cNvSpPr/>
            <p:nvPr/>
          </p:nvSpPr>
          <p:spPr>
            <a:xfrm>
              <a:off x="6416104" y="4183108"/>
              <a:ext cx="950976" cy="256032"/>
            </a:xfrm>
            <a:prstGeom prst="rect">
              <a:avLst/>
            </a:prstGeom>
            <a:solidFill>
              <a:srgbClr val="FFFFFF">
                <a:alpha val="0"/>
              </a:srgbClr>
            </a:solidFill>
            <a:ln w="25400" cap="flat" cmpd="sng" algn="ctr">
              <a:solidFill>
                <a:srgbClr val="000000"/>
              </a:solidFill>
              <a:prstDash val="dash"/>
            </a:ln>
            <a:effectLst/>
          </p:spPr>
          <p:txBody>
            <a:bodyPr lIns="0" rIns="0" rtlCol="0" anchor="ctr"/>
            <a:lstStyle/>
            <a:p>
              <a:pPr marL="0" marR="0" lvl="0" indent="0" algn="ctr" defTabSz="507995" eaLnBrk="1" fontAlgn="base" latinLnBrk="0" hangingPunct="1">
                <a:lnSpc>
                  <a:spcPct val="100000"/>
                </a:lnSpc>
                <a:spcBef>
                  <a:spcPct val="0"/>
                </a:spcBef>
                <a:spcAft>
                  <a:spcPct val="0"/>
                </a:spcAft>
                <a:buClrTx/>
                <a:buSzTx/>
                <a:buFontTx/>
                <a:buNone/>
                <a:tabLst/>
                <a:defRPr/>
              </a:pPr>
              <a:endParaRPr kumimoji="0" lang="en-US" sz="1556" b="0" i="0" u="none" strike="noStrike" kern="0" cap="none" spc="0" normalizeH="0" baseline="0" noProof="0" dirty="0">
                <a:ln>
                  <a:noFill/>
                </a:ln>
                <a:solidFill>
                  <a:srgbClr val="000000"/>
                </a:solidFill>
                <a:effectLst/>
                <a:uLnTx/>
                <a:uFillTx/>
                <a:latin typeface="Trebuchet MS"/>
                <a:ea typeface="+mn-ea"/>
                <a:cs typeface="+mn-cs"/>
              </a:endParaRPr>
            </a:p>
          </p:txBody>
        </p:sp>
        <p:sp>
          <p:nvSpPr>
            <p:cNvPr id="66" name="Rectangle 65">
              <a:extLst>
                <a:ext uri="{FF2B5EF4-FFF2-40B4-BE49-F238E27FC236}">
                  <a16:creationId xmlns:a16="http://schemas.microsoft.com/office/drawing/2014/main" xmlns="" id="{E00B90D1-9018-6D4E-B209-87E90B532DA9}"/>
                </a:ext>
              </a:extLst>
            </p:cNvPr>
            <p:cNvSpPr/>
            <p:nvPr/>
          </p:nvSpPr>
          <p:spPr>
            <a:xfrm>
              <a:off x="3354573" y="4181643"/>
              <a:ext cx="238491" cy="254007"/>
            </a:xfrm>
            <a:prstGeom prst="rect">
              <a:avLst/>
            </a:prstGeom>
            <a:solidFill>
              <a:srgbClr val="F18686"/>
            </a:solidFill>
            <a:ln w="25400" cap="flat" cmpd="sng" algn="ctr">
              <a:solidFill>
                <a:srgbClr val="000000"/>
              </a:solidFill>
              <a:prstDash val="solid"/>
            </a:ln>
            <a:effectLst/>
          </p:spPr>
          <p:txBody>
            <a:bodyPr lIns="0" rIns="0" rtlCol="0" anchor="ctr"/>
            <a:lstStyle/>
            <a:p>
              <a:pPr marL="0" marR="0" lvl="0" indent="0" algn="ctr" defTabSz="507995" eaLnBrk="1" fontAlgn="base" latinLnBrk="0" hangingPunct="1">
                <a:lnSpc>
                  <a:spcPct val="100000"/>
                </a:lnSpc>
                <a:spcBef>
                  <a:spcPct val="0"/>
                </a:spcBef>
                <a:spcAft>
                  <a:spcPct val="0"/>
                </a:spcAft>
                <a:buClrTx/>
                <a:buSzTx/>
                <a:buFontTx/>
                <a:buNone/>
                <a:tabLst/>
                <a:defRPr/>
              </a:pPr>
              <a:r>
                <a:rPr kumimoji="0" lang="en-US" sz="1556" b="0" i="0" u="none" strike="noStrike" kern="0" cap="none" spc="0" normalizeH="0" baseline="0" noProof="0" dirty="0">
                  <a:ln>
                    <a:noFill/>
                  </a:ln>
                  <a:solidFill>
                    <a:srgbClr val="000000"/>
                  </a:solidFill>
                  <a:effectLst/>
                  <a:uLnTx/>
                  <a:uFillTx/>
                  <a:latin typeface="Trebuchet MS"/>
                  <a:ea typeface="+mn-ea"/>
                  <a:cs typeface="+mn-cs"/>
                </a:rPr>
                <a:t>B</a:t>
              </a:r>
            </a:p>
          </p:txBody>
        </p:sp>
        <p:sp>
          <p:nvSpPr>
            <p:cNvPr id="67" name="Rectangle 66">
              <a:extLst>
                <a:ext uri="{FF2B5EF4-FFF2-40B4-BE49-F238E27FC236}">
                  <a16:creationId xmlns:a16="http://schemas.microsoft.com/office/drawing/2014/main" xmlns="" id="{7EB1766F-84B6-9449-8C6D-EB48AE90F979}"/>
                </a:ext>
              </a:extLst>
            </p:cNvPr>
            <p:cNvSpPr/>
            <p:nvPr/>
          </p:nvSpPr>
          <p:spPr>
            <a:xfrm>
              <a:off x="3588872" y="4181643"/>
              <a:ext cx="238491" cy="254007"/>
            </a:xfrm>
            <a:prstGeom prst="rect">
              <a:avLst/>
            </a:prstGeom>
            <a:solidFill>
              <a:srgbClr val="FFE799"/>
            </a:solidFill>
            <a:ln w="25400" cap="flat" cmpd="sng" algn="ctr">
              <a:solidFill>
                <a:srgbClr val="000000"/>
              </a:solidFill>
              <a:prstDash val="solid"/>
            </a:ln>
            <a:effectLst/>
          </p:spPr>
          <p:txBody>
            <a:bodyPr lIns="0" rIns="0" rtlCol="0" anchor="ctr"/>
            <a:lstStyle/>
            <a:p>
              <a:pPr marL="0" marR="0" lvl="0" indent="0" algn="ctr" defTabSz="507995" eaLnBrk="1" fontAlgn="base" latinLnBrk="0" hangingPunct="1">
                <a:lnSpc>
                  <a:spcPct val="100000"/>
                </a:lnSpc>
                <a:spcBef>
                  <a:spcPct val="0"/>
                </a:spcBef>
                <a:spcAft>
                  <a:spcPct val="0"/>
                </a:spcAft>
                <a:buClrTx/>
                <a:buSzTx/>
                <a:buFontTx/>
                <a:buNone/>
                <a:tabLst/>
                <a:defRPr/>
              </a:pPr>
              <a:r>
                <a:rPr kumimoji="0" lang="en-US" sz="1556" b="0" i="0" u="none" strike="noStrike" kern="0" cap="none" spc="0" normalizeH="0" baseline="0" noProof="0" dirty="0">
                  <a:ln>
                    <a:noFill/>
                  </a:ln>
                  <a:solidFill>
                    <a:srgbClr val="000000"/>
                  </a:solidFill>
                  <a:effectLst/>
                  <a:uLnTx/>
                  <a:uFillTx/>
                  <a:latin typeface="Trebuchet MS"/>
                  <a:ea typeface="+mn-ea"/>
                  <a:cs typeface="+mn-cs"/>
                </a:rPr>
                <a:t>C</a:t>
              </a:r>
            </a:p>
          </p:txBody>
        </p:sp>
        <p:sp>
          <p:nvSpPr>
            <p:cNvPr id="68" name="Rectangle 67">
              <a:extLst>
                <a:ext uri="{FF2B5EF4-FFF2-40B4-BE49-F238E27FC236}">
                  <a16:creationId xmlns:a16="http://schemas.microsoft.com/office/drawing/2014/main" xmlns="" id="{811F732F-ED23-334E-8E60-CE6619BBD3FD}"/>
                </a:ext>
              </a:extLst>
            </p:cNvPr>
            <p:cNvSpPr/>
            <p:nvPr/>
          </p:nvSpPr>
          <p:spPr>
            <a:xfrm>
              <a:off x="3824790" y="4181643"/>
              <a:ext cx="238491" cy="254008"/>
            </a:xfrm>
            <a:prstGeom prst="rect">
              <a:avLst/>
            </a:prstGeom>
            <a:solidFill>
              <a:srgbClr val="A9D18E"/>
            </a:solidFill>
            <a:ln w="25400" cap="flat" cmpd="sng" algn="ctr">
              <a:solidFill>
                <a:srgbClr val="000000"/>
              </a:solidFill>
              <a:prstDash val="solid"/>
            </a:ln>
            <a:effectLst/>
          </p:spPr>
          <p:txBody>
            <a:bodyPr lIns="0" rIns="0" rtlCol="0" anchor="ctr"/>
            <a:lstStyle/>
            <a:p>
              <a:pPr marL="0" marR="0" lvl="0" indent="0" algn="ctr" defTabSz="507995" eaLnBrk="1" fontAlgn="base" latinLnBrk="0" hangingPunct="1">
                <a:lnSpc>
                  <a:spcPct val="100000"/>
                </a:lnSpc>
                <a:spcBef>
                  <a:spcPct val="0"/>
                </a:spcBef>
                <a:spcAft>
                  <a:spcPct val="0"/>
                </a:spcAft>
                <a:buClrTx/>
                <a:buSzTx/>
                <a:buFontTx/>
                <a:buNone/>
                <a:tabLst/>
                <a:defRPr/>
              </a:pPr>
              <a:r>
                <a:rPr kumimoji="0" lang="en-US" sz="1556" b="0" i="0" u="none" strike="noStrike" kern="0" cap="none" spc="0" normalizeH="0" baseline="0" noProof="0" dirty="0">
                  <a:ln>
                    <a:noFill/>
                  </a:ln>
                  <a:solidFill>
                    <a:srgbClr val="000000"/>
                  </a:solidFill>
                  <a:effectLst/>
                  <a:uLnTx/>
                  <a:uFillTx/>
                  <a:latin typeface="Trebuchet MS"/>
                  <a:ea typeface="+mn-ea"/>
                  <a:cs typeface="+mn-cs"/>
                </a:rPr>
                <a:t>D</a:t>
              </a:r>
            </a:p>
          </p:txBody>
        </p:sp>
      </p:grpSp>
      <p:sp>
        <p:nvSpPr>
          <p:cNvPr id="69" name="TextBox 68">
            <a:extLst>
              <a:ext uri="{FF2B5EF4-FFF2-40B4-BE49-F238E27FC236}">
                <a16:creationId xmlns:a16="http://schemas.microsoft.com/office/drawing/2014/main" xmlns="" id="{D96935D5-83F6-7A4E-8E8B-DF9967A43CFB}"/>
              </a:ext>
            </a:extLst>
          </p:cNvPr>
          <p:cNvSpPr txBox="1"/>
          <p:nvPr/>
        </p:nvSpPr>
        <p:spPr>
          <a:xfrm>
            <a:off x="1110615" y="3203969"/>
            <a:ext cx="1797288" cy="341632"/>
          </a:xfrm>
          <a:prstGeom prst="rect">
            <a:avLst/>
          </a:prstGeom>
          <a:noFill/>
          <a:ln w="6350" cap="flat" cmpd="sng" algn="ctr">
            <a:noFill/>
            <a:prstDash val="solid"/>
          </a:ln>
          <a:effectLst/>
        </p:spPr>
        <p:txBody>
          <a:bodyPr wrap="squar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Trebuchet MS"/>
                <a:ea typeface="+mn-ea"/>
                <a:cs typeface="+mn-cs"/>
              </a:rPr>
              <a:t>2:1 compressed</a:t>
            </a:r>
          </a:p>
        </p:txBody>
      </p:sp>
      <p:sp>
        <p:nvSpPr>
          <p:cNvPr id="70" name="TextBox 69">
            <a:extLst>
              <a:ext uri="{FF2B5EF4-FFF2-40B4-BE49-F238E27FC236}">
                <a16:creationId xmlns:a16="http://schemas.microsoft.com/office/drawing/2014/main" xmlns="" id="{403C54B2-BD77-1348-91B0-C891411EEA2C}"/>
              </a:ext>
            </a:extLst>
          </p:cNvPr>
          <p:cNvSpPr txBox="1"/>
          <p:nvPr/>
        </p:nvSpPr>
        <p:spPr>
          <a:xfrm>
            <a:off x="1254885" y="2209897"/>
            <a:ext cx="1653017" cy="341632"/>
          </a:xfrm>
          <a:prstGeom prst="rect">
            <a:avLst/>
          </a:prstGeom>
          <a:noFill/>
          <a:ln w="6350" cap="flat" cmpd="sng" algn="ctr">
            <a:noFill/>
            <a:prstDash val="solid"/>
          </a:ln>
          <a:effectLst/>
        </p:spPr>
        <p:txBody>
          <a:bodyPr wrap="squar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Trebuchet MS"/>
                <a:ea typeface="+mn-ea"/>
                <a:cs typeface="+mn-cs"/>
              </a:rPr>
              <a:t>uncompressed</a:t>
            </a:r>
            <a:endParaRPr kumimoji="0" lang="en-US" sz="24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71" name="TextBox 70">
            <a:extLst>
              <a:ext uri="{FF2B5EF4-FFF2-40B4-BE49-F238E27FC236}">
                <a16:creationId xmlns:a16="http://schemas.microsoft.com/office/drawing/2014/main" xmlns="" id="{4D990401-4833-B742-9D1D-805A7213523E}"/>
              </a:ext>
            </a:extLst>
          </p:cNvPr>
          <p:cNvSpPr txBox="1"/>
          <p:nvPr/>
        </p:nvSpPr>
        <p:spPr>
          <a:xfrm>
            <a:off x="1110615" y="4198042"/>
            <a:ext cx="1797287" cy="341632"/>
          </a:xfrm>
          <a:prstGeom prst="rect">
            <a:avLst/>
          </a:prstGeom>
          <a:noFill/>
          <a:ln w="6350" cap="flat" cmpd="sng" algn="ctr">
            <a:noFill/>
            <a:prstDash val="solid"/>
          </a:ln>
          <a:effectLst/>
        </p:spPr>
        <p:txBody>
          <a:bodyPr wrap="squar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Trebuchet MS"/>
                <a:ea typeface="+mn-ea"/>
                <a:cs typeface="+mn-cs"/>
              </a:rPr>
              <a:t>4:1 compressed</a:t>
            </a:r>
          </a:p>
        </p:txBody>
      </p:sp>
      <p:sp>
        <p:nvSpPr>
          <p:cNvPr id="72" name="Right Brace 71">
            <a:extLst>
              <a:ext uri="{FF2B5EF4-FFF2-40B4-BE49-F238E27FC236}">
                <a16:creationId xmlns:a16="http://schemas.microsoft.com/office/drawing/2014/main" xmlns="" id="{34AE627F-23A0-5140-9D14-E8F07950A0BC}"/>
              </a:ext>
            </a:extLst>
          </p:cNvPr>
          <p:cNvSpPr/>
          <p:nvPr/>
        </p:nvSpPr>
        <p:spPr>
          <a:xfrm flipH="1">
            <a:off x="2862135" y="2750762"/>
            <a:ext cx="196287" cy="1252231"/>
          </a:xfrm>
          <a:prstGeom prst="rightBrace">
            <a:avLst/>
          </a:prstGeom>
          <a:noFill/>
          <a:ln w="28575" cap="flat" cmpd="sng" algn="ctr">
            <a:solidFill>
              <a:srgbClr val="50505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Trebuchet MS"/>
              <a:ea typeface="+mn-ea"/>
              <a:cs typeface="+mn-cs"/>
            </a:endParaRPr>
          </a:p>
        </p:txBody>
      </p:sp>
      <p:grpSp>
        <p:nvGrpSpPr>
          <p:cNvPr id="82" name="Group 81"/>
          <p:cNvGrpSpPr/>
          <p:nvPr/>
        </p:nvGrpSpPr>
        <p:grpSpPr>
          <a:xfrm>
            <a:off x="836676" y="1854025"/>
            <a:ext cx="6395826" cy="343172"/>
            <a:chOff x="836676" y="1794092"/>
            <a:chExt cx="6395826" cy="343172"/>
          </a:xfrm>
        </p:grpSpPr>
        <p:sp>
          <p:nvSpPr>
            <p:cNvPr id="73" name="TextBox 72">
              <a:extLst>
                <a:ext uri="{FF2B5EF4-FFF2-40B4-BE49-F238E27FC236}">
                  <a16:creationId xmlns:a16="http://schemas.microsoft.com/office/drawing/2014/main" xmlns="" id="{CCEDC166-BFDD-854B-A475-0FBE0AE92353}"/>
                </a:ext>
              </a:extLst>
            </p:cNvPr>
            <p:cNvSpPr txBox="1"/>
            <p:nvPr/>
          </p:nvSpPr>
          <p:spPr>
            <a:xfrm>
              <a:off x="836676" y="1795632"/>
              <a:ext cx="2083596" cy="341632"/>
            </a:xfrm>
            <a:prstGeom prst="rect">
              <a:avLst/>
            </a:prstGeom>
            <a:noFill/>
            <a:ln w="6350" cap="flat" cmpd="sng" algn="ctr">
              <a:noFill/>
              <a:prstDash val="solid"/>
            </a:ln>
            <a:effectLst/>
          </p:spPr>
          <p:txBody>
            <a:bodyPr wrap="squar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Trebuchet MS"/>
                  <a:ea typeface="+mn-ea"/>
                  <a:cs typeface="+mn-cs"/>
                </a:rPr>
                <a:t>Possible locations:</a:t>
              </a:r>
            </a:p>
          </p:txBody>
        </p:sp>
        <p:sp>
          <p:nvSpPr>
            <p:cNvPr id="74" name="TextBox 73">
              <a:extLst>
                <a:ext uri="{FF2B5EF4-FFF2-40B4-BE49-F238E27FC236}">
                  <a16:creationId xmlns:a16="http://schemas.microsoft.com/office/drawing/2014/main" xmlns="" id="{34B23997-E2D5-5541-9028-9BAA230D8DB5}"/>
                </a:ext>
              </a:extLst>
            </p:cNvPr>
            <p:cNvSpPr txBox="1"/>
            <p:nvPr/>
          </p:nvSpPr>
          <p:spPr>
            <a:xfrm>
              <a:off x="3240625" y="1794092"/>
              <a:ext cx="681820" cy="341632"/>
            </a:xfrm>
            <a:prstGeom prst="rect">
              <a:avLst/>
            </a:prstGeom>
            <a:noFill/>
            <a:ln w="6350" cap="flat" cmpd="sng" algn="ctr">
              <a:noFill/>
              <a:prstDash val="solid"/>
            </a:ln>
            <a:effectLst/>
          </p:spPr>
          <p:txBody>
            <a:bodyPr wrap="squar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Trebuchet MS"/>
                  <a:ea typeface="+mn-ea"/>
                  <a:cs typeface="+mn-cs"/>
                </a:rPr>
                <a:t>1</a:t>
              </a:r>
            </a:p>
          </p:txBody>
        </p:sp>
        <p:sp>
          <p:nvSpPr>
            <p:cNvPr id="75" name="TextBox 74">
              <a:extLst>
                <a:ext uri="{FF2B5EF4-FFF2-40B4-BE49-F238E27FC236}">
                  <a16:creationId xmlns:a16="http://schemas.microsoft.com/office/drawing/2014/main" xmlns="" id="{B4A7855E-18E3-564A-9517-AC4E5306AD06}"/>
                </a:ext>
              </a:extLst>
            </p:cNvPr>
            <p:cNvSpPr txBox="1"/>
            <p:nvPr/>
          </p:nvSpPr>
          <p:spPr>
            <a:xfrm>
              <a:off x="4350266" y="1794651"/>
              <a:ext cx="681820" cy="341632"/>
            </a:xfrm>
            <a:prstGeom prst="rect">
              <a:avLst/>
            </a:prstGeom>
            <a:noFill/>
            <a:ln w="6350" cap="flat" cmpd="sng" algn="ctr">
              <a:noFill/>
              <a:prstDash val="solid"/>
            </a:ln>
            <a:effectLst/>
          </p:spPr>
          <p:txBody>
            <a:bodyPr wrap="squar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a:ln>
                    <a:noFill/>
                  </a:ln>
                  <a:solidFill>
                    <a:srgbClr val="000000"/>
                  </a:solidFill>
                  <a:effectLst/>
                  <a:uLnTx/>
                  <a:uFillTx/>
                  <a:latin typeface="Trebuchet MS"/>
                  <a:ea typeface="+mn-ea"/>
                  <a:cs typeface="+mn-cs"/>
                </a:rPr>
                <a:t>2</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76" name="TextBox 75">
              <a:extLst>
                <a:ext uri="{FF2B5EF4-FFF2-40B4-BE49-F238E27FC236}">
                  <a16:creationId xmlns:a16="http://schemas.microsoft.com/office/drawing/2014/main" xmlns="" id="{A25E16ED-E2A5-5A41-929B-96307ADA7D17}"/>
                </a:ext>
              </a:extLst>
            </p:cNvPr>
            <p:cNvSpPr txBox="1"/>
            <p:nvPr/>
          </p:nvSpPr>
          <p:spPr>
            <a:xfrm>
              <a:off x="5450474" y="1794092"/>
              <a:ext cx="681820" cy="341632"/>
            </a:xfrm>
            <a:prstGeom prst="rect">
              <a:avLst/>
            </a:prstGeom>
            <a:noFill/>
            <a:ln w="6350" cap="flat" cmpd="sng" algn="ctr">
              <a:noFill/>
              <a:prstDash val="solid"/>
            </a:ln>
            <a:effectLst/>
          </p:spPr>
          <p:txBody>
            <a:bodyPr wrap="squar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a:ln>
                    <a:noFill/>
                  </a:ln>
                  <a:solidFill>
                    <a:srgbClr val="000000"/>
                  </a:solidFill>
                  <a:effectLst/>
                  <a:uLnTx/>
                  <a:uFillTx/>
                  <a:latin typeface="Trebuchet MS"/>
                  <a:ea typeface="+mn-ea"/>
                  <a:cs typeface="+mn-cs"/>
                </a:rPr>
                <a:t>2</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77" name="TextBox 76">
              <a:extLst>
                <a:ext uri="{FF2B5EF4-FFF2-40B4-BE49-F238E27FC236}">
                  <a16:creationId xmlns:a16="http://schemas.microsoft.com/office/drawing/2014/main" xmlns="" id="{C80E635C-93F8-784F-BC01-CEC898F19175}"/>
                </a:ext>
              </a:extLst>
            </p:cNvPr>
            <p:cNvSpPr txBox="1"/>
            <p:nvPr/>
          </p:nvSpPr>
          <p:spPr>
            <a:xfrm>
              <a:off x="6550682" y="1794092"/>
              <a:ext cx="681820" cy="341632"/>
            </a:xfrm>
            <a:prstGeom prst="rect">
              <a:avLst/>
            </a:prstGeom>
            <a:noFill/>
            <a:ln w="6350" cap="flat" cmpd="sng" algn="ctr">
              <a:noFill/>
              <a:prstDash val="solid"/>
            </a:ln>
            <a:effectLst/>
          </p:spPr>
          <p:txBody>
            <a:bodyPr wrap="squar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Trebuchet MS"/>
                  <a:ea typeface="+mn-ea"/>
                  <a:cs typeface="+mn-cs"/>
                </a:rPr>
                <a:t>3</a:t>
              </a:r>
            </a:p>
          </p:txBody>
        </p:sp>
      </p:grpSp>
      <p:sp>
        <p:nvSpPr>
          <p:cNvPr id="86" name="Rounded Rectangle 85">
            <a:extLst>
              <a:ext uri="{FF2B5EF4-FFF2-40B4-BE49-F238E27FC236}">
                <a16:creationId xmlns:a16="http://schemas.microsoft.com/office/drawing/2014/main" xmlns="" id="{FD653DAE-7908-8843-90F3-04D5BE03033F}"/>
              </a:ext>
            </a:extLst>
          </p:cNvPr>
          <p:cNvSpPr/>
          <p:nvPr/>
        </p:nvSpPr>
        <p:spPr>
          <a:xfrm>
            <a:off x="3008366" y="3157338"/>
            <a:ext cx="1158554" cy="1462403"/>
          </a:xfrm>
          <a:prstGeom prst="roundRect">
            <a:avLst/>
          </a:prstGeom>
          <a:solidFill>
            <a:srgbClr val="FFFFFF">
              <a:alpha val="0"/>
            </a:srgbClr>
          </a:solidFill>
          <a:ln w="38100" cap="flat" cmpd="sng" algn="ctr">
            <a:solidFill>
              <a:srgbClr val="F300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B3B3B3"/>
              </a:solidFill>
              <a:effectLst/>
              <a:uLnTx/>
              <a:uFillTx/>
              <a:latin typeface="Trebuchet MS"/>
              <a:ea typeface="+mn-ea"/>
              <a:cs typeface="+mn-cs"/>
            </a:endParaRPr>
          </a:p>
        </p:txBody>
      </p:sp>
      <p:sp>
        <p:nvSpPr>
          <p:cNvPr id="87" name="Rounded Rectangle 86">
            <a:extLst>
              <a:ext uri="{FF2B5EF4-FFF2-40B4-BE49-F238E27FC236}">
                <a16:creationId xmlns:a16="http://schemas.microsoft.com/office/drawing/2014/main" xmlns="" id="{FD653DAE-7908-8843-90F3-04D5BE03033F}"/>
              </a:ext>
            </a:extLst>
          </p:cNvPr>
          <p:cNvSpPr/>
          <p:nvPr/>
        </p:nvSpPr>
        <p:spPr>
          <a:xfrm>
            <a:off x="4111899" y="2159081"/>
            <a:ext cx="1158554" cy="998257"/>
          </a:xfrm>
          <a:prstGeom prst="roundRect">
            <a:avLst/>
          </a:prstGeom>
          <a:solidFill>
            <a:srgbClr val="FFFFFF">
              <a:alpha val="0"/>
            </a:srgbClr>
          </a:solidFill>
          <a:ln w="38100" cap="flat" cmpd="sng" algn="ctr">
            <a:solidFill>
              <a:srgbClr val="F300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B3B3B3"/>
              </a:solidFill>
              <a:effectLst/>
              <a:uLnTx/>
              <a:uFillTx/>
              <a:latin typeface="Trebuchet MS"/>
              <a:ea typeface="+mn-ea"/>
              <a:cs typeface="+mn-cs"/>
            </a:endParaRPr>
          </a:p>
        </p:txBody>
      </p:sp>
      <p:sp>
        <p:nvSpPr>
          <p:cNvPr id="85" name="TextBox 84"/>
          <p:cNvSpPr txBox="1"/>
          <p:nvPr/>
        </p:nvSpPr>
        <p:spPr>
          <a:xfrm>
            <a:off x="173564" y="5957752"/>
            <a:ext cx="8862030" cy="769441"/>
          </a:xfrm>
          <a:prstGeom prst="rect">
            <a:avLst/>
          </a:prstGeom>
          <a:solidFill>
            <a:srgbClr val="CCFFCC"/>
          </a:solidFill>
          <a:ln>
            <a:solidFill>
              <a:schemeClr val="tx1"/>
            </a:solidFill>
          </a:ln>
        </p:spPr>
        <p:txBody>
          <a:bodyPr wrap="square" rtlCol="0">
            <a:spAutoFit/>
          </a:bodyPr>
          <a:lstStyle/>
          <a:p>
            <a:pPr lvl="1"/>
            <a:r>
              <a:rPr lang="en-US" sz="2200" b="1" dirty="0" smtClean="0"/>
              <a:t>Page-based Last-compressibility Line Location Predictor still effective. Need additional 4-to-1 marker value.</a:t>
            </a:r>
            <a:endParaRPr lang="en-US" sz="2200" b="1" dirty="0"/>
          </a:p>
        </p:txBody>
      </p:sp>
      <p:sp>
        <p:nvSpPr>
          <p:cNvPr id="84" name="TextBox 83">
            <a:extLst>
              <a:ext uri="{FF2B5EF4-FFF2-40B4-BE49-F238E27FC236}">
                <a16:creationId xmlns:a16="http://schemas.microsoft.com/office/drawing/2014/main" xmlns="" id="{8DFE6565-5D12-DF4C-9D01-E5DA681D7950}"/>
              </a:ext>
            </a:extLst>
          </p:cNvPr>
          <p:cNvSpPr txBox="1"/>
          <p:nvPr/>
        </p:nvSpPr>
        <p:spPr>
          <a:xfrm>
            <a:off x="3752949" y="4524180"/>
            <a:ext cx="3395049" cy="341632"/>
          </a:xfrm>
          <a:prstGeom prst="rect">
            <a:avLst/>
          </a:prstGeom>
          <a:solidFill>
            <a:schemeClr val="bg1">
              <a:lumMod val="85000"/>
            </a:schemeClr>
          </a:solidFill>
          <a:ln w="6350" cap="flat" cmpd="sng" algn="ctr">
            <a:solidFill>
              <a:schemeClr val="tx1"/>
            </a:solid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b="1" kern="0" dirty="0" smtClean="0">
                <a:solidFill>
                  <a:srgbClr val="000000"/>
                </a:solidFill>
                <a:latin typeface="Trebuchet MS"/>
                <a:ea typeface="+mn-ea"/>
                <a:cs typeface="+mn-cs"/>
              </a:rPr>
              <a:t>B has </a:t>
            </a:r>
            <a:r>
              <a:rPr lang="en-US" sz="1800" b="1" kern="0" smtClean="0">
                <a:solidFill>
                  <a:srgbClr val="000000"/>
                </a:solidFill>
                <a:latin typeface="Trebuchet MS"/>
                <a:ea typeface="+mn-ea"/>
                <a:cs typeface="+mn-cs"/>
              </a:rPr>
              <a:t>two possible locations</a:t>
            </a:r>
            <a:endParaRPr lang="en-US" sz="1800" b="1" kern="0" dirty="0">
              <a:solidFill>
                <a:srgbClr val="000000"/>
              </a:solidFill>
              <a:latin typeface="Trebuchet MS"/>
              <a:ea typeface="+mn-ea"/>
              <a:cs typeface="+mn-cs"/>
            </a:endParaRPr>
          </a:p>
        </p:txBody>
      </p:sp>
    </p:spTree>
    <p:extLst>
      <p:ext uri="{BB962C8B-B14F-4D97-AF65-F5344CB8AC3E}">
        <p14:creationId xmlns:p14="http://schemas.microsoft.com/office/powerpoint/2010/main" val="1693870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200"/>
                                  </p:stCondLst>
                                  <p:childTnLst>
                                    <p:set>
                                      <p:cBhvr>
                                        <p:cTn id="10" dur="1" fill="hold">
                                          <p:stCondLst>
                                            <p:cond delay="0"/>
                                          </p:stCondLst>
                                        </p:cTn>
                                        <p:tgtEl>
                                          <p:spTgt spid="69"/>
                                        </p:tgtEl>
                                        <p:attrNameLst>
                                          <p:attrName>style.visibility</p:attrName>
                                        </p:attrNameLst>
                                      </p:cBhvr>
                                      <p:to>
                                        <p:strVal val="visible"/>
                                      </p:to>
                                    </p:set>
                                  </p:childTnLst>
                                </p:cTn>
                              </p:par>
                            </p:childTnLst>
                          </p:cTn>
                        </p:par>
                        <p:par>
                          <p:cTn id="11" fill="hold">
                            <p:stCondLst>
                              <p:cond delay="200"/>
                            </p:stCondLst>
                            <p:childTnLst>
                              <p:par>
                                <p:cTn id="12" presetID="1" presetClass="entr" presetSubtype="0" fill="hold" grpId="0" nodeType="afterEffect">
                                  <p:stCondLst>
                                    <p:cond delay="0"/>
                                  </p:stCondLst>
                                  <p:childTnLst>
                                    <p:set>
                                      <p:cBhvr>
                                        <p:cTn id="13" dur="1" fill="hold">
                                          <p:stCondLst>
                                            <p:cond delay="0"/>
                                          </p:stCondLst>
                                        </p:cTn>
                                        <p:tgtEl>
                                          <p:spTgt spid="71"/>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72"/>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7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79"/>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nodeType="afterEffect">
                                  <p:stCondLst>
                                    <p:cond delay="200"/>
                                  </p:stCondLst>
                                  <p:childTnLst>
                                    <p:set>
                                      <p:cBhvr>
                                        <p:cTn id="24" dur="1" fill="hold">
                                          <p:stCondLst>
                                            <p:cond delay="0"/>
                                          </p:stCondLst>
                                        </p:cTn>
                                        <p:tgtEl>
                                          <p:spTgt spid="80"/>
                                        </p:tgtEl>
                                        <p:attrNameLst>
                                          <p:attrName>style.visibility</p:attrName>
                                        </p:attrNameLst>
                                      </p:cBhvr>
                                      <p:to>
                                        <p:strVal val="visible"/>
                                      </p:to>
                                    </p:set>
                                  </p:childTnLst>
                                </p:cTn>
                              </p:par>
                            </p:childTnLst>
                          </p:cTn>
                        </p:par>
                        <p:par>
                          <p:cTn id="25" fill="hold">
                            <p:stCondLst>
                              <p:cond delay="200"/>
                            </p:stCondLst>
                            <p:childTnLst>
                              <p:par>
                                <p:cTn id="26" presetID="1" presetClass="entr" presetSubtype="0" fill="hold" nodeType="afterEffect">
                                  <p:stCondLst>
                                    <p:cond delay="200"/>
                                  </p:stCondLst>
                                  <p:childTnLst>
                                    <p:set>
                                      <p:cBhvr>
                                        <p:cTn id="27" dur="1" fill="hold">
                                          <p:stCondLst>
                                            <p:cond delay="0"/>
                                          </p:stCondLst>
                                        </p:cTn>
                                        <p:tgtEl>
                                          <p:spTgt spid="81"/>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3">
                                            <p:txEl>
                                              <p:pRg st="0" end="0"/>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87"/>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86"/>
                                        </p:tgtEl>
                                        <p:attrNameLst>
                                          <p:attrName>style.visibility</p:attrName>
                                        </p:attrNameLst>
                                      </p:cBhvr>
                                      <p:to>
                                        <p:strVal val="visible"/>
                                      </p:to>
                                    </p:set>
                                  </p:childTnLst>
                                </p:cTn>
                              </p:par>
                              <p:par>
                                <p:cTn id="38" presetID="1" presetClass="entr" presetSubtype="0" fill="hold" grpId="0" nodeType="withEffect">
                                  <p:stCondLst>
                                    <p:cond delay="250"/>
                                  </p:stCondLst>
                                  <p:childTnLst>
                                    <p:set>
                                      <p:cBhvr>
                                        <p:cTn id="39" dur="1" fill="hold">
                                          <p:stCondLst>
                                            <p:cond delay="0"/>
                                          </p:stCondLst>
                                        </p:cTn>
                                        <p:tgtEl>
                                          <p:spTgt spid="8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9" grpId="0"/>
      <p:bldP spid="71" grpId="0"/>
      <p:bldP spid="72" grpId="0" animBg="1"/>
      <p:bldP spid="86" grpId="0" animBg="1"/>
      <p:bldP spid="87" grpId="0" animBg="1"/>
      <p:bldP spid="85" grpId="0" animBg="1"/>
      <p:bldP spid="8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Invert line on collision: only compressed lines store marker</a:t>
            </a:r>
            <a:endParaRPr lang="en-US" dirty="0"/>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34</a:t>
            </a:fld>
            <a:endParaRPr lang="en-US"/>
          </a:p>
        </p:txBody>
      </p:sp>
      <p:sp>
        <p:nvSpPr>
          <p:cNvPr id="5" name="Rectangle 4">
            <a:extLst>
              <a:ext uri="{FF2B5EF4-FFF2-40B4-BE49-F238E27FC236}">
                <a16:creationId xmlns:a16="http://schemas.microsoft.com/office/drawing/2014/main" xmlns="" id="{2BDB3904-1341-E74F-B00C-F6E7A8B36D68}"/>
              </a:ext>
            </a:extLst>
          </p:cNvPr>
          <p:cNvSpPr/>
          <p:nvPr/>
        </p:nvSpPr>
        <p:spPr>
          <a:xfrm>
            <a:off x="5844444" y="1280098"/>
            <a:ext cx="1163411" cy="335994"/>
          </a:xfrm>
          <a:prstGeom prst="rect">
            <a:avLst/>
          </a:prstGeom>
          <a:solidFill>
            <a:srgbClr val="9A4216">
              <a:lumMod val="20000"/>
              <a:lumOff val="80000"/>
            </a:srgbClr>
          </a:solidFill>
          <a:ln w="25400" cap="flat" cmpd="sng" algn="ctr">
            <a:solidFill>
              <a:srgbClr val="000000"/>
            </a:solidFill>
            <a:prstDash val="solid"/>
          </a:ln>
          <a:effectLst/>
        </p:spPr>
        <p:txBody>
          <a:bodyPr lIns="0" rIns="0" rtlCol="0" anchor="ctr"/>
          <a:lstStyle/>
          <a:p>
            <a:pPr marL="0" marR="0" lvl="0" indent="0" algn="ctr" defTabSz="507995" eaLnBrk="1" fontAlgn="base" latinLnBrk="0" hangingPunct="1">
              <a:lnSpc>
                <a:spcPct val="100000"/>
              </a:lnSpc>
              <a:spcBef>
                <a:spcPct val="0"/>
              </a:spcBef>
              <a:spcAft>
                <a:spcPct val="0"/>
              </a:spcAft>
              <a:buClrTx/>
              <a:buSzTx/>
              <a:buFontTx/>
              <a:buNone/>
              <a:tabLst/>
              <a:defRPr/>
            </a:pPr>
            <a:r>
              <a:rPr kumimoji="0" lang="en-US" sz="1556" b="1" i="0" u="none" strike="noStrike" kern="0" cap="none" spc="0" normalizeH="0" baseline="0" noProof="0" dirty="0">
                <a:ln>
                  <a:noFill/>
                </a:ln>
                <a:solidFill>
                  <a:srgbClr val="000000"/>
                </a:solidFill>
                <a:effectLst/>
                <a:uLnTx/>
                <a:uFillTx/>
                <a:latin typeface="Trebuchet MS"/>
                <a:ea typeface="+mn-ea"/>
                <a:cs typeface="+mn-cs"/>
              </a:rPr>
              <a:t>x44444444</a:t>
            </a:r>
          </a:p>
        </p:txBody>
      </p:sp>
      <p:sp>
        <p:nvSpPr>
          <p:cNvPr id="6" name="Rectangle 5">
            <a:extLst>
              <a:ext uri="{FF2B5EF4-FFF2-40B4-BE49-F238E27FC236}">
                <a16:creationId xmlns:a16="http://schemas.microsoft.com/office/drawing/2014/main" xmlns="" id="{178AB9FF-3A60-FF4C-9D25-C821F073CAD9}"/>
              </a:ext>
            </a:extLst>
          </p:cNvPr>
          <p:cNvSpPr/>
          <p:nvPr/>
        </p:nvSpPr>
        <p:spPr>
          <a:xfrm>
            <a:off x="3408679" y="2234267"/>
            <a:ext cx="3599175" cy="360058"/>
          </a:xfrm>
          <a:prstGeom prst="rect">
            <a:avLst/>
          </a:prstGeom>
          <a:solidFill>
            <a:srgbClr val="FFE799"/>
          </a:solidFill>
          <a:ln w="25400" cap="flat" cmpd="sng" algn="ctr">
            <a:solidFill>
              <a:srgbClr val="000000"/>
            </a:solidFill>
            <a:prstDash val="solid"/>
          </a:ln>
          <a:effectLst/>
        </p:spPr>
        <p:txBody>
          <a:bodyPr lIns="0" rIns="0" rtlCol="0" anchor="ctr"/>
          <a:lstStyle/>
          <a:p>
            <a:pPr marL="0" marR="0" lvl="0" indent="0" defTabSz="507995" eaLnBrk="1" fontAlgn="base" latinLnBrk="0" hangingPunct="1">
              <a:lnSpc>
                <a:spcPct val="100000"/>
              </a:lnSpc>
              <a:spcBef>
                <a:spcPct val="0"/>
              </a:spcBef>
              <a:spcAft>
                <a:spcPct val="0"/>
              </a:spcAft>
              <a:buClrTx/>
              <a:buSzTx/>
              <a:buFontTx/>
              <a:buNone/>
              <a:tabLst/>
              <a:defRPr/>
            </a:pPr>
            <a:r>
              <a:rPr kumimoji="0" lang="en-US" sz="1556" b="0" i="0" u="none" strike="noStrike" kern="0" cap="none" spc="0" normalizeH="0" baseline="0" noProof="0" dirty="0">
                <a:ln>
                  <a:noFill/>
                </a:ln>
                <a:solidFill>
                  <a:srgbClr val="000000"/>
                </a:solidFill>
                <a:effectLst/>
                <a:uLnTx/>
                <a:uFillTx/>
                <a:latin typeface="Trebuchet MS"/>
                <a:ea typeface="+mn-ea"/>
                <a:cs typeface="+mn-cs"/>
              </a:rPr>
              <a:t>  x0 . . .  . . . . . . . . . . . . . </a:t>
            </a:r>
            <a:r>
              <a:rPr kumimoji="0" lang="en-US" sz="1556" b="1" i="0" u="none" strike="noStrike" kern="0" cap="none" spc="0" normalizeH="0" baseline="0" noProof="0" dirty="0">
                <a:ln>
                  <a:noFill/>
                </a:ln>
                <a:solidFill>
                  <a:srgbClr val="000000"/>
                </a:solidFill>
                <a:effectLst/>
                <a:uLnTx/>
                <a:uFillTx/>
                <a:latin typeface="Trebuchet MS"/>
                <a:ea typeface="+mn-ea"/>
                <a:cs typeface="+mn-cs"/>
              </a:rPr>
              <a:t>44444444</a:t>
            </a:r>
          </a:p>
        </p:txBody>
      </p:sp>
      <p:cxnSp>
        <p:nvCxnSpPr>
          <p:cNvPr id="7" name="Straight Arrow Connector 6">
            <a:extLst>
              <a:ext uri="{FF2B5EF4-FFF2-40B4-BE49-F238E27FC236}">
                <a16:creationId xmlns:a16="http://schemas.microsoft.com/office/drawing/2014/main" xmlns="" id="{F8C9D00D-CACF-6A45-8220-E92398650AB8}"/>
              </a:ext>
            </a:extLst>
          </p:cNvPr>
          <p:cNvCxnSpPr>
            <a:cxnSpLocks/>
          </p:cNvCxnSpPr>
          <p:nvPr/>
        </p:nvCxnSpPr>
        <p:spPr>
          <a:xfrm flipV="1">
            <a:off x="6457106" y="1679430"/>
            <a:ext cx="0" cy="501938"/>
          </a:xfrm>
          <a:prstGeom prst="straightConnector1">
            <a:avLst/>
          </a:prstGeom>
          <a:noFill/>
          <a:ln w="38100" cap="flat" cmpd="sng" algn="ctr">
            <a:solidFill>
              <a:srgbClr val="000000"/>
            </a:solidFill>
            <a:prstDash val="sysDash"/>
            <a:headEnd type="triangle"/>
            <a:tailEnd type="triangle"/>
          </a:ln>
          <a:effectLst/>
        </p:spPr>
      </p:cxnSp>
      <p:sp>
        <p:nvSpPr>
          <p:cNvPr id="8" name="TextBox 7">
            <a:extLst>
              <a:ext uri="{FF2B5EF4-FFF2-40B4-BE49-F238E27FC236}">
                <a16:creationId xmlns:a16="http://schemas.microsoft.com/office/drawing/2014/main" xmlns="" id="{6FBFA28A-7E0B-C346-8CBD-C46E866D09C7}"/>
              </a:ext>
            </a:extLst>
          </p:cNvPr>
          <p:cNvSpPr txBox="1"/>
          <p:nvPr/>
        </p:nvSpPr>
        <p:spPr>
          <a:xfrm>
            <a:off x="5924826" y="935647"/>
            <a:ext cx="994611" cy="341632"/>
          </a:xfrm>
          <a:prstGeom prst="rect">
            <a:avLst/>
          </a:prstGeom>
          <a:noFill/>
          <a:ln w="6350" cap="flat" cmpd="sng" algn="ctr">
            <a:noFill/>
            <a:prstDash val="solid"/>
          </a:ln>
          <a:effectLst/>
        </p:spPr>
        <p:txBody>
          <a:bodyPr wrap="squar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Trebuchet MS"/>
                <a:ea typeface="+mn-ea"/>
                <a:cs typeface="+mn-cs"/>
              </a:rPr>
              <a:t>Marker</a:t>
            </a:r>
          </a:p>
        </p:txBody>
      </p:sp>
      <p:sp>
        <p:nvSpPr>
          <p:cNvPr id="9" name="Rectangle 8">
            <a:extLst>
              <a:ext uri="{FF2B5EF4-FFF2-40B4-BE49-F238E27FC236}">
                <a16:creationId xmlns:a16="http://schemas.microsoft.com/office/drawing/2014/main" xmlns="" id="{B9C0BA9E-9853-F641-898A-99DFAA09E8D2}"/>
              </a:ext>
            </a:extLst>
          </p:cNvPr>
          <p:cNvSpPr/>
          <p:nvPr/>
        </p:nvSpPr>
        <p:spPr>
          <a:xfrm>
            <a:off x="3408680" y="3725387"/>
            <a:ext cx="3599173" cy="360058"/>
          </a:xfrm>
          <a:prstGeom prst="rect">
            <a:avLst/>
          </a:prstGeom>
          <a:solidFill>
            <a:srgbClr val="F18686"/>
          </a:solidFill>
          <a:ln w="25400" cap="flat" cmpd="sng" algn="ctr">
            <a:solidFill>
              <a:srgbClr val="000000"/>
            </a:solidFill>
            <a:prstDash val="solid"/>
          </a:ln>
          <a:effectLst/>
        </p:spPr>
        <p:txBody>
          <a:bodyPr lIns="0" rIns="0" rtlCol="0" anchor="ctr"/>
          <a:lstStyle/>
          <a:p>
            <a:pPr marL="0" marR="0" lvl="0" indent="0" defTabSz="507995" eaLnBrk="1" fontAlgn="base" latinLnBrk="0" hangingPunct="1">
              <a:lnSpc>
                <a:spcPct val="100000"/>
              </a:lnSpc>
              <a:spcBef>
                <a:spcPct val="0"/>
              </a:spcBef>
              <a:spcAft>
                <a:spcPct val="0"/>
              </a:spcAft>
              <a:buClrTx/>
              <a:buSzTx/>
              <a:buFontTx/>
              <a:buNone/>
              <a:tabLst/>
              <a:defRPr/>
            </a:pPr>
            <a:r>
              <a:rPr kumimoji="0" lang="en-US" sz="1556" b="0" i="0" u="none" strike="noStrike" kern="0" cap="none" spc="0" normalizeH="0" baseline="0" noProof="0" dirty="0">
                <a:ln>
                  <a:noFill/>
                </a:ln>
                <a:solidFill>
                  <a:srgbClr val="000000"/>
                </a:solidFill>
                <a:effectLst/>
                <a:uLnTx/>
                <a:uFillTx/>
                <a:latin typeface="Trebuchet MS"/>
                <a:ea typeface="+mn-ea"/>
                <a:cs typeface="+mn-cs"/>
              </a:rPr>
              <a:t>  x1 . . . . . . . . . . . . . . . .  </a:t>
            </a:r>
            <a:r>
              <a:rPr kumimoji="0" lang="en-US" sz="1556" b="1" i="0" u="none" strike="noStrike" kern="0" cap="none" spc="0" normalizeH="0" baseline="0" noProof="0" dirty="0">
                <a:ln>
                  <a:noFill/>
                </a:ln>
                <a:solidFill>
                  <a:srgbClr val="000000"/>
                </a:solidFill>
                <a:effectLst/>
                <a:uLnTx/>
                <a:uFillTx/>
                <a:latin typeface="Trebuchet MS"/>
                <a:ea typeface="+mn-ea"/>
                <a:cs typeface="+mn-cs"/>
              </a:rPr>
              <a:t>BBBBBBBB</a:t>
            </a:r>
          </a:p>
        </p:txBody>
      </p:sp>
      <p:sp>
        <p:nvSpPr>
          <p:cNvPr id="10" name="TextBox 9">
            <a:extLst>
              <a:ext uri="{FF2B5EF4-FFF2-40B4-BE49-F238E27FC236}">
                <a16:creationId xmlns:a16="http://schemas.microsoft.com/office/drawing/2014/main" xmlns="" id="{018AB201-D6E8-AB4B-95F5-0C75FECF585C}"/>
              </a:ext>
            </a:extLst>
          </p:cNvPr>
          <p:cNvSpPr txBox="1"/>
          <p:nvPr/>
        </p:nvSpPr>
        <p:spPr>
          <a:xfrm>
            <a:off x="4205304" y="4175426"/>
            <a:ext cx="1804736" cy="341632"/>
          </a:xfrm>
          <a:prstGeom prst="rect">
            <a:avLst/>
          </a:prstGeom>
          <a:noFill/>
          <a:ln w="6350" cap="flat" cmpd="sng" algn="ctr">
            <a:noFill/>
            <a:prstDash val="solid"/>
          </a:ln>
          <a:effectLst/>
        </p:spPr>
        <p:txBody>
          <a:bodyPr wrap="squar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Trebuchet MS"/>
                <a:ea typeface="+mn-ea"/>
                <a:cs typeface="+mn-cs"/>
              </a:rPr>
              <a:t>Inverted line</a:t>
            </a:r>
          </a:p>
        </p:txBody>
      </p:sp>
      <p:sp>
        <p:nvSpPr>
          <p:cNvPr id="11" name="Right Arrow 10">
            <a:extLst>
              <a:ext uri="{FF2B5EF4-FFF2-40B4-BE49-F238E27FC236}">
                <a16:creationId xmlns:a16="http://schemas.microsoft.com/office/drawing/2014/main" xmlns="" id="{06A2EA43-523A-D14F-B544-BE9067C4CF4F}"/>
              </a:ext>
            </a:extLst>
          </p:cNvPr>
          <p:cNvSpPr/>
          <p:nvPr/>
        </p:nvSpPr>
        <p:spPr>
          <a:xfrm rot="5400000">
            <a:off x="4599230" y="3063662"/>
            <a:ext cx="1074175" cy="249280"/>
          </a:xfrm>
          <a:prstGeom prst="rightArrow">
            <a:avLst/>
          </a:prstGeom>
          <a:solidFill>
            <a:srgbClr val="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Trebuchet MS"/>
              <a:ea typeface="+mn-ea"/>
              <a:cs typeface="+mn-cs"/>
            </a:endParaRPr>
          </a:p>
        </p:txBody>
      </p:sp>
      <p:sp>
        <p:nvSpPr>
          <p:cNvPr id="12" name="TextBox 11">
            <a:extLst>
              <a:ext uri="{FF2B5EF4-FFF2-40B4-BE49-F238E27FC236}">
                <a16:creationId xmlns:a16="http://schemas.microsoft.com/office/drawing/2014/main" xmlns="" id="{256F823C-C228-CB4F-BA9D-47C3EA8A48A9}"/>
              </a:ext>
            </a:extLst>
          </p:cNvPr>
          <p:cNvSpPr txBox="1"/>
          <p:nvPr/>
        </p:nvSpPr>
        <p:spPr>
          <a:xfrm>
            <a:off x="4000291" y="3089261"/>
            <a:ext cx="2214763" cy="341632"/>
          </a:xfrm>
          <a:prstGeom prst="rect">
            <a:avLst/>
          </a:prstGeom>
          <a:solidFill>
            <a:srgbClr val="FFFFFF"/>
          </a:solidFill>
          <a:ln w="6350" cap="flat" cmpd="sng" algn="ctr">
            <a:noFill/>
            <a:prstDash val="solid"/>
          </a:ln>
          <a:effectLst/>
        </p:spPr>
        <p:txBody>
          <a:bodyPr wrap="squar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Trebuchet MS"/>
                <a:ea typeface="+mn-ea"/>
                <a:cs typeface="+mn-cs"/>
              </a:rPr>
              <a:t>Invert on collision</a:t>
            </a:r>
          </a:p>
        </p:txBody>
      </p:sp>
      <p:sp>
        <p:nvSpPr>
          <p:cNvPr id="13" name="TextBox 12">
            <a:extLst>
              <a:ext uri="{FF2B5EF4-FFF2-40B4-BE49-F238E27FC236}">
                <a16:creationId xmlns:a16="http://schemas.microsoft.com/office/drawing/2014/main" xmlns="" id="{F7CFA3B2-B138-5742-B6D2-47C59C598EDB}"/>
              </a:ext>
            </a:extLst>
          </p:cNvPr>
          <p:cNvSpPr txBox="1"/>
          <p:nvPr/>
        </p:nvSpPr>
        <p:spPr>
          <a:xfrm>
            <a:off x="7512904" y="4018164"/>
            <a:ext cx="1689885" cy="590931"/>
          </a:xfrm>
          <a:prstGeom prst="rect">
            <a:avLst/>
          </a:prstGeom>
          <a:noFill/>
          <a:ln w="6350" cap="flat" cmpd="sng" algn="ctr">
            <a:noFill/>
            <a:prstDash val="solid"/>
          </a:ln>
          <a:effectLst/>
        </p:spPr>
        <p:txBody>
          <a:bodyPr wrap="non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Trebuchet MS"/>
                <a:ea typeface="+mn-ea"/>
                <a:cs typeface="+mn-cs"/>
              </a:rPr>
              <a:t>Line inversion </a:t>
            </a:r>
          </a:p>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Trebuchet MS"/>
                <a:ea typeface="+mn-ea"/>
                <a:cs typeface="+mn-cs"/>
              </a:rPr>
              <a:t>Table</a:t>
            </a:r>
          </a:p>
        </p:txBody>
      </p:sp>
      <p:sp>
        <p:nvSpPr>
          <p:cNvPr id="14" name="Rectangle 13">
            <a:extLst>
              <a:ext uri="{FF2B5EF4-FFF2-40B4-BE49-F238E27FC236}">
                <a16:creationId xmlns:a16="http://schemas.microsoft.com/office/drawing/2014/main" xmlns="" id="{6B51F9B8-5824-5C49-A152-6B5DA9C40C2D}"/>
              </a:ext>
            </a:extLst>
          </p:cNvPr>
          <p:cNvSpPr/>
          <p:nvPr/>
        </p:nvSpPr>
        <p:spPr>
          <a:xfrm>
            <a:off x="8362196" y="3212111"/>
            <a:ext cx="698440" cy="749872"/>
          </a:xfrm>
          <a:prstGeom prst="rect">
            <a:avLst/>
          </a:prstGeom>
          <a:solidFill>
            <a:srgbClr val="0D3481">
              <a:lumMod val="20000"/>
              <a:lumOff val="80000"/>
            </a:srgbClr>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Trebuchet MS"/>
                <a:ea typeface="+mn-ea"/>
                <a:cs typeface="+mn-cs"/>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Trebuchet MS"/>
                <a:ea typeface="+mn-ea"/>
                <a:cs typeface="+mn-cs"/>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Trebuchet MS"/>
                <a:ea typeface="+mn-ea"/>
                <a:cs typeface="+mn-cs"/>
              </a:rPr>
              <a:t>-</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15" name="Rectangle 14">
            <a:extLst>
              <a:ext uri="{FF2B5EF4-FFF2-40B4-BE49-F238E27FC236}">
                <a16:creationId xmlns:a16="http://schemas.microsoft.com/office/drawing/2014/main" xmlns="" id="{94E571E0-3FB8-1944-8D67-4F7EE024676A}"/>
              </a:ext>
            </a:extLst>
          </p:cNvPr>
          <p:cNvSpPr/>
          <p:nvPr/>
        </p:nvSpPr>
        <p:spPr>
          <a:xfrm>
            <a:off x="8362195" y="2938571"/>
            <a:ext cx="698440" cy="273539"/>
          </a:xfrm>
          <a:prstGeom prst="rect">
            <a:avLst/>
          </a:prstGeom>
          <a:solidFill>
            <a:srgbClr val="0D3481">
              <a:lumMod val="40000"/>
              <a:lumOff val="60000"/>
            </a:srgbClr>
          </a:solidFill>
          <a:ln w="25400" cap="flat" cmpd="sng" algn="ctr">
            <a:solidFill>
              <a:srgbClr val="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000000"/>
                </a:solidFill>
                <a:effectLst/>
                <a:uLnTx/>
                <a:uFillTx/>
                <a:latin typeface="Trebuchet MS"/>
                <a:ea typeface="+mn-ea"/>
                <a:cs typeface="+mn-cs"/>
              </a:rPr>
              <a:t>A</a:t>
            </a:r>
          </a:p>
        </p:txBody>
      </p:sp>
      <p:sp>
        <p:nvSpPr>
          <p:cNvPr id="16" name="TextBox 15">
            <a:extLst>
              <a:ext uri="{FF2B5EF4-FFF2-40B4-BE49-F238E27FC236}">
                <a16:creationId xmlns:a16="http://schemas.microsoft.com/office/drawing/2014/main" xmlns="" id="{DCD8B890-2365-D742-8721-5A1FBFB3ED92}"/>
              </a:ext>
            </a:extLst>
          </p:cNvPr>
          <p:cNvSpPr txBox="1"/>
          <p:nvPr/>
        </p:nvSpPr>
        <p:spPr>
          <a:xfrm>
            <a:off x="7062133" y="2839962"/>
            <a:ext cx="933744" cy="590931"/>
          </a:xfrm>
          <a:prstGeom prst="rect">
            <a:avLst/>
          </a:prstGeom>
          <a:solidFill>
            <a:srgbClr val="FFFFFF"/>
          </a:solidFill>
          <a:ln w="25400" cap="flat" cmpd="sng" algn="ctr">
            <a:solidFill>
              <a:srgbClr val="000000"/>
            </a:solidFill>
            <a:prstDash val="solid"/>
          </a:ln>
          <a:effectLst/>
        </p:spPr>
        <p:txBody>
          <a:bodyPr wrap="squar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Trebuchet MS"/>
                <a:ea typeface="+mn-ea"/>
                <a:cs typeface="+mn-cs"/>
              </a:rPr>
              <a:t>Update </a:t>
            </a:r>
          </a:p>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Trebuchet MS"/>
                <a:ea typeface="+mn-ea"/>
                <a:cs typeface="+mn-cs"/>
              </a:rPr>
              <a:t>LIT</a:t>
            </a:r>
          </a:p>
        </p:txBody>
      </p:sp>
      <p:sp>
        <p:nvSpPr>
          <p:cNvPr id="17" name="TextBox 16">
            <a:extLst>
              <a:ext uri="{FF2B5EF4-FFF2-40B4-BE49-F238E27FC236}">
                <a16:creationId xmlns:a16="http://schemas.microsoft.com/office/drawing/2014/main" xmlns="" id="{B4856207-CFA6-D749-A73E-DDA15D25CAFB}"/>
              </a:ext>
            </a:extLst>
          </p:cNvPr>
          <p:cNvSpPr txBox="1"/>
          <p:nvPr/>
        </p:nvSpPr>
        <p:spPr>
          <a:xfrm>
            <a:off x="3472181" y="2625147"/>
            <a:ext cx="3350661" cy="341632"/>
          </a:xfrm>
          <a:prstGeom prst="rect">
            <a:avLst/>
          </a:prstGeom>
          <a:solidFill>
            <a:schemeClr val="bg1"/>
          </a:solidFill>
          <a:ln w="6350" cap="flat" cmpd="sng" algn="ctr">
            <a:noFill/>
            <a:prstDash val="solid"/>
          </a:ln>
          <a:effectLst/>
        </p:spPr>
        <p:txBody>
          <a:bodyPr wrap="squar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Trebuchet MS"/>
                <a:ea typeface="+mn-ea"/>
                <a:cs typeface="+mn-cs"/>
              </a:rPr>
              <a:t>Line to install in mem </a:t>
            </a:r>
            <a:r>
              <a:rPr kumimoji="0" lang="en-US" sz="1800" b="0" i="0" u="none" strike="noStrike" kern="0" cap="none" spc="0" normalizeH="0" baseline="0" noProof="0" dirty="0" err="1">
                <a:ln>
                  <a:noFill/>
                </a:ln>
                <a:solidFill>
                  <a:srgbClr val="000000"/>
                </a:solidFill>
                <a:effectLst/>
                <a:uLnTx/>
                <a:uFillTx/>
                <a:latin typeface="Trebuchet MS"/>
                <a:ea typeface="+mn-ea"/>
                <a:cs typeface="+mn-cs"/>
              </a:rPr>
              <a:t>addr</a:t>
            </a:r>
            <a:r>
              <a:rPr kumimoji="0" lang="en-US" sz="1800" b="0" i="0" u="none" strike="noStrike" kern="0" cap="none" spc="0" normalizeH="0" baseline="0" noProof="0" dirty="0">
                <a:ln>
                  <a:noFill/>
                </a:ln>
                <a:solidFill>
                  <a:srgbClr val="000000"/>
                </a:solidFill>
                <a:effectLst/>
                <a:uLnTx/>
                <a:uFillTx/>
                <a:latin typeface="Trebuchet MS"/>
                <a:ea typeface="+mn-ea"/>
                <a:cs typeface="+mn-cs"/>
              </a:rPr>
              <a:t> A</a:t>
            </a:r>
          </a:p>
        </p:txBody>
      </p:sp>
      <p:sp>
        <p:nvSpPr>
          <p:cNvPr id="18" name="Right Arrow 17">
            <a:extLst>
              <a:ext uri="{FF2B5EF4-FFF2-40B4-BE49-F238E27FC236}">
                <a16:creationId xmlns:a16="http://schemas.microsoft.com/office/drawing/2014/main" xmlns="" id="{E40E421C-2E48-4246-86DE-68E9C49A5E5C}"/>
              </a:ext>
            </a:extLst>
          </p:cNvPr>
          <p:cNvSpPr/>
          <p:nvPr/>
        </p:nvSpPr>
        <p:spPr>
          <a:xfrm>
            <a:off x="7995876" y="3039285"/>
            <a:ext cx="335851" cy="160310"/>
          </a:xfrm>
          <a:prstGeom prst="rightArrow">
            <a:avLst/>
          </a:prstGeom>
          <a:solidFill>
            <a:srgbClr val="00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Trebuchet MS"/>
              <a:ea typeface="+mn-ea"/>
              <a:cs typeface="+mn-cs"/>
            </a:endParaRPr>
          </a:p>
        </p:txBody>
      </p:sp>
      <p:sp>
        <p:nvSpPr>
          <p:cNvPr id="19" name="Diamond 18">
            <a:extLst>
              <a:ext uri="{FF2B5EF4-FFF2-40B4-BE49-F238E27FC236}">
                <a16:creationId xmlns:a16="http://schemas.microsoft.com/office/drawing/2014/main" xmlns="" id="{69936033-36D3-2944-8337-02D2E468C6FE}"/>
              </a:ext>
            </a:extLst>
          </p:cNvPr>
          <p:cNvSpPr/>
          <p:nvPr/>
        </p:nvSpPr>
        <p:spPr>
          <a:xfrm>
            <a:off x="-95503" y="1930399"/>
            <a:ext cx="2336270" cy="1600201"/>
          </a:xfrm>
          <a:prstGeom prst="diamond">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solidFill>
                  <a:srgbClr val="D8181C"/>
                </a:solidFill>
              </a:rPr>
              <a:t>Marker </a:t>
            </a:r>
            <a:r>
              <a:rPr lang="en-US" sz="2200" b="1" dirty="0">
                <a:solidFill>
                  <a:srgbClr val="D8181C"/>
                </a:solidFill>
              </a:rPr>
              <a:t>Collision ?</a:t>
            </a:r>
          </a:p>
        </p:txBody>
      </p:sp>
      <p:sp>
        <p:nvSpPr>
          <p:cNvPr id="20" name="Rounded Rectangle 19">
            <a:extLst>
              <a:ext uri="{FF2B5EF4-FFF2-40B4-BE49-F238E27FC236}">
                <a16:creationId xmlns:a16="http://schemas.microsoft.com/office/drawing/2014/main" xmlns="" id="{101E6803-9ADD-814A-804B-4CFD0E4707D1}"/>
              </a:ext>
            </a:extLst>
          </p:cNvPr>
          <p:cNvSpPr/>
          <p:nvPr/>
        </p:nvSpPr>
        <p:spPr>
          <a:xfrm>
            <a:off x="341376" y="4043194"/>
            <a:ext cx="1551739" cy="473864"/>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Do:    </a:t>
            </a:r>
            <a:r>
              <a:rPr lang="en-US" b="1" dirty="0" smtClean="0">
                <a:solidFill>
                  <a:schemeClr val="tx1"/>
                </a:solidFill>
              </a:rPr>
              <a:t>  </a:t>
            </a:r>
            <a:r>
              <a:rPr lang="en-US" b="1" dirty="0">
                <a:solidFill>
                  <a:schemeClr val="tx1"/>
                </a:solidFill>
              </a:rPr>
              <a:t>&amp; </a:t>
            </a:r>
          </a:p>
        </p:txBody>
      </p:sp>
      <p:sp>
        <p:nvSpPr>
          <p:cNvPr id="21" name="Oval 20">
            <a:extLst>
              <a:ext uri="{FF2B5EF4-FFF2-40B4-BE49-F238E27FC236}">
                <a16:creationId xmlns:a16="http://schemas.microsoft.com/office/drawing/2014/main" xmlns="" id="{242DBE55-D604-7E45-9220-53899F681AE2}"/>
              </a:ext>
            </a:extLst>
          </p:cNvPr>
          <p:cNvSpPr/>
          <p:nvPr/>
        </p:nvSpPr>
        <p:spPr>
          <a:xfrm>
            <a:off x="950671" y="4116850"/>
            <a:ext cx="318032" cy="29446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1</a:t>
            </a:r>
          </a:p>
        </p:txBody>
      </p:sp>
      <p:sp>
        <p:nvSpPr>
          <p:cNvPr id="22" name="Oval 21">
            <a:extLst>
              <a:ext uri="{FF2B5EF4-FFF2-40B4-BE49-F238E27FC236}">
                <a16:creationId xmlns:a16="http://schemas.microsoft.com/office/drawing/2014/main" xmlns="" id="{21D5B7EF-FBFB-1C43-BE01-CB0CE97E0100}"/>
              </a:ext>
            </a:extLst>
          </p:cNvPr>
          <p:cNvSpPr/>
          <p:nvPr/>
        </p:nvSpPr>
        <p:spPr>
          <a:xfrm>
            <a:off x="1531464" y="4116850"/>
            <a:ext cx="318032" cy="29446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2</a:t>
            </a:r>
          </a:p>
        </p:txBody>
      </p:sp>
      <p:cxnSp>
        <p:nvCxnSpPr>
          <p:cNvPr id="23" name="Straight Connector 22">
            <a:extLst>
              <a:ext uri="{FF2B5EF4-FFF2-40B4-BE49-F238E27FC236}">
                <a16:creationId xmlns:a16="http://schemas.microsoft.com/office/drawing/2014/main" xmlns="" id="{F6531C58-3B60-8246-A875-76BD118386D8}"/>
              </a:ext>
            </a:extLst>
          </p:cNvPr>
          <p:cNvCxnSpPr>
            <a:cxnSpLocks/>
          </p:cNvCxnSpPr>
          <p:nvPr/>
        </p:nvCxnSpPr>
        <p:spPr>
          <a:xfrm flipV="1">
            <a:off x="1091693" y="1612900"/>
            <a:ext cx="0" cy="31749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xmlns="" id="{77FBCA8B-E694-2147-A1FB-AE3913151A5B}"/>
              </a:ext>
            </a:extLst>
          </p:cNvPr>
          <p:cNvCxnSpPr>
            <a:cxnSpLocks/>
          </p:cNvCxnSpPr>
          <p:nvPr/>
        </p:nvCxnSpPr>
        <p:spPr>
          <a:xfrm>
            <a:off x="1091693" y="3530600"/>
            <a:ext cx="1169" cy="51259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xmlns="" id="{D2DF8BE9-D33F-9A4F-9DDF-C97A49B65D13}"/>
              </a:ext>
            </a:extLst>
          </p:cNvPr>
          <p:cNvSpPr/>
          <p:nvPr/>
        </p:nvSpPr>
        <p:spPr>
          <a:xfrm>
            <a:off x="3739549" y="3117046"/>
            <a:ext cx="318032" cy="29446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1</a:t>
            </a:r>
          </a:p>
        </p:txBody>
      </p:sp>
      <p:sp>
        <p:nvSpPr>
          <p:cNvPr id="26" name="Oval 25">
            <a:extLst>
              <a:ext uri="{FF2B5EF4-FFF2-40B4-BE49-F238E27FC236}">
                <a16:creationId xmlns:a16="http://schemas.microsoft.com/office/drawing/2014/main" xmlns="" id="{F7E17940-83B9-3B45-8A15-DF176C247A2D}"/>
              </a:ext>
            </a:extLst>
          </p:cNvPr>
          <p:cNvSpPr/>
          <p:nvPr/>
        </p:nvSpPr>
        <p:spPr>
          <a:xfrm>
            <a:off x="7369989" y="2477054"/>
            <a:ext cx="318032" cy="294468"/>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2</a:t>
            </a:r>
          </a:p>
        </p:txBody>
      </p:sp>
      <p:sp>
        <p:nvSpPr>
          <p:cNvPr id="27" name="Rounded Rectangle 26">
            <a:extLst>
              <a:ext uri="{FF2B5EF4-FFF2-40B4-BE49-F238E27FC236}">
                <a16:creationId xmlns:a16="http://schemas.microsoft.com/office/drawing/2014/main" xmlns="" id="{A4092B11-D88A-E64D-9AA4-FC3747227406}"/>
              </a:ext>
            </a:extLst>
          </p:cNvPr>
          <p:cNvSpPr/>
          <p:nvPr/>
        </p:nvSpPr>
        <p:spPr>
          <a:xfrm>
            <a:off x="1732983" y="3243095"/>
            <a:ext cx="1585529" cy="601378"/>
          </a:xfrm>
          <a:prstGeom prst="round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Install as is</a:t>
            </a:r>
          </a:p>
        </p:txBody>
      </p:sp>
      <p:cxnSp>
        <p:nvCxnSpPr>
          <p:cNvPr id="28" name="Elbow Connector 27">
            <a:extLst>
              <a:ext uri="{FF2B5EF4-FFF2-40B4-BE49-F238E27FC236}">
                <a16:creationId xmlns:a16="http://schemas.microsoft.com/office/drawing/2014/main" xmlns="" id="{B4FB17CF-28E8-C846-9E76-A0ACE2AD477E}"/>
              </a:ext>
            </a:extLst>
          </p:cNvPr>
          <p:cNvCxnSpPr>
            <a:cxnSpLocks/>
          </p:cNvCxnSpPr>
          <p:nvPr/>
        </p:nvCxnSpPr>
        <p:spPr>
          <a:xfrm>
            <a:off x="2221922" y="2731101"/>
            <a:ext cx="574921" cy="511994"/>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xmlns="" id="{A4960B43-B19A-804B-9CC4-15ED720A33B8}"/>
              </a:ext>
            </a:extLst>
          </p:cNvPr>
          <p:cNvSpPr txBox="1"/>
          <p:nvPr/>
        </p:nvSpPr>
        <p:spPr>
          <a:xfrm>
            <a:off x="180406" y="3546143"/>
            <a:ext cx="994611" cy="341632"/>
          </a:xfrm>
          <a:prstGeom prst="rect">
            <a:avLst/>
          </a:prstGeom>
          <a:noFill/>
          <a:ln w="6350" cap="flat" cmpd="sng" algn="ctr">
            <a:noFill/>
            <a:prstDash val="solid"/>
          </a:ln>
          <a:effectLst/>
        </p:spPr>
        <p:txBody>
          <a:bodyPr wrap="squar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000000"/>
                </a:solidFill>
                <a:effectLst/>
                <a:uLnTx/>
                <a:uFillTx/>
                <a:latin typeface="Trebuchet MS"/>
                <a:ea typeface="+mn-ea"/>
                <a:cs typeface="+mn-cs"/>
              </a:rPr>
              <a:t>Yes</a:t>
            </a:r>
          </a:p>
        </p:txBody>
      </p:sp>
      <p:sp>
        <p:nvSpPr>
          <p:cNvPr id="30" name="TextBox 29">
            <a:extLst>
              <a:ext uri="{FF2B5EF4-FFF2-40B4-BE49-F238E27FC236}">
                <a16:creationId xmlns:a16="http://schemas.microsoft.com/office/drawing/2014/main" xmlns="" id="{9D55D272-6F44-4E45-B8CF-06DD3288F481}"/>
              </a:ext>
            </a:extLst>
          </p:cNvPr>
          <p:cNvSpPr txBox="1"/>
          <p:nvPr/>
        </p:nvSpPr>
        <p:spPr>
          <a:xfrm>
            <a:off x="2100379" y="2385158"/>
            <a:ext cx="994611" cy="341632"/>
          </a:xfrm>
          <a:prstGeom prst="rect">
            <a:avLst/>
          </a:prstGeom>
          <a:noFill/>
          <a:ln w="6350" cap="flat" cmpd="sng" algn="ctr">
            <a:noFill/>
            <a:prstDash val="solid"/>
          </a:ln>
          <a:effectLst/>
        </p:spPr>
        <p:txBody>
          <a:bodyPr wrap="square" rtlCol="0" anchor="ctr">
            <a:spAutoFit/>
          </a:bodyPr>
          <a:lstStyle/>
          <a:p>
            <a:pPr marL="0" marR="0" lvl="0" indent="0" algn="ctr" defTabSz="914400" eaLnBrk="1" fontAlgn="auto" latinLnBrk="0" hangingPunct="1">
              <a:lnSpc>
                <a:spcPct val="9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000000"/>
                </a:solidFill>
                <a:effectLst/>
                <a:uLnTx/>
                <a:uFillTx/>
                <a:latin typeface="Trebuchet MS"/>
                <a:ea typeface="+mn-ea"/>
                <a:cs typeface="+mn-cs"/>
              </a:rPr>
              <a:t>No</a:t>
            </a:r>
          </a:p>
        </p:txBody>
      </p:sp>
      <p:sp>
        <p:nvSpPr>
          <p:cNvPr id="35" name="TextBox 34"/>
          <p:cNvSpPr txBox="1"/>
          <p:nvPr/>
        </p:nvSpPr>
        <p:spPr>
          <a:xfrm>
            <a:off x="247650" y="4950981"/>
            <a:ext cx="8879011" cy="1292662"/>
          </a:xfrm>
          <a:prstGeom prst="rect">
            <a:avLst/>
          </a:prstGeom>
          <a:solidFill>
            <a:srgbClr val="CCFFCC"/>
          </a:solidFill>
          <a:ln w="25400">
            <a:solidFill>
              <a:schemeClr val="tx1"/>
            </a:solidFill>
          </a:ln>
        </p:spPr>
        <p:txBody>
          <a:bodyPr wrap="square" rtlCol="0">
            <a:spAutoFit/>
          </a:bodyPr>
          <a:lstStyle/>
          <a:p>
            <a:pPr algn="ctr"/>
            <a:r>
              <a:rPr lang="en-US" sz="2600" b="1" dirty="0" smtClean="0">
                <a:latin typeface="Arial"/>
                <a:cs typeface="Arial"/>
              </a:rPr>
              <a:t>Store uncompressed lines that store marker value, in inverted form. Only compressed lines have marker.</a:t>
            </a:r>
          </a:p>
          <a:p>
            <a:pPr algn="ctr"/>
            <a:r>
              <a:rPr lang="en-US" sz="2600" b="1" dirty="0" smtClean="0">
                <a:latin typeface="Arial"/>
                <a:cs typeface="Arial"/>
              </a:rPr>
              <a:t>(Reduces collision table check for compressed lines)</a:t>
            </a:r>
          </a:p>
        </p:txBody>
      </p:sp>
    </p:spTree>
    <p:extLst>
      <p:ext uri="{BB962C8B-B14F-4D97-AF65-F5344CB8AC3E}">
        <p14:creationId xmlns:p14="http://schemas.microsoft.com/office/powerpoint/2010/main" val="1985537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Transparent Memory Compression</a:t>
            </a:r>
            <a:endParaRPr lang="en-US" dirty="0"/>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4</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3798" y="1861356"/>
            <a:ext cx="4856728" cy="1178471"/>
          </a:xfrm>
          <a:prstGeom prst="rect">
            <a:avLst/>
          </a:prstGeom>
        </p:spPr>
      </p:pic>
      <p:cxnSp>
        <p:nvCxnSpPr>
          <p:cNvPr id="10" name="Straight Connector 9">
            <a:extLst>
              <a:ext uri="{FF2B5EF4-FFF2-40B4-BE49-F238E27FC236}">
                <a16:creationId xmlns:a16="http://schemas.microsoft.com/office/drawing/2014/main" xmlns="" id="{DBF2B6C7-5CF8-AF42-AD7B-FF040E59F3EA}"/>
              </a:ext>
            </a:extLst>
          </p:cNvPr>
          <p:cNvCxnSpPr>
            <a:cxnSpLocks/>
          </p:cNvCxnSpPr>
          <p:nvPr/>
        </p:nvCxnSpPr>
        <p:spPr>
          <a:xfrm>
            <a:off x="2811682" y="1660608"/>
            <a:ext cx="0" cy="1753152"/>
          </a:xfrm>
          <a:prstGeom prst="line">
            <a:avLst/>
          </a:prstGeom>
          <a:ln>
            <a:prstDash val="dash"/>
          </a:ln>
          <a:effectLst/>
        </p:spPr>
        <p:style>
          <a:lnRef idx="3">
            <a:schemeClr val="dk1"/>
          </a:lnRef>
          <a:fillRef idx="0">
            <a:schemeClr val="dk1"/>
          </a:fillRef>
          <a:effectRef idx="2">
            <a:schemeClr val="dk1"/>
          </a:effectRef>
          <a:fontRef idx="minor">
            <a:schemeClr val="tx1"/>
          </a:fontRef>
        </p:style>
      </p:cxnSp>
      <p:sp>
        <p:nvSpPr>
          <p:cNvPr id="12" name="Left-Right Arrow 11"/>
          <p:cNvSpPr/>
          <p:nvPr/>
        </p:nvSpPr>
        <p:spPr>
          <a:xfrm rot="16200000">
            <a:off x="1322514" y="3308710"/>
            <a:ext cx="738258" cy="223092"/>
          </a:xfrm>
          <a:prstGeom prst="leftRightArrow">
            <a:avLst/>
          </a:prstGeom>
          <a:solidFill>
            <a:schemeClr val="tx1"/>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dirty="0">
              <a:latin typeface="Arial"/>
              <a:cs typeface="Arial"/>
            </a:endParaRPr>
          </a:p>
        </p:txBody>
      </p:sp>
      <p:sp>
        <p:nvSpPr>
          <p:cNvPr id="13" name="Rectangle 12">
            <a:extLst>
              <a:ext uri="{FF2B5EF4-FFF2-40B4-BE49-F238E27FC236}">
                <a16:creationId xmlns:a16="http://schemas.microsoft.com/office/drawing/2014/main" xmlns="" id="{10C27F79-C0AE-C94D-8D48-CC019E82C814}"/>
              </a:ext>
            </a:extLst>
          </p:cNvPr>
          <p:cNvSpPr/>
          <p:nvPr/>
        </p:nvSpPr>
        <p:spPr>
          <a:xfrm>
            <a:off x="1160364" y="3300697"/>
            <a:ext cx="994001" cy="253808"/>
          </a:xfrm>
          <a:prstGeom prst="rect">
            <a:avLst/>
          </a:prstGeom>
          <a:solidFill>
            <a:schemeClr val="bg1"/>
          </a:solidFill>
          <a:ln w="25400" cap="flat" cmpd="sng" algn="ctr">
            <a:solidFill>
              <a:srgbClr val="000000"/>
            </a:solidFill>
            <a:prstDash val="solid"/>
          </a:ln>
          <a:effectLst/>
        </p:spPr>
        <p:txBody>
          <a:bodyPr lIns="0" rIns="0" rtlCol="0" anchor="ctr"/>
          <a:lstStyle/>
          <a:p>
            <a:pPr algn="ctr" defTabSz="380996">
              <a:defRPr/>
            </a:pPr>
            <a:r>
              <a:rPr lang="en-US" sz="1500" kern="0" dirty="0" smtClean="0">
                <a:solidFill>
                  <a:srgbClr val="000000"/>
                </a:solidFill>
                <a:latin typeface="Trebuchet MS"/>
                <a:ea typeface="+mn-ea"/>
                <a:cs typeface="+mn-cs"/>
              </a:rPr>
              <a:t>½ Channel</a:t>
            </a:r>
            <a:endParaRPr lang="en-US" sz="1500" kern="0" dirty="0">
              <a:solidFill>
                <a:srgbClr val="000000"/>
              </a:solidFill>
              <a:latin typeface="Trebuchet MS"/>
              <a:ea typeface="+mn-ea"/>
              <a:cs typeface="+mn-cs"/>
            </a:endParaRPr>
          </a:p>
        </p:txBody>
      </p:sp>
      <p:sp>
        <p:nvSpPr>
          <p:cNvPr id="14" name="Left-Right Arrow 13"/>
          <p:cNvSpPr/>
          <p:nvPr/>
        </p:nvSpPr>
        <p:spPr>
          <a:xfrm rot="16200000">
            <a:off x="3605461" y="3308710"/>
            <a:ext cx="738258" cy="223092"/>
          </a:xfrm>
          <a:prstGeom prst="leftRightArrow">
            <a:avLst/>
          </a:prstGeom>
          <a:solidFill>
            <a:schemeClr val="tx1"/>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dirty="0">
              <a:latin typeface="Arial"/>
              <a:cs typeface="Arial"/>
            </a:endParaRPr>
          </a:p>
        </p:txBody>
      </p:sp>
      <p:sp>
        <p:nvSpPr>
          <p:cNvPr id="15" name="Rectangle 14">
            <a:extLst>
              <a:ext uri="{FF2B5EF4-FFF2-40B4-BE49-F238E27FC236}">
                <a16:creationId xmlns:a16="http://schemas.microsoft.com/office/drawing/2014/main" xmlns="" id="{10C27F79-C0AE-C94D-8D48-CC019E82C814}"/>
              </a:ext>
            </a:extLst>
          </p:cNvPr>
          <p:cNvSpPr/>
          <p:nvPr/>
        </p:nvSpPr>
        <p:spPr>
          <a:xfrm>
            <a:off x="3477589" y="3300697"/>
            <a:ext cx="994001" cy="253808"/>
          </a:xfrm>
          <a:prstGeom prst="rect">
            <a:avLst/>
          </a:prstGeom>
          <a:solidFill>
            <a:schemeClr val="bg1"/>
          </a:solidFill>
          <a:ln w="25400" cap="flat" cmpd="sng" algn="ctr">
            <a:solidFill>
              <a:srgbClr val="000000"/>
            </a:solidFill>
            <a:prstDash val="solid"/>
          </a:ln>
          <a:effectLst/>
        </p:spPr>
        <p:txBody>
          <a:bodyPr lIns="0" rIns="0" rtlCol="0" anchor="ctr"/>
          <a:lstStyle/>
          <a:p>
            <a:pPr algn="ctr" defTabSz="380996">
              <a:defRPr/>
            </a:pPr>
            <a:r>
              <a:rPr lang="en-US" sz="1500" kern="0" smtClean="0">
                <a:solidFill>
                  <a:srgbClr val="000000"/>
                </a:solidFill>
                <a:latin typeface="Trebuchet MS"/>
                <a:ea typeface="+mn-ea"/>
                <a:cs typeface="+mn-cs"/>
              </a:rPr>
              <a:t>½ Channel</a:t>
            </a:r>
            <a:endParaRPr lang="en-US" sz="1500" kern="0" dirty="0">
              <a:solidFill>
                <a:srgbClr val="000000"/>
              </a:solidFill>
              <a:latin typeface="Trebuchet MS"/>
              <a:ea typeface="+mn-ea"/>
              <a:cs typeface="+mn-cs"/>
            </a:endParaRPr>
          </a:p>
        </p:txBody>
      </p:sp>
      <p:sp>
        <p:nvSpPr>
          <p:cNvPr id="16" name="Left-Right Arrow 15"/>
          <p:cNvSpPr/>
          <p:nvPr/>
        </p:nvSpPr>
        <p:spPr>
          <a:xfrm rot="16200000">
            <a:off x="2358815" y="3404313"/>
            <a:ext cx="898529" cy="389148"/>
          </a:xfrm>
          <a:prstGeom prst="leftRightArrow">
            <a:avLst/>
          </a:prstGeom>
          <a:solidFill>
            <a:schemeClr val="tx1"/>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dirty="0">
              <a:latin typeface="Arial"/>
              <a:cs typeface="Arial"/>
            </a:endParaRPr>
          </a:p>
        </p:txBody>
      </p:sp>
      <p:sp>
        <p:nvSpPr>
          <p:cNvPr id="17" name="Rectangle 16">
            <a:extLst>
              <a:ext uri="{FF2B5EF4-FFF2-40B4-BE49-F238E27FC236}">
                <a16:creationId xmlns:a16="http://schemas.microsoft.com/office/drawing/2014/main" xmlns="" id="{10C27F79-C0AE-C94D-8D48-CC019E82C814}"/>
              </a:ext>
            </a:extLst>
          </p:cNvPr>
          <p:cNvSpPr/>
          <p:nvPr/>
        </p:nvSpPr>
        <p:spPr>
          <a:xfrm>
            <a:off x="2311078" y="3454499"/>
            <a:ext cx="994001" cy="253808"/>
          </a:xfrm>
          <a:prstGeom prst="rect">
            <a:avLst/>
          </a:prstGeom>
          <a:solidFill>
            <a:schemeClr val="bg1"/>
          </a:solidFill>
          <a:ln w="25400" cap="flat" cmpd="sng" algn="ctr">
            <a:solidFill>
              <a:srgbClr val="000000"/>
            </a:solidFill>
            <a:prstDash val="solid"/>
          </a:ln>
          <a:effectLst/>
        </p:spPr>
        <p:txBody>
          <a:bodyPr lIns="0" rIns="0" rtlCol="0" anchor="ctr"/>
          <a:lstStyle/>
          <a:p>
            <a:pPr algn="ctr" defTabSz="380996">
              <a:defRPr/>
            </a:pPr>
            <a:r>
              <a:rPr lang="en-US" sz="1500" kern="0" dirty="0" smtClean="0">
                <a:solidFill>
                  <a:srgbClr val="000000"/>
                </a:solidFill>
                <a:latin typeface="Trebuchet MS"/>
                <a:ea typeface="+mn-ea"/>
                <a:cs typeface="+mn-cs"/>
              </a:rPr>
              <a:t>Channel</a:t>
            </a:r>
            <a:endParaRPr lang="en-US" sz="1500" kern="0" dirty="0">
              <a:solidFill>
                <a:srgbClr val="000000"/>
              </a:solidFill>
              <a:latin typeface="Trebuchet MS"/>
              <a:ea typeface="+mn-ea"/>
              <a:cs typeface="+mn-cs"/>
            </a:endParaRPr>
          </a:p>
        </p:txBody>
      </p:sp>
      <p:sp>
        <p:nvSpPr>
          <p:cNvPr id="6" name="Rectangle 5">
            <a:extLst>
              <a:ext uri="{FF2B5EF4-FFF2-40B4-BE49-F238E27FC236}">
                <a16:creationId xmlns:a16="http://schemas.microsoft.com/office/drawing/2014/main" xmlns="" id="{10C27F79-C0AE-C94D-8D48-CC019E82C814}"/>
              </a:ext>
            </a:extLst>
          </p:cNvPr>
          <p:cNvSpPr/>
          <p:nvPr/>
        </p:nvSpPr>
        <p:spPr>
          <a:xfrm>
            <a:off x="714658" y="2071823"/>
            <a:ext cx="4206240" cy="365760"/>
          </a:xfrm>
          <a:prstGeom prst="rect">
            <a:avLst/>
          </a:prstGeom>
          <a:solidFill>
            <a:srgbClr val="9DC3E6"/>
          </a:solidFill>
          <a:ln w="25400" cap="flat" cmpd="sng" algn="ctr">
            <a:solidFill>
              <a:srgbClr val="000000"/>
            </a:solidFill>
            <a:prstDash val="solid"/>
          </a:ln>
          <a:effectLst/>
        </p:spPr>
        <p:txBody>
          <a:bodyPr lIns="0" rIns="0" rtlCol="0" anchor="ctr"/>
          <a:lstStyle/>
          <a:p>
            <a:pPr algn="ctr" defTabSz="380996">
              <a:defRPr/>
            </a:pPr>
            <a:r>
              <a:rPr lang="en-US" sz="1800" kern="0" dirty="0" smtClean="0">
                <a:solidFill>
                  <a:srgbClr val="000000"/>
                </a:solidFill>
                <a:latin typeface="Trebuchet MS"/>
                <a:ea typeface="+mn-ea"/>
                <a:cs typeface="+mn-cs"/>
              </a:rPr>
              <a:t>Data A</a:t>
            </a:r>
            <a:endParaRPr lang="en-US" sz="1800" kern="0" dirty="0">
              <a:solidFill>
                <a:srgbClr val="000000"/>
              </a:solidFill>
              <a:latin typeface="Trebuchet MS"/>
              <a:ea typeface="+mn-ea"/>
              <a:cs typeface="+mn-cs"/>
            </a:endParaRPr>
          </a:p>
        </p:txBody>
      </p:sp>
      <p:sp>
        <p:nvSpPr>
          <p:cNvPr id="20" name="Rectangle 19">
            <a:extLst>
              <a:ext uri="{FF2B5EF4-FFF2-40B4-BE49-F238E27FC236}">
                <a16:creationId xmlns:a16="http://schemas.microsoft.com/office/drawing/2014/main" xmlns="" id="{10C27F79-C0AE-C94D-8D48-CC019E82C814}"/>
              </a:ext>
            </a:extLst>
          </p:cNvPr>
          <p:cNvSpPr/>
          <p:nvPr/>
        </p:nvSpPr>
        <p:spPr>
          <a:xfrm>
            <a:off x="714658" y="2496842"/>
            <a:ext cx="2066545" cy="380470"/>
          </a:xfrm>
          <a:prstGeom prst="rect">
            <a:avLst/>
          </a:prstGeom>
          <a:solidFill>
            <a:srgbClr val="9DC3E6"/>
          </a:solidFill>
          <a:ln w="25400" cap="flat" cmpd="sng" algn="ctr">
            <a:solidFill>
              <a:srgbClr val="000000"/>
            </a:solidFill>
            <a:prstDash val="solid"/>
          </a:ln>
          <a:effectLst/>
        </p:spPr>
        <p:txBody>
          <a:bodyPr lIns="0" rIns="0" rtlCol="0" anchor="ctr"/>
          <a:lstStyle/>
          <a:p>
            <a:pPr algn="ctr" defTabSz="380996">
              <a:defRPr/>
            </a:pPr>
            <a:r>
              <a:rPr lang="en-US" sz="1800" kern="0" dirty="0" smtClean="0">
                <a:solidFill>
                  <a:srgbClr val="000000"/>
                </a:solidFill>
                <a:latin typeface="Trebuchet MS"/>
                <a:ea typeface="+mn-ea"/>
                <a:cs typeface="+mn-cs"/>
              </a:rPr>
              <a:t>Line A (bottom)</a:t>
            </a:r>
            <a:endParaRPr lang="en-US" sz="1800" kern="0" dirty="0">
              <a:solidFill>
                <a:srgbClr val="000000"/>
              </a:solidFill>
              <a:latin typeface="Trebuchet MS"/>
              <a:ea typeface="+mn-ea"/>
              <a:cs typeface="+mn-cs"/>
            </a:endParaRPr>
          </a:p>
        </p:txBody>
      </p:sp>
      <p:sp>
        <p:nvSpPr>
          <p:cNvPr id="21" name="Rectangle 20">
            <a:extLst>
              <a:ext uri="{FF2B5EF4-FFF2-40B4-BE49-F238E27FC236}">
                <a16:creationId xmlns:a16="http://schemas.microsoft.com/office/drawing/2014/main" xmlns="" id="{10C27F79-C0AE-C94D-8D48-CC019E82C814}"/>
              </a:ext>
            </a:extLst>
          </p:cNvPr>
          <p:cNvSpPr/>
          <p:nvPr/>
        </p:nvSpPr>
        <p:spPr>
          <a:xfrm>
            <a:off x="714658" y="2083131"/>
            <a:ext cx="2066545" cy="380470"/>
          </a:xfrm>
          <a:prstGeom prst="rect">
            <a:avLst/>
          </a:prstGeom>
          <a:solidFill>
            <a:srgbClr val="9DC3E6"/>
          </a:solidFill>
          <a:ln w="25400" cap="flat" cmpd="sng" algn="ctr">
            <a:solidFill>
              <a:srgbClr val="000000"/>
            </a:solidFill>
            <a:prstDash val="solid"/>
          </a:ln>
          <a:effectLst/>
        </p:spPr>
        <p:txBody>
          <a:bodyPr lIns="0" rIns="0" rtlCol="0" anchor="ctr"/>
          <a:lstStyle/>
          <a:p>
            <a:pPr algn="ctr" defTabSz="380996">
              <a:defRPr/>
            </a:pPr>
            <a:r>
              <a:rPr lang="en-US" sz="1800" kern="0" dirty="0" smtClean="0">
                <a:solidFill>
                  <a:srgbClr val="000000"/>
                </a:solidFill>
                <a:latin typeface="Trebuchet MS"/>
                <a:ea typeface="+mn-ea"/>
                <a:cs typeface="+mn-cs"/>
              </a:rPr>
              <a:t>Line A (top)</a:t>
            </a:r>
            <a:endParaRPr lang="en-US" sz="1800" kern="0" dirty="0">
              <a:solidFill>
                <a:srgbClr val="000000"/>
              </a:solidFill>
              <a:latin typeface="Trebuchet MS"/>
              <a:ea typeface="+mn-ea"/>
              <a:cs typeface="+mn-cs"/>
            </a:endParaRPr>
          </a:p>
        </p:txBody>
      </p:sp>
      <p:sp>
        <p:nvSpPr>
          <p:cNvPr id="22" name="Rectangle 21">
            <a:extLst>
              <a:ext uri="{FF2B5EF4-FFF2-40B4-BE49-F238E27FC236}">
                <a16:creationId xmlns:a16="http://schemas.microsoft.com/office/drawing/2014/main" xmlns="" id="{10C27F79-C0AE-C94D-8D48-CC019E82C814}"/>
              </a:ext>
            </a:extLst>
          </p:cNvPr>
          <p:cNvSpPr/>
          <p:nvPr/>
        </p:nvSpPr>
        <p:spPr>
          <a:xfrm>
            <a:off x="2833016" y="2077477"/>
            <a:ext cx="2066545" cy="380470"/>
          </a:xfrm>
          <a:prstGeom prst="rect">
            <a:avLst/>
          </a:prstGeom>
          <a:solidFill>
            <a:srgbClr val="FFC000"/>
          </a:solidFill>
          <a:ln w="25400" cap="flat" cmpd="sng" algn="ctr">
            <a:solidFill>
              <a:srgbClr val="000000"/>
            </a:solidFill>
            <a:prstDash val="solid"/>
          </a:ln>
          <a:effectLst/>
        </p:spPr>
        <p:txBody>
          <a:bodyPr lIns="0" rIns="0" rtlCol="0" anchor="ctr"/>
          <a:lstStyle/>
          <a:p>
            <a:pPr algn="ctr" defTabSz="380996">
              <a:defRPr/>
            </a:pPr>
            <a:r>
              <a:rPr lang="en-US" sz="1800" kern="0" dirty="0" smtClean="0">
                <a:solidFill>
                  <a:srgbClr val="000000"/>
                </a:solidFill>
                <a:latin typeface="Trebuchet MS"/>
                <a:ea typeface="+mn-ea"/>
                <a:cs typeface="+mn-cs"/>
              </a:rPr>
              <a:t>Line B (compress)</a:t>
            </a:r>
            <a:endParaRPr lang="en-US" sz="1800" kern="0" dirty="0">
              <a:solidFill>
                <a:srgbClr val="000000"/>
              </a:solidFill>
              <a:latin typeface="Trebuchet MS"/>
              <a:ea typeface="+mn-ea"/>
              <a:cs typeface="+mn-cs"/>
            </a:endParaRPr>
          </a:p>
        </p:txBody>
      </p:sp>
      <p:sp>
        <p:nvSpPr>
          <p:cNvPr id="9" name="Rectangle 8">
            <a:extLst>
              <a:ext uri="{FF2B5EF4-FFF2-40B4-BE49-F238E27FC236}">
                <a16:creationId xmlns:a16="http://schemas.microsoft.com/office/drawing/2014/main" xmlns="" id="{10C27F79-C0AE-C94D-8D48-CC019E82C814}"/>
              </a:ext>
            </a:extLst>
          </p:cNvPr>
          <p:cNvSpPr/>
          <p:nvPr/>
        </p:nvSpPr>
        <p:spPr>
          <a:xfrm>
            <a:off x="717230" y="2492909"/>
            <a:ext cx="2066545" cy="380470"/>
          </a:xfrm>
          <a:prstGeom prst="rect">
            <a:avLst/>
          </a:prstGeom>
          <a:solidFill>
            <a:srgbClr val="9DC3E6"/>
          </a:solidFill>
          <a:ln w="25400" cap="flat" cmpd="sng" algn="ctr">
            <a:solidFill>
              <a:srgbClr val="000000"/>
            </a:solidFill>
            <a:prstDash val="solid"/>
          </a:ln>
          <a:effectLst/>
        </p:spPr>
        <p:txBody>
          <a:bodyPr lIns="0" rIns="0" rtlCol="0" anchor="ctr"/>
          <a:lstStyle/>
          <a:p>
            <a:pPr algn="ctr" defTabSz="380996">
              <a:defRPr/>
            </a:pPr>
            <a:r>
              <a:rPr lang="en-US" sz="1800" kern="0" dirty="0" smtClean="0">
                <a:solidFill>
                  <a:srgbClr val="000000"/>
                </a:solidFill>
                <a:latin typeface="Trebuchet MS"/>
                <a:ea typeface="+mn-ea"/>
                <a:cs typeface="+mn-cs"/>
              </a:rPr>
              <a:t>Line A (bottom)</a:t>
            </a:r>
            <a:endParaRPr lang="en-US" sz="1800" kern="0" dirty="0">
              <a:solidFill>
                <a:srgbClr val="000000"/>
              </a:solidFill>
              <a:latin typeface="Trebuchet MS"/>
              <a:ea typeface="+mn-ea"/>
              <a:cs typeface="+mn-cs"/>
            </a:endParaRPr>
          </a:p>
        </p:txBody>
      </p:sp>
      <p:sp>
        <p:nvSpPr>
          <p:cNvPr id="8" name="Rectangle 7">
            <a:extLst>
              <a:ext uri="{FF2B5EF4-FFF2-40B4-BE49-F238E27FC236}">
                <a16:creationId xmlns:a16="http://schemas.microsoft.com/office/drawing/2014/main" xmlns="" id="{10C27F79-C0AE-C94D-8D48-CC019E82C814}"/>
              </a:ext>
            </a:extLst>
          </p:cNvPr>
          <p:cNvSpPr/>
          <p:nvPr/>
        </p:nvSpPr>
        <p:spPr>
          <a:xfrm>
            <a:off x="717230" y="2067006"/>
            <a:ext cx="2066545" cy="380470"/>
          </a:xfrm>
          <a:prstGeom prst="rect">
            <a:avLst/>
          </a:prstGeom>
          <a:solidFill>
            <a:srgbClr val="9DC3E6"/>
          </a:solidFill>
          <a:ln w="25400" cap="flat" cmpd="sng" algn="ctr">
            <a:solidFill>
              <a:srgbClr val="000000"/>
            </a:solidFill>
            <a:prstDash val="solid"/>
          </a:ln>
          <a:effectLst/>
        </p:spPr>
        <p:txBody>
          <a:bodyPr lIns="0" rIns="0" rtlCol="0" anchor="ctr"/>
          <a:lstStyle/>
          <a:p>
            <a:pPr algn="ctr" defTabSz="380996">
              <a:defRPr/>
            </a:pPr>
            <a:r>
              <a:rPr lang="en-US" sz="1800" kern="0" dirty="0" smtClean="0">
                <a:solidFill>
                  <a:srgbClr val="000000"/>
                </a:solidFill>
                <a:latin typeface="Trebuchet MS"/>
                <a:ea typeface="+mn-ea"/>
                <a:cs typeface="+mn-cs"/>
              </a:rPr>
              <a:t>Line A (top)</a:t>
            </a:r>
            <a:endParaRPr lang="en-US" sz="1800" kern="0" dirty="0">
              <a:solidFill>
                <a:srgbClr val="000000"/>
              </a:solidFill>
              <a:latin typeface="Trebuchet MS"/>
              <a:ea typeface="+mn-ea"/>
              <a:cs typeface="+mn-cs"/>
            </a:endParaRPr>
          </a:p>
        </p:txBody>
      </p:sp>
      <p:sp>
        <p:nvSpPr>
          <p:cNvPr id="19" name="Rectangle 18">
            <a:extLst>
              <a:ext uri="{FF2B5EF4-FFF2-40B4-BE49-F238E27FC236}">
                <a16:creationId xmlns:a16="http://schemas.microsoft.com/office/drawing/2014/main" xmlns="" id="{10C27F79-C0AE-C94D-8D48-CC019E82C814}"/>
              </a:ext>
            </a:extLst>
          </p:cNvPr>
          <p:cNvSpPr/>
          <p:nvPr/>
        </p:nvSpPr>
        <p:spPr>
          <a:xfrm>
            <a:off x="2835588" y="2073544"/>
            <a:ext cx="2066545" cy="380470"/>
          </a:xfrm>
          <a:prstGeom prst="rect">
            <a:avLst/>
          </a:prstGeom>
          <a:solidFill>
            <a:srgbClr val="FFC000"/>
          </a:solidFill>
          <a:ln w="25400" cap="flat" cmpd="sng" algn="ctr">
            <a:solidFill>
              <a:srgbClr val="000000"/>
            </a:solidFill>
            <a:prstDash val="solid"/>
          </a:ln>
          <a:effectLst/>
        </p:spPr>
        <p:txBody>
          <a:bodyPr lIns="0" rIns="0" rtlCol="0" anchor="ctr"/>
          <a:lstStyle/>
          <a:p>
            <a:pPr algn="ctr" defTabSz="380996">
              <a:defRPr/>
            </a:pPr>
            <a:r>
              <a:rPr lang="en-US" sz="1800" kern="0" dirty="0" smtClean="0">
                <a:solidFill>
                  <a:srgbClr val="000000"/>
                </a:solidFill>
                <a:latin typeface="Trebuchet MS"/>
                <a:ea typeface="+mn-ea"/>
                <a:cs typeface="+mn-cs"/>
              </a:rPr>
              <a:t>Line B (compress)</a:t>
            </a:r>
            <a:endParaRPr lang="en-US" sz="1800" kern="0" dirty="0">
              <a:solidFill>
                <a:srgbClr val="000000"/>
              </a:solidFill>
              <a:latin typeface="Trebuchet MS"/>
              <a:ea typeface="+mn-ea"/>
              <a:cs typeface="+mn-cs"/>
            </a:endParaRPr>
          </a:p>
        </p:txBody>
      </p:sp>
      <p:sp>
        <p:nvSpPr>
          <p:cNvPr id="23" name="TextBox 22">
            <a:extLst>
              <a:ext uri="{FF2B5EF4-FFF2-40B4-BE49-F238E27FC236}">
                <a16:creationId xmlns:a16="http://schemas.microsoft.com/office/drawing/2014/main" xmlns="" id="{8DFE6565-5D12-DF4C-9D01-E5DA681D7950}"/>
              </a:ext>
            </a:extLst>
          </p:cNvPr>
          <p:cNvSpPr txBox="1"/>
          <p:nvPr/>
        </p:nvSpPr>
        <p:spPr>
          <a:xfrm>
            <a:off x="616045" y="1315043"/>
            <a:ext cx="3470092" cy="341632"/>
          </a:xfrm>
          <a:prstGeom prst="rect">
            <a:avLst/>
          </a:prstGeom>
          <a:noFill/>
          <a:ln w="6350" cap="flat" cmpd="sng" algn="ctr">
            <a:noFill/>
            <a:prstDash val="solid"/>
          </a:ln>
          <a:effectLst/>
        </p:spPr>
        <p:txBody>
          <a:bodyPr wrap="square" rtlCol="0" anchor="ctr">
            <a:spAutoFit/>
          </a:bodyPr>
          <a:lstStyle/>
          <a:p>
            <a:pP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e.g., </a:t>
            </a:r>
            <a:r>
              <a:rPr lang="en-US" sz="1800" kern="0" dirty="0" err="1" smtClean="0">
                <a:solidFill>
                  <a:srgbClr val="000000"/>
                </a:solidFill>
                <a:latin typeface="Trebuchet MS"/>
                <a:ea typeface="+mn-ea"/>
                <a:cs typeface="+mn-cs"/>
              </a:rPr>
              <a:t>Memzip</a:t>
            </a:r>
            <a:r>
              <a:rPr lang="en-US" sz="1800" kern="0" dirty="0" smtClean="0">
                <a:solidFill>
                  <a:srgbClr val="000000"/>
                </a:solidFill>
                <a:latin typeface="Trebuchet MS"/>
                <a:ea typeface="+mn-ea"/>
                <a:cs typeface="+mn-cs"/>
              </a:rPr>
              <a:t>*</a:t>
            </a:r>
            <a:endParaRPr lang="en-US" sz="1800" kern="0" dirty="0">
              <a:solidFill>
                <a:srgbClr val="000000"/>
              </a:solidFill>
              <a:latin typeface="Trebuchet MS"/>
              <a:ea typeface="+mn-ea"/>
              <a:cs typeface="+mn-cs"/>
            </a:endParaRPr>
          </a:p>
        </p:txBody>
      </p:sp>
      <p:sp>
        <p:nvSpPr>
          <p:cNvPr id="24" name="TextBox 23">
            <a:extLst>
              <a:ext uri="{FF2B5EF4-FFF2-40B4-BE49-F238E27FC236}">
                <a16:creationId xmlns:a16="http://schemas.microsoft.com/office/drawing/2014/main" xmlns="" id="{8DFE6565-5D12-DF4C-9D01-E5DA681D7950}"/>
              </a:ext>
            </a:extLst>
          </p:cNvPr>
          <p:cNvSpPr txBox="1"/>
          <p:nvPr/>
        </p:nvSpPr>
        <p:spPr>
          <a:xfrm>
            <a:off x="2171372" y="4594137"/>
            <a:ext cx="3326872" cy="653796"/>
          </a:xfrm>
          <a:prstGeom prst="flowChartAlternateProcess">
            <a:avLst/>
          </a:prstGeom>
          <a:solidFill>
            <a:schemeClr val="bg1">
              <a:lumMod val="85000"/>
            </a:schemeClr>
          </a:solidFill>
          <a:ln w="6350" cap="flat" cmpd="sng" algn="ctr">
            <a:solidFill>
              <a:schemeClr val="tx1"/>
            </a:solid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Can read compressed lines with half bandwidth</a:t>
            </a:r>
            <a:endParaRPr lang="en-US" sz="1800" b="1" kern="0" dirty="0">
              <a:solidFill>
                <a:srgbClr val="000000"/>
              </a:solidFill>
              <a:latin typeface="Trebuchet MS"/>
              <a:ea typeface="+mn-ea"/>
              <a:cs typeface="+mn-cs"/>
            </a:endParaRPr>
          </a:p>
        </p:txBody>
      </p:sp>
      <p:grpSp>
        <p:nvGrpSpPr>
          <p:cNvPr id="39" name="Group 38"/>
          <p:cNvGrpSpPr/>
          <p:nvPr/>
        </p:nvGrpSpPr>
        <p:grpSpPr>
          <a:xfrm>
            <a:off x="714658" y="1758963"/>
            <a:ext cx="3538267" cy="274319"/>
            <a:chOff x="714658" y="1758963"/>
            <a:chExt cx="3538267" cy="274319"/>
          </a:xfrm>
        </p:grpSpPr>
        <p:sp>
          <p:nvSpPr>
            <p:cNvPr id="31" name="Rounded Rectangle 30">
              <a:extLst>
                <a:ext uri="{FF2B5EF4-FFF2-40B4-BE49-F238E27FC236}">
                  <a16:creationId xmlns:a16="http://schemas.microsoft.com/office/drawing/2014/main" xmlns="" id="{EA862DDE-6642-0640-BA42-0E4004EEC6D1}"/>
                </a:ext>
              </a:extLst>
            </p:cNvPr>
            <p:cNvSpPr/>
            <p:nvPr/>
          </p:nvSpPr>
          <p:spPr>
            <a:xfrm>
              <a:off x="714658" y="1758963"/>
              <a:ext cx="347118" cy="274319"/>
            </a:xfrm>
            <a:prstGeom prst="roundRect">
              <a:avLst/>
            </a:prstGeom>
            <a:solidFill>
              <a:schemeClr val="accent2">
                <a:lumMod val="60000"/>
                <a:lumOff val="40000"/>
              </a:schemeClr>
            </a:solid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Trebuchet MS"/>
                  <a:ea typeface="+mn-ea"/>
                  <a:cs typeface="+mn-cs"/>
                </a:rPr>
                <a:t>M</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32" name="Rounded Rectangle 31">
              <a:extLst>
                <a:ext uri="{FF2B5EF4-FFF2-40B4-BE49-F238E27FC236}">
                  <a16:creationId xmlns:a16="http://schemas.microsoft.com/office/drawing/2014/main" xmlns="" id="{EA862DDE-6642-0640-BA42-0E4004EEC6D1}"/>
                </a:ext>
              </a:extLst>
            </p:cNvPr>
            <p:cNvSpPr/>
            <p:nvPr/>
          </p:nvSpPr>
          <p:spPr>
            <a:xfrm>
              <a:off x="2869962" y="1758963"/>
              <a:ext cx="347118" cy="274319"/>
            </a:xfrm>
            <a:prstGeom prst="roundRect">
              <a:avLst/>
            </a:prstGeom>
            <a:solidFill>
              <a:schemeClr val="accent2">
                <a:lumMod val="60000"/>
                <a:lumOff val="40000"/>
              </a:schemeClr>
            </a:solid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Trebuchet MS"/>
                  <a:ea typeface="+mn-ea"/>
                  <a:cs typeface="+mn-cs"/>
                </a:rPr>
                <a:t>M</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33" name="Rounded Rectangle 32">
              <a:extLst>
                <a:ext uri="{FF2B5EF4-FFF2-40B4-BE49-F238E27FC236}">
                  <a16:creationId xmlns:a16="http://schemas.microsoft.com/office/drawing/2014/main" xmlns="" id="{EA862DDE-6642-0640-BA42-0E4004EEC6D1}"/>
                </a:ext>
              </a:extLst>
            </p:cNvPr>
            <p:cNvSpPr/>
            <p:nvPr/>
          </p:nvSpPr>
          <p:spPr>
            <a:xfrm>
              <a:off x="1058623" y="1758963"/>
              <a:ext cx="347118" cy="274319"/>
            </a:xfrm>
            <a:prstGeom prst="roundRect">
              <a:avLst/>
            </a:prstGeom>
            <a:solidFill>
              <a:schemeClr val="bg1">
                <a:lumMod val="95000"/>
              </a:schemeClr>
            </a:solid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Trebuchet MS"/>
                  <a:ea typeface="+mn-ea"/>
                  <a:cs typeface="+mn-cs"/>
                </a:rPr>
                <a:t>M</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34" name="Rounded Rectangle 33">
              <a:extLst>
                <a:ext uri="{FF2B5EF4-FFF2-40B4-BE49-F238E27FC236}">
                  <a16:creationId xmlns:a16="http://schemas.microsoft.com/office/drawing/2014/main" xmlns="" id="{EA862DDE-6642-0640-BA42-0E4004EEC6D1}"/>
                </a:ext>
              </a:extLst>
            </p:cNvPr>
            <p:cNvSpPr/>
            <p:nvPr/>
          </p:nvSpPr>
          <p:spPr>
            <a:xfrm>
              <a:off x="3213927" y="1758963"/>
              <a:ext cx="347118" cy="274319"/>
            </a:xfrm>
            <a:prstGeom prst="roundRect">
              <a:avLst/>
            </a:prstGeom>
            <a:solidFill>
              <a:schemeClr val="bg1">
                <a:lumMod val="95000"/>
              </a:schemeClr>
            </a:solid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Trebuchet MS"/>
                  <a:ea typeface="+mn-ea"/>
                  <a:cs typeface="+mn-cs"/>
                </a:rPr>
                <a:t>M</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35" name="Rounded Rectangle 34">
              <a:extLst>
                <a:ext uri="{FF2B5EF4-FFF2-40B4-BE49-F238E27FC236}">
                  <a16:creationId xmlns:a16="http://schemas.microsoft.com/office/drawing/2014/main" xmlns="" id="{EA862DDE-6642-0640-BA42-0E4004EEC6D1}"/>
                </a:ext>
              </a:extLst>
            </p:cNvPr>
            <p:cNvSpPr/>
            <p:nvPr/>
          </p:nvSpPr>
          <p:spPr>
            <a:xfrm>
              <a:off x="1406538" y="1758963"/>
              <a:ext cx="347118" cy="274319"/>
            </a:xfrm>
            <a:prstGeom prst="roundRect">
              <a:avLst/>
            </a:prstGeom>
            <a:solidFill>
              <a:schemeClr val="bg1">
                <a:lumMod val="95000"/>
              </a:schemeClr>
            </a:solid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Trebuchet MS"/>
                  <a:ea typeface="+mn-ea"/>
                  <a:cs typeface="+mn-cs"/>
                </a:rPr>
                <a:t>M</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36" name="Rounded Rectangle 35">
              <a:extLst>
                <a:ext uri="{FF2B5EF4-FFF2-40B4-BE49-F238E27FC236}">
                  <a16:creationId xmlns:a16="http://schemas.microsoft.com/office/drawing/2014/main" xmlns="" id="{EA862DDE-6642-0640-BA42-0E4004EEC6D1}"/>
                </a:ext>
              </a:extLst>
            </p:cNvPr>
            <p:cNvSpPr/>
            <p:nvPr/>
          </p:nvSpPr>
          <p:spPr>
            <a:xfrm>
              <a:off x="3561842" y="1758963"/>
              <a:ext cx="347118" cy="274319"/>
            </a:xfrm>
            <a:prstGeom prst="roundRect">
              <a:avLst/>
            </a:prstGeom>
            <a:solidFill>
              <a:schemeClr val="bg1">
                <a:lumMod val="95000"/>
              </a:schemeClr>
            </a:solid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Trebuchet MS"/>
                  <a:ea typeface="+mn-ea"/>
                  <a:cs typeface="+mn-cs"/>
                </a:rPr>
                <a:t>M</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37" name="Rounded Rectangle 36">
              <a:extLst>
                <a:ext uri="{FF2B5EF4-FFF2-40B4-BE49-F238E27FC236}">
                  <a16:creationId xmlns:a16="http://schemas.microsoft.com/office/drawing/2014/main" xmlns="" id="{EA862DDE-6642-0640-BA42-0E4004EEC6D1}"/>
                </a:ext>
              </a:extLst>
            </p:cNvPr>
            <p:cNvSpPr/>
            <p:nvPr/>
          </p:nvSpPr>
          <p:spPr>
            <a:xfrm>
              <a:off x="1750503" y="1758963"/>
              <a:ext cx="347118" cy="274319"/>
            </a:xfrm>
            <a:prstGeom prst="roundRect">
              <a:avLst/>
            </a:prstGeom>
            <a:solidFill>
              <a:schemeClr val="bg1">
                <a:lumMod val="95000"/>
              </a:schemeClr>
            </a:solid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Trebuchet MS"/>
                  <a:ea typeface="+mn-ea"/>
                  <a:cs typeface="+mn-cs"/>
                </a:rPr>
                <a:t>M</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sp>
          <p:nvSpPr>
            <p:cNvPr id="38" name="Rounded Rectangle 37">
              <a:extLst>
                <a:ext uri="{FF2B5EF4-FFF2-40B4-BE49-F238E27FC236}">
                  <a16:creationId xmlns:a16="http://schemas.microsoft.com/office/drawing/2014/main" xmlns="" id="{EA862DDE-6642-0640-BA42-0E4004EEC6D1}"/>
                </a:ext>
              </a:extLst>
            </p:cNvPr>
            <p:cNvSpPr/>
            <p:nvPr/>
          </p:nvSpPr>
          <p:spPr>
            <a:xfrm>
              <a:off x="3905807" y="1758963"/>
              <a:ext cx="347118" cy="274319"/>
            </a:xfrm>
            <a:prstGeom prst="roundRect">
              <a:avLst/>
            </a:prstGeom>
            <a:solidFill>
              <a:schemeClr val="bg1">
                <a:lumMod val="95000"/>
              </a:schemeClr>
            </a:solid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0000"/>
                  </a:solidFill>
                  <a:effectLst/>
                  <a:uLnTx/>
                  <a:uFillTx/>
                  <a:latin typeface="Trebuchet MS"/>
                  <a:ea typeface="+mn-ea"/>
                  <a:cs typeface="+mn-cs"/>
                </a:rPr>
                <a:t>M</a:t>
              </a:r>
              <a:endParaRPr kumimoji="0" lang="en-US" sz="1800" b="0" i="0" u="none" strike="noStrike" kern="0" cap="none" spc="0" normalizeH="0" baseline="0" noProof="0" dirty="0">
                <a:ln>
                  <a:noFill/>
                </a:ln>
                <a:solidFill>
                  <a:srgbClr val="000000"/>
                </a:solidFill>
                <a:effectLst/>
                <a:uLnTx/>
                <a:uFillTx/>
                <a:latin typeface="Trebuchet MS"/>
                <a:ea typeface="+mn-ea"/>
                <a:cs typeface="+mn-cs"/>
              </a:endParaRPr>
            </a:p>
          </p:txBody>
        </p:sp>
      </p:grpSp>
      <p:grpSp>
        <p:nvGrpSpPr>
          <p:cNvPr id="46" name="Group 45"/>
          <p:cNvGrpSpPr/>
          <p:nvPr/>
        </p:nvGrpSpPr>
        <p:grpSpPr>
          <a:xfrm>
            <a:off x="5614491" y="2114059"/>
            <a:ext cx="3431973" cy="830997"/>
            <a:chOff x="5614491" y="2114059"/>
            <a:chExt cx="3431973" cy="830997"/>
          </a:xfrm>
        </p:grpSpPr>
        <p:sp>
          <p:nvSpPr>
            <p:cNvPr id="29" name="Rectangle 28"/>
            <p:cNvSpPr/>
            <p:nvPr/>
          </p:nvSpPr>
          <p:spPr>
            <a:xfrm>
              <a:off x="5614491" y="2114059"/>
              <a:ext cx="705542" cy="830997"/>
            </a:xfrm>
            <a:prstGeom prst="rect">
              <a:avLst/>
            </a:prstGeom>
          </p:spPr>
          <p:txBody>
            <a:bodyPr wrap="none">
              <a:spAutoFit/>
            </a:bodyPr>
            <a:lstStyle/>
            <a:p>
              <a:r>
                <a:rPr lang="en-US" sz="4800" dirty="0">
                  <a:solidFill>
                    <a:srgbClr val="008000"/>
                  </a:solidFill>
                  <a:latin typeface="Zapf Dingbats"/>
                  <a:ea typeface="Zapf Dingbats"/>
                  <a:cs typeface="Zapf Dingbats"/>
                </a:rPr>
                <a:t>✔</a:t>
              </a:r>
              <a:endParaRPr lang="en-US" sz="4800" dirty="0">
                <a:solidFill>
                  <a:srgbClr val="008000"/>
                </a:solidFill>
              </a:endParaRPr>
            </a:p>
          </p:txBody>
        </p:sp>
        <p:sp>
          <p:nvSpPr>
            <p:cNvPr id="40" name="Content Placeholder 2"/>
            <p:cNvSpPr txBox="1">
              <a:spLocks/>
            </p:cNvSpPr>
            <p:nvPr/>
          </p:nvSpPr>
          <p:spPr bwMode="auto">
            <a:xfrm>
              <a:off x="6352032" y="2180749"/>
              <a:ext cx="2694432" cy="500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SzPct val="120000"/>
                <a:buFont typeface="Arial" charset="0"/>
                <a:buChar char="•"/>
                <a:defRPr sz="2800" kern="1200">
                  <a:solidFill>
                    <a:schemeClr val="tx1"/>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sz="1800" kern="1200">
                  <a:solidFill>
                    <a:schemeClr val="tx1"/>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Arial"/>
                  <a:ea typeface="ＭＳ Ｐゴシック" charset="0"/>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50000"/>
                </a:lnSpc>
                <a:buFont typeface="Arial" charset="0"/>
                <a:buNone/>
              </a:pPr>
              <a:r>
                <a:rPr lang="en-US" sz="2200" dirty="0" smtClean="0"/>
                <a:t>OS transparent</a:t>
              </a:r>
            </a:p>
          </p:txBody>
        </p:sp>
      </p:grpSp>
      <p:grpSp>
        <p:nvGrpSpPr>
          <p:cNvPr id="47" name="Group 46"/>
          <p:cNvGrpSpPr/>
          <p:nvPr/>
        </p:nvGrpSpPr>
        <p:grpSpPr>
          <a:xfrm>
            <a:off x="5519814" y="2835956"/>
            <a:ext cx="3526650" cy="830997"/>
            <a:chOff x="5519814" y="2835956"/>
            <a:chExt cx="3526650" cy="830997"/>
          </a:xfrm>
        </p:grpSpPr>
        <p:sp>
          <p:nvSpPr>
            <p:cNvPr id="27" name="Rectangle 26"/>
            <p:cNvSpPr/>
            <p:nvPr/>
          </p:nvSpPr>
          <p:spPr>
            <a:xfrm>
              <a:off x="5519814" y="2835956"/>
              <a:ext cx="800219" cy="830997"/>
            </a:xfrm>
            <a:prstGeom prst="rect">
              <a:avLst/>
            </a:prstGeom>
          </p:spPr>
          <p:txBody>
            <a:bodyPr wrap="none">
              <a:spAutoFit/>
            </a:bodyPr>
            <a:lstStyle/>
            <a:p>
              <a:r>
                <a:rPr lang="en-US" sz="4800" dirty="0">
                  <a:solidFill>
                    <a:srgbClr val="FF0000"/>
                  </a:solidFill>
                </a:rPr>
                <a:t>✘</a:t>
              </a:r>
            </a:p>
          </p:txBody>
        </p:sp>
        <p:sp>
          <p:nvSpPr>
            <p:cNvPr id="41" name="Content Placeholder 2"/>
            <p:cNvSpPr txBox="1">
              <a:spLocks/>
            </p:cNvSpPr>
            <p:nvPr/>
          </p:nvSpPr>
          <p:spPr bwMode="auto">
            <a:xfrm>
              <a:off x="6352032" y="2940557"/>
              <a:ext cx="2694432" cy="513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SzPct val="120000"/>
                <a:buFont typeface="Arial" charset="0"/>
                <a:buChar char="•"/>
                <a:defRPr sz="2800" kern="1200">
                  <a:solidFill>
                    <a:schemeClr val="tx1"/>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sz="1800" kern="1200">
                  <a:solidFill>
                    <a:schemeClr val="tx1"/>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Arial"/>
                  <a:ea typeface="ＭＳ Ｐゴシック" charset="0"/>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50000"/>
                </a:lnSpc>
                <a:buFont typeface="Arial" charset="0"/>
                <a:buNone/>
              </a:pPr>
              <a:r>
                <a:rPr lang="en-US" sz="2200" dirty="0" smtClean="0"/>
                <a:t>Commodity Memory</a:t>
              </a:r>
            </a:p>
          </p:txBody>
        </p:sp>
      </p:grpSp>
      <p:grpSp>
        <p:nvGrpSpPr>
          <p:cNvPr id="48" name="Group 47"/>
          <p:cNvGrpSpPr/>
          <p:nvPr/>
        </p:nvGrpSpPr>
        <p:grpSpPr>
          <a:xfrm>
            <a:off x="5522996" y="3543920"/>
            <a:ext cx="3523468" cy="830997"/>
            <a:chOff x="5522996" y="3543920"/>
            <a:chExt cx="3523468" cy="830997"/>
          </a:xfrm>
        </p:grpSpPr>
        <p:sp>
          <p:nvSpPr>
            <p:cNvPr id="30" name="Rectangle 29"/>
            <p:cNvSpPr/>
            <p:nvPr/>
          </p:nvSpPr>
          <p:spPr>
            <a:xfrm>
              <a:off x="5522996" y="3543920"/>
              <a:ext cx="800219" cy="830997"/>
            </a:xfrm>
            <a:prstGeom prst="rect">
              <a:avLst/>
            </a:prstGeom>
          </p:spPr>
          <p:txBody>
            <a:bodyPr wrap="none">
              <a:spAutoFit/>
            </a:bodyPr>
            <a:lstStyle/>
            <a:p>
              <a:r>
                <a:rPr lang="en-US" sz="4800" dirty="0">
                  <a:solidFill>
                    <a:srgbClr val="FF0000"/>
                  </a:solidFill>
                </a:rPr>
                <a:t>✘</a:t>
              </a:r>
            </a:p>
          </p:txBody>
        </p:sp>
        <p:sp>
          <p:nvSpPr>
            <p:cNvPr id="42" name="Content Placeholder 2"/>
            <p:cNvSpPr txBox="1">
              <a:spLocks/>
            </p:cNvSpPr>
            <p:nvPr/>
          </p:nvSpPr>
          <p:spPr bwMode="auto">
            <a:xfrm>
              <a:off x="6352032" y="3666953"/>
              <a:ext cx="2694432" cy="664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SzPct val="120000"/>
                <a:buFont typeface="Arial" charset="0"/>
                <a:buChar char="•"/>
                <a:defRPr sz="2800" kern="1200">
                  <a:solidFill>
                    <a:schemeClr val="tx1"/>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sz="1800" kern="1200">
                  <a:solidFill>
                    <a:schemeClr val="tx1"/>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Arial"/>
                  <a:ea typeface="ＭＳ Ｐゴシック" charset="0"/>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charset="0"/>
                <a:buNone/>
              </a:pPr>
              <a:r>
                <a:rPr lang="en-US" sz="2200" dirty="0" smtClean="0"/>
                <a:t>Negligible Metadata Overhead</a:t>
              </a:r>
              <a:endParaRPr lang="en-US" sz="2200" dirty="0"/>
            </a:p>
          </p:txBody>
        </p:sp>
      </p:grpSp>
      <p:sp>
        <p:nvSpPr>
          <p:cNvPr id="45" name="Content Placeholder 2"/>
          <p:cNvSpPr txBox="1">
            <a:spLocks/>
          </p:cNvSpPr>
          <p:nvPr/>
        </p:nvSpPr>
        <p:spPr bwMode="auto">
          <a:xfrm>
            <a:off x="6637856" y="847104"/>
            <a:ext cx="1991794" cy="637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SzPct val="120000"/>
              <a:buFont typeface="Arial" charset="0"/>
              <a:buChar char="•"/>
              <a:defRPr sz="2800" kern="1200">
                <a:solidFill>
                  <a:schemeClr val="tx1"/>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sz="1800" kern="1200">
                <a:solidFill>
                  <a:schemeClr val="tx1"/>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Arial"/>
                <a:ea typeface="ＭＳ Ｐゴシック" charset="0"/>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50000"/>
              </a:lnSpc>
              <a:buFont typeface="Arial" charset="0"/>
              <a:buNone/>
            </a:pPr>
            <a:r>
              <a:rPr lang="en-US" dirty="0" err="1" smtClean="0"/>
              <a:t>Memzip</a:t>
            </a:r>
            <a:endParaRPr lang="en-US" dirty="0"/>
          </a:p>
        </p:txBody>
      </p:sp>
      <p:grpSp>
        <p:nvGrpSpPr>
          <p:cNvPr id="51" name="Group 50"/>
          <p:cNvGrpSpPr/>
          <p:nvPr/>
        </p:nvGrpSpPr>
        <p:grpSpPr>
          <a:xfrm>
            <a:off x="5614491" y="1420133"/>
            <a:ext cx="3443794" cy="830997"/>
            <a:chOff x="5614491" y="1420133"/>
            <a:chExt cx="3443794" cy="830997"/>
          </a:xfrm>
        </p:grpSpPr>
        <p:sp>
          <p:nvSpPr>
            <p:cNvPr id="28" name="Rectangle 27"/>
            <p:cNvSpPr/>
            <p:nvPr/>
          </p:nvSpPr>
          <p:spPr>
            <a:xfrm>
              <a:off x="5614491" y="1420133"/>
              <a:ext cx="705542" cy="830997"/>
            </a:xfrm>
            <a:prstGeom prst="rect">
              <a:avLst/>
            </a:prstGeom>
          </p:spPr>
          <p:txBody>
            <a:bodyPr wrap="none">
              <a:spAutoFit/>
            </a:bodyPr>
            <a:lstStyle/>
            <a:p>
              <a:r>
                <a:rPr lang="en-US" sz="4800" dirty="0">
                  <a:solidFill>
                    <a:srgbClr val="008000"/>
                  </a:solidFill>
                  <a:latin typeface="Zapf Dingbats"/>
                  <a:ea typeface="Zapf Dingbats"/>
                  <a:cs typeface="Zapf Dingbats"/>
                </a:rPr>
                <a:t>✔</a:t>
              </a:r>
              <a:endParaRPr lang="en-US" sz="4800" dirty="0">
                <a:solidFill>
                  <a:srgbClr val="008000"/>
                </a:solidFill>
              </a:endParaRPr>
            </a:p>
          </p:txBody>
        </p:sp>
        <p:sp>
          <p:nvSpPr>
            <p:cNvPr id="49" name="Content Placeholder 2"/>
            <p:cNvSpPr txBox="1">
              <a:spLocks/>
            </p:cNvSpPr>
            <p:nvPr/>
          </p:nvSpPr>
          <p:spPr bwMode="auto">
            <a:xfrm>
              <a:off x="6363853" y="1466780"/>
              <a:ext cx="2694432" cy="500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SzPct val="120000"/>
                <a:buFont typeface="Arial" charset="0"/>
                <a:buChar char="•"/>
                <a:defRPr sz="2800" kern="1200">
                  <a:solidFill>
                    <a:schemeClr val="tx1"/>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sz="1800" kern="1200">
                  <a:solidFill>
                    <a:schemeClr val="tx1"/>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Arial"/>
                  <a:ea typeface="ＭＳ Ｐゴシック" charset="0"/>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50000"/>
                </a:lnSpc>
                <a:buFont typeface="Arial" charset="0"/>
                <a:buNone/>
              </a:pPr>
              <a:r>
                <a:rPr lang="en-US" sz="2200" dirty="0" smtClean="0"/>
                <a:t>Bandwidth Benefits</a:t>
              </a:r>
            </a:p>
          </p:txBody>
        </p:sp>
      </p:grpSp>
      <p:sp>
        <p:nvSpPr>
          <p:cNvPr id="53" name="TextBox 52"/>
          <p:cNvSpPr txBox="1"/>
          <p:nvPr/>
        </p:nvSpPr>
        <p:spPr>
          <a:xfrm>
            <a:off x="97535" y="5632794"/>
            <a:ext cx="8938059" cy="830997"/>
          </a:xfrm>
          <a:prstGeom prst="rect">
            <a:avLst/>
          </a:prstGeom>
          <a:solidFill>
            <a:srgbClr val="CCFFCC"/>
          </a:solidFill>
          <a:ln>
            <a:solidFill>
              <a:schemeClr val="tx1"/>
            </a:solidFill>
          </a:ln>
        </p:spPr>
        <p:txBody>
          <a:bodyPr wrap="square" rtlCol="0">
            <a:spAutoFit/>
          </a:bodyPr>
          <a:lstStyle/>
          <a:p>
            <a:pPr algn="ctr"/>
            <a:r>
              <a:rPr lang="en-US" b="1" dirty="0" smtClean="0"/>
              <a:t>Current TMC proposals require non-commodity memory and require significant metadata overhead</a:t>
            </a:r>
            <a:endParaRPr lang="en-US" b="1" dirty="0"/>
          </a:p>
        </p:txBody>
      </p:sp>
      <p:sp>
        <p:nvSpPr>
          <p:cNvPr id="44" name="TextBox 43">
            <a:extLst>
              <a:ext uri="{FF2B5EF4-FFF2-40B4-BE49-F238E27FC236}">
                <a16:creationId xmlns:a16="http://schemas.microsoft.com/office/drawing/2014/main" xmlns="" id="{8DFE6565-5D12-DF4C-9D01-E5DA681D7950}"/>
              </a:ext>
            </a:extLst>
          </p:cNvPr>
          <p:cNvSpPr txBox="1"/>
          <p:nvPr/>
        </p:nvSpPr>
        <p:spPr>
          <a:xfrm>
            <a:off x="234148" y="929800"/>
            <a:ext cx="6482334" cy="341632"/>
          </a:xfrm>
          <a:prstGeom prst="rect">
            <a:avLst/>
          </a:prstGeom>
          <a:noFill/>
          <a:ln w="6350" cap="flat" cmpd="sng" algn="ctr">
            <a:noFill/>
            <a:prstDash val="solid"/>
          </a:ln>
          <a:effectLst/>
        </p:spPr>
        <p:txBody>
          <a:bodyPr wrap="square" rtlCol="0" anchor="ctr">
            <a:spAutoFit/>
          </a:bodyPr>
          <a:lstStyle/>
          <a:p>
            <a:pP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TMC: Enable bandwidth benefits without OS support</a:t>
            </a:r>
            <a:endParaRPr lang="en-US" sz="1800" kern="0" dirty="0">
              <a:solidFill>
                <a:srgbClr val="000000"/>
              </a:solidFill>
              <a:latin typeface="Trebuchet MS"/>
              <a:ea typeface="+mn-ea"/>
              <a:cs typeface="+mn-cs"/>
            </a:endParaRPr>
          </a:p>
        </p:txBody>
      </p:sp>
      <p:sp>
        <p:nvSpPr>
          <p:cNvPr id="50" name="Rectangle 49"/>
          <p:cNvSpPr/>
          <p:nvPr/>
        </p:nvSpPr>
        <p:spPr>
          <a:xfrm>
            <a:off x="0" y="6556007"/>
            <a:ext cx="8839199" cy="338554"/>
          </a:xfrm>
          <a:prstGeom prst="rect">
            <a:avLst/>
          </a:prstGeom>
        </p:spPr>
        <p:txBody>
          <a:bodyPr wrap="square">
            <a:spAutoFit/>
          </a:bodyPr>
          <a:lstStyle/>
          <a:p>
            <a:pPr lvl="0" algn="ctr"/>
            <a:r>
              <a:rPr lang="en-US" sz="1600" u="sng" dirty="0" smtClean="0">
                <a:sym typeface="Wingdings"/>
              </a:rPr>
              <a:t>*Ali </a:t>
            </a:r>
            <a:r>
              <a:rPr lang="en-US" sz="1600" u="sng" dirty="0" err="1" smtClean="0">
                <a:sym typeface="Wingdings"/>
              </a:rPr>
              <a:t>Shafiee</a:t>
            </a:r>
            <a:r>
              <a:rPr lang="en-US" sz="1600" u="sng" dirty="0" smtClean="0">
                <a:sym typeface="Wingdings"/>
              </a:rPr>
              <a:t>, </a:t>
            </a:r>
            <a:r>
              <a:rPr lang="en-US" sz="1600" u="sng" dirty="0" err="1" smtClean="0">
                <a:sym typeface="Wingdings"/>
              </a:rPr>
              <a:t>Meysam</a:t>
            </a:r>
            <a:r>
              <a:rPr lang="en-US" sz="1600" u="sng" dirty="0" smtClean="0">
                <a:sym typeface="Wingdings"/>
              </a:rPr>
              <a:t> </a:t>
            </a:r>
            <a:r>
              <a:rPr lang="en-US" sz="1600" u="sng" dirty="0" err="1" smtClean="0">
                <a:sym typeface="Wingdings"/>
              </a:rPr>
              <a:t>Taassori</a:t>
            </a:r>
            <a:r>
              <a:rPr lang="en-US" sz="1600" u="sng" dirty="0" smtClean="0">
                <a:sym typeface="Wingdings"/>
              </a:rPr>
              <a:t>, Rajeev </a:t>
            </a:r>
            <a:r>
              <a:rPr lang="en-US" sz="1600" u="sng" dirty="0" err="1" smtClean="0">
                <a:sym typeface="Wingdings"/>
              </a:rPr>
              <a:t>Balasubramonian</a:t>
            </a:r>
            <a:r>
              <a:rPr lang="en-US" sz="1600" u="sng" dirty="0" smtClean="0">
                <a:sym typeface="Wingdings"/>
              </a:rPr>
              <a:t>, &amp; Al Davis. “</a:t>
            </a:r>
            <a:r>
              <a:rPr lang="en-US" sz="1600" u="sng" dirty="0" err="1" smtClean="0">
                <a:sym typeface="Wingdings"/>
              </a:rPr>
              <a:t>Memzip</a:t>
            </a:r>
            <a:r>
              <a:rPr lang="en-US" sz="1600" u="sng" dirty="0" smtClean="0">
                <a:sym typeface="Wingdings"/>
              </a:rPr>
              <a:t>” in HPCA 2014</a:t>
            </a:r>
            <a:endParaRPr lang="en-US" sz="1600" u="sng" dirty="0">
              <a:sym typeface="Wingdings"/>
            </a:endParaRPr>
          </a:p>
        </p:txBody>
      </p:sp>
    </p:spTree>
    <p:extLst>
      <p:ext uri="{BB962C8B-B14F-4D97-AF65-F5344CB8AC3E}">
        <p14:creationId xmlns:p14="http://schemas.microsoft.com/office/powerpoint/2010/main" val="338231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xit" presetSubtype="8" fill="hold" grpId="1" nodeType="clickEffect">
                                  <p:stCondLst>
                                    <p:cond delay="0"/>
                                  </p:stCondLst>
                                  <p:childTnLst>
                                    <p:anim calcmode="lin" valueType="num">
                                      <p:cBhvr>
                                        <p:cTn id="6" dur="1200"/>
                                        <p:tgtEl>
                                          <p:spTgt spid="6"/>
                                        </p:tgtEl>
                                        <p:attrNameLst>
                                          <p:attrName>ppt_x</p:attrName>
                                        </p:attrNameLst>
                                      </p:cBhvr>
                                      <p:tavLst>
                                        <p:tav tm="0">
                                          <p:val>
                                            <p:strVal val="ppt_x"/>
                                          </p:val>
                                        </p:tav>
                                        <p:tav tm="100000">
                                          <p:val>
                                            <p:strVal val="ppt_x-ppt_w/2"/>
                                          </p:val>
                                        </p:tav>
                                      </p:tavLst>
                                    </p:anim>
                                    <p:anim calcmode="lin" valueType="num">
                                      <p:cBhvr>
                                        <p:cTn id="7" dur="1200"/>
                                        <p:tgtEl>
                                          <p:spTgt spid="6"/>
                                        </p:tgtEl>
                                        <p:attrNameLst>
                                          <p:attrName>ppt_y</p:attrName>
                                        </p:attrNameLst>
                                      </p:cBhvr>
                                      <p:tavLst>
                                        <p:tav tm="0">
                                          <p:val>
                                            <p:strVal val="ppt_y"/>
                                          </p:val>
                                        </p:tav>
                                        <p:tav tm="100000">
                                          <p:val>
                                            <p:strVal val="ppt_y"/>
                                          </p:val>
                                        </p:tav>
                                      </p:tavLst>
                                    </p:anim>
                                    <p:anim calcmode="lin" valueType="num">
                                      <p:cBhvr>
                                        <p:cTn id="8" dur="1200"/>
                                        <p:tgtEl>
                                          <p:spTgt spid="6"/>
                                        </p:tgtEl>
                                        <p:attrNameLst>
                                          <p:attrName>ppt_w</p:attrName>
                                        </p:attrNameLst>
                                      </p:cBhvr>
                                      <p:tavLst>
                                        <p:tav tm="0">
                                          <p:val>
                                            <p:strVal val="ppt_w"/>
                                          </p:val>
                                        </p:tav>
                                        <p:tav tm="100000">
                                          <p:val>
                                            <p:fltVal val="0"/>
                                          </p:val>
                                        </p:tav>
                                      </p:tavLst>
                                    </p:anim>
                                    <p:anim calcmode="lin" valueType="num">
                                      <p:cBhvr>
                                        <p:cTn id="9" dur="1200"/>
                                        <p:tgtEl>
                                          <p:spTgt spid="6"/>
                                        </p:tgtEl>
                                        <p:attrNameLst>
                                          <p:attrName>ppt_h</p:attrName>
                                        </p:attrNameLst>
                                      </p:cBhvr>
                                      <p:tavLst>
                                        <p:tav tm="0">
                                          <p:val>
                                            <p:strVal val="ppt_h"/>
                                          </p:val>
                                        </p:tav>
                                        <p:tav tm="100000">
                                          <p:val>
                                            <p:strVal val="ppt_h"/>
                                          </p:val>
                                        </p:tav>
                                      </p:tavLst>
                                    </p:anim>
                                    <p:set>
                                      <p:cBhvr>
                                        <p:cTn id="10" dur="1" fill="hold">
                                          <p:stCondLst>
                                            <p:cond delay="1199"/>
                                          </p:stCondLst>
                                        </p:cTn>
                                        <p:tgtEl>
                                          <p:spTgt spid="6"/>
                                        </p:tgtEl>
                                        <p:attrNameLst>
                                          <p:attrName>style.visibility</p:attrName>
                                        </p:attrNameLst>
                                      </p:cBhvr>
                                      <p:to>
                                        <p:strVal val="hidden"/>
                                      </p:to>
                                    </p:set>
                                  </p:childTnLst>
                                </p:cTn>
                              </p:par>
                              <p:par>
                                <p:cTn id="11" presetID="1" presetClass="entr" presetSubtype="0" fill="hold" grpId="0" nodeType="withEffect">
                                  <p:stCondLst>
                                    <p:cond delay="60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60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xit" presetSubtype="0" fill="hold" grpId="0" nodeType="withEffect">
                                  <p:stCondLst>
                                    <p:cond delay="600"/>
                                  </p:stCondLst>
                                  <p:childTnLst>
                                    <p:set>
                                      <p:cBhvr>
                                        <p:cTn id="16" dur="1" fill="hold">
                                          <p:stCondLst>
                                            <p:cond delay="0"/>
                                          </p:stCondLst>
                                        </p:cTn>
                                        <p:tgtEl>
                                          <p:spTgt spid="16"/>
                                        </p:tgtEl>
                                        <p:attrNameLst>
                                          <p:attrName>style.visibility</p:attrName>
                                        </p:attrNameLst>
                                      </p:cBhvr>
                                      <p:to>
                                        <p:strVal val="hidden"/>
                                      </p:to>
                                    </p:set>
                                  </p:childTnLst>
                                </p:cTn>
                              </p:par>
                              <p:par>
                                <p:cTn id="17" presetID="1" presetClass="exit" presetSubtype="0" fill="hold" grpId="0" nodeType="withEffect">
                                  <p:stCondLst>
                                    <p:cond delay="600"/>
                                  </p:stCondLst>
                                  <p:childTnLst>
                                    <p:set>
                                      <p:cBhvr>
                                        <p:cTn id="18" dur="1" fill="hold">
                                          <p:stCondLst>
                                            <p:cond delay="0"/>
                                          </p:stCondLst>
                                        </p:cTn>
                                        <p:tgtEl>
                                          <p:spTgt spid="17"/>
                                        </p:tgtEl>
                                        <p:attrNameLst>
                                          <p:attrName>style.visibility</p:attrName>
                                        </p:attrNameLst>
                                      </p:cBhvr>
                                      <p:to>
                                        <p:strVal val="hidden"/>
                                      </p:to>
                                    </p:set>
                                  </p:childTnLst>
                                </p:cTn>
                              </p:par>
                              <p:par>
                                <p:cTn id="19" presetID="1" presetClass="entr" presetSubtype="0" fill="hold" grpId="0" nodeType="withEffect">
                                  <p:stCondLst>
                                    <p:cond delay="60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60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60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60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nodeType="withEffect">
                                  <p:stCondLst>
                                    <p:cond delay="60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42" presetClass="path" presetSubtype="0" accel="50000" decel="50000" fill="hold" grpId="1" nodeType="clickEffect">
                                  <p:stCondLst>
                                    <p:cond delay="0"/>
                                  </p:stCondLst>
                                  <p:childTnLst>
                                    <p:animMotion origin="layout" path="M -3.05556E-6 2.96296E-6 L -3.05556E-6 0.25 " pathEditMode="relative" rAng="0" ptsTypes="AA">
                                      <p:cBhvr>
                                        <p:cTn id="32" dur="750" fill="hold"/>
                                        <p:tgtEl>
                                          <p:spTgt spid="8"/>
                                        </p:tgtEl>
                                        <p:attrNameLst>
                                          <p:attrName>ppt_x</p:attrName>
                                          <p:attrName>ppt_y</p:attrName>
                                        </p:attrNameLst>
                                      </p:cBhvr>
                                      <p:rCtr x="0" y="12500"/>
                                    </p:animMotion>
                                  </p:childTnLst>
                                </p:cTn>
                              </p:par>
                              <p:par>
                                <p:cTn id="33" presetID="1"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par>
                          <p:cTn id="37" fill="hold">
                            <p:stCondLst>
                              <p:cond delay="750"/>
                            </p:stCondLst>
                            <p:childTnLst>
                              <p:par>
                                <p:cTn id="38" presetID="42" presetClass="path" presetSubtype="0" accel="50000" decel="50000" fill="hold" grpId="1" nodeType="afterEffect">
                                  <p:stCondLst>
                                    <p:cond delay="0"/>
                                  </p:stCondLst>
                                  <p:childTnLst>
                                    <p:animMotion origin="layout" path="M -3.05556E-6 -3.7037E-6 L -3.05556E-6 0.25 " pathEditMode="relative" rAng="0" ptsTypes="AA">
                                      <p:cBhvr>
                                        <p:cTn id="39" dur="650" fill="hold"/>
                                        <p:tgtEl>
                                          <p:spTgt spid="9"/>
                                        </p:tgtEl>
                                        <p:attrNameLst>
                                          <p:attrName>ppt_x</p:attrName>
                                          <p:attrName>ppt_y</p:attrName>
                                        </p:attrNameLst>
                                      </p:cBhvr>
                                      <p:rCtr x="0" y="12500"/>
                                    </p:animMotion>
                                  </p:childTnLst>
                                </p:cTn>
                              </p:par>
                            </p:childTnLst>
                          </p:cTn>
                        </p:par>
                        <p:par>
                          <p:cTn id="40" fill="hold">
                            <p:stCondLst>
                              <p:cond delay="1400"/>
                            </p:stCondLst>
                            <p:childTnLst>
                              <p:par>
                                <p:cTn id="41" presetID="1" presetClass="entr" presetSubtype="0" fill="hold" grpId="2" nodeType="after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42" presetClass="path" presetSubtype="0" accel="50000" decel="50000" fill="hold" grpId="1" nodeType="clickEffect">
                                  <p:stCondLst>
                                    <p:cond delay="0"/>
                                  </p:stCondLst>
                                  <p:childTnLst>
                                    <p:animMotion origin="layout" path="M -2.77778E-7 -2.59259E-6 L -2.77778E-7 0.25 " pathEditMode="relative" rAng="0" ptsTypes="AA">
                                      <p:cBhvr>
                                        <p:cTn id="46" dur="650" fill="hold"/>
                                        <p:tgtEl>
                                          <p:spTgt spid="19"/>
                                        </p:tgtEl>
                                        <p:attrNameLst>
                                          <p:attrName>ppt_x</p:attrName>
                                          <p:attrName>ppt_y</p:attrName>
                                        </p:attrNameLst>
                                      </p:cBhvr>
                                      <p:rCtr x="0" y="12500"/>
                                    </p:animMotion>
                                  </p:childTnLst>
                                </p:cTn>
                              </p:par>
                              <p:par>
                                <p:cTn id="47" presetID="1" presetClass="entr" presetSubtype="0"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par>
                          <p:cTn id="51" fill="hold">
                            <p:stCondLst>
                              <p:cond delay="650"/>
                            </p:stCondLst>
                            <p:childTnLst>
                              <p:par>
                                <p:cTn id="52" presetID="1" presetClass="entr" presetSubtype="0" fill="hold" grpId="0" nodeType="afterEffect">
                                  <p:stCondLst>
                                    <p:cond delay="0"/>
                                  </p:stCondLst>
                                  <p:childTnLst>
                                    <p:set>
                                      <p:cBhvr>
                                        <p:cTn id="53" dur="1" fill="hold">
                                          <p:stCondLst>
                                            <p:cond delay="0"/>
                                          </p:stCondLst>
                                        </p:cTn>
                                        <p:tgtEl>
                                          <p:spTgt spid="24"/>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45"/>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51"/>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46"/>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47"/>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nodeType="clickEffect">
                                  <p:stCondLst>
                                    <p:cond delay="0"/>
                                  </p:stCondLst>
                                  <p:childTnLst>
                                    <p:set>
                                      <p:cBhvr>
                                        <p:cTn id="71" dur="1" fill="hold">
                                          <p:stCondLst>
                                            <p:cond delay="0"/>
                                          </p:stCondLst>
                                        </p:cTn>
                                        <p:tgtEl>
                                          <p:spTgt spid="39"/>
                                        </p:tgtEl>
                                        <p:attrNameLst>
                                          <p:attrName>style.visibility</p:attrName>
                                        </p:attrNameLst>
                                      </p:cBhvr>
                                      <p:to>
                                        <p:strVal val="visible"/>
                                      </p:to>
                                    </p:set>
                                  </p:childTnLst>
                                </p:cTn>
                              </p:par>
                              <p:par>
                                <p:cTn id="72" presetID="26" presetClass="emph" presetSubtype="0" fill="hold" nodeType="withEffect">
                                  <p:stCondLst>
                                    <p:cond delay="0"/>
                                  </p:stCondLst>
                                  <p:childTnLst>
                                    <p:animEffect transition="out" filter="fade">
                                      <p:cBhvr>
                                        <p:cTn id="73" dur="500" tmFilter="0, 0; .2, .5; .8, .5; 1, 0"/>
                                        <p:tgtEl>
                                          <p:spTgt spid="39"/>
                                        </p:tgtEl>
                                      </p:cBhvr>
                                    </p:animEffect>
                                    <p:animScale>
                                      <p:cBhvr>
                                        <p:cTn id="74" dur="250" autoRev="1" fill="hold"/>
                                        <p:tgtEl>
                                          <p:spTgt spid="39"/>
                                        </p:tgtEl>
                                      </p:cBhvr>
                                      <p:by x="105000" y="105000"/>
                                    </p:animScale>
                                  </p:childTnLst>
                                </p:cTn>
                              </p:par>
                            </p:childTnLst>
                          </p:cTn>
                        </p:par>
                        <p:par>
                          <p:cTn id="75" fill="hold">
                            <p:stCondLst>
                              <p:cond delay="500"/>
                            </p:stCondLst>
                            <p:childTnLst>
                              <p:par>
                                <p:cTn id="76" presetID="1" presetClass="entr" presetSubtype="0" fill="hold" nodeType="afterEffect">
                                  <p:stCondLst>
                                    <p:cond delay="0"/>
                                  </p:stCondLst>
                                  <p:childTnLst>
                                    <p:set>
                                      <p:cBhvr>
                                        <p:cTn id="77" dur="1" fill="hold">
                                          <p:stCondLst>
                                            <p:cond delay="0"/>
                                          </p:stCondLst>
                                        </p:cTn>
                                        <p:tgtEl>
                                          <p:spTgt spid="48"/>
                                        </p:tgtEl>
                                        <p:attrNameLst>
                                          <p:attrName>style.visibility</p:attrName>
                                        </p:attrNameLst>
                                      </p:cBhvr>
                                      <p:to>
                                        <p:strVal val="visible"/>
                                      </p:to>
                                    </p:set>
                                  </p:childTnLst>
                                </p:cTn>
                              </p:par>
                            </p:childTnLst>
                          </p:cTn>
                        </p:par>
                        <p:par>
                          <p:cTn id="78" fill="hold">
                            <p:stCondLst>
                              <p:cond delay="500"/>
                            </p:stCondLst>
                            <p:childTnLst>
                              <p:par>
                                <p:cTn id="79" presetID="1" presetClass="entr" presetSubtype="0" fill="hold" grpId="0" nodeType="afterEffect">
                                  <p:stCondLst>
                                    <p:cond delay="0"/>
                                  </p:stCondLst>
                                  <p:childTnLst>
                                    <p:set>
                                      <p:cBhvr>
                                        <p:cTn id="80"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6" grpId="1" animBg="1"/>
      <p:bldP spid="20" grpId="0" animBg="1"/>
      <p:bldP spid="21" grpId="0" animBg="1"/>
      <p:bldP spid="22" grpId="0" animBg="1"/>
      <p:bldP spid="9" grpId="0" animBg="1"/>
      <p:bldP spid="9" grpId="1" animBg="1"/>
      <p:bldP spid="8" grpId="0" animBg="1"/>
      <p:bldP spid="8" grpId="1" animBg="1"/>
      <p:bldP spid="19" grpId="0" animBg="1"/>
      <p:bldP spid="19" grpId="1" animBg="1"/>
      <p:bldP spid="19" grpId="2" animBg="1"/>
      <p:bldP spid="24" grpId="0" animBg="1"/>
      <p:bldP spid="45" grpId="0"/>
      <p:bldP spid="5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198438"/>
            <a:ext cx="8896350" cy="487362"/>
          </a:xfrm>
        </p:spPr>
        <p:txBody>
          <a:bodyPr/>
          <a:lstStyle/>
          <a:p>
            <a:r>
              <a:rPr lang="en-US" sz="2500" dirty="0" smtClean="0"/>
              <a:t>Goal: Practical transparent mem compression</a:t>
            </a:r>
            <a:endParaRPr lang="en-US" sz="2500" dirty="0"/>
          </a:p>
        </p:txBody>
      </p:sp>
      <p:sp>
        <p:nvSpPr>
          <p:cNvPr id="3" name="Content Placeholder 2"/>
          <p:cNvSpPr>
            <a:spLocks noGrp="1"/>
          </p:cNvSpPr>
          <p:nvPr>
            <p:ph idx="1"/>
          </p:nvPr>
        </p:nvSpPr>
        <p:spPr>
          <a:xfrm>
            <a:off x="2425256" y="1352497"/>
            <a:ext cx="5204650" cy="2713670"/>
          </a:xfrm>
        </p:spPr>
        <p:txBody>
          <a:bodyPr/>
          <a:lstStyle/>
          <a:p>
            <a:pPr marL="0" indent="0">
              <a:lnSpc>
                <a:spcPct val="150000"/>
              </a:lnSpc>
              <a:buNone/>
            </a:pPr>
            <a:r>
              <a:rPr lang="en-US" dirty="0" smtClean="0"/>
              <a:t>Bandwidth Benefits</a:t>
            </a:r>
          </a:p>
          <a:p>
            <a:pPr marL="0" indent="0">
              <a:lnSpc>
                <a:spcPct val="150000"/>
              </a:lnSpc>
              <a:buNone/>
            </a:pPr>
            <a:r>
              <a:rPr lang="en-US" smtClean="0"/>
              <a:t>OS Transparent</a:t>
            </a:r>
            <a:endParaRPr lang="en-US" dirty="0" smtClean="0"/>
          </a:p>
          <a:p>
            <a:pPr marL="0" indent="0">
              <a:lnSpc>
                <a:spcPct val="150000"/>
              </a:lnSpc>
              <a:buNone/>
            </a:pPr>
            <a:r>
              <a:rPr lang="en-US" dirty="0" smtClean="0"/>
              <a:t>Commodity Memory</a:t>
            </a:r>
          </a:p>
          <a:p>
            <a:pPr marL="0" indent="0">
              <a:lnSpc>
                <a:spcPct val="150000"/>
              </a:lnSpc>
              <a:buNone/>
            </a:pPr>
            <a:r>
              <a:rPr lang="en-US" dirty="0" smtClean="0"/>
              <a:t>Negligible Metadata Overhead</a:t>
            </a:r>
          </a:p>
          <a:p>
            <a:pPr marL="0" indent="0">
              <a:lnSpc>
                <a:spcPct val="150000"/>
              </a:lnSpc>
              <a:buNone/>
            </a:pPr>
            <a:r>
              <a:rPr lang="en-US" dirty="0" smtClean="0"/>
              <a:t>Robust Performance</a:t>
            </a:r>
            <a:endParaRPr lang="en-US" dirty="0"/>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5</a:t>
            </a:fld>
            <a:endParaRPr lang="en-US"/>
          </a:p>
        </p:txBody>
      </p:sp>
      <p:sp>
        <p:nvSpPr>
          <p:cNvPr id="7" name="Rectangle 6"/>
          <p:cNvSpPr/>
          <p:nvPr/>
        </p:nvSpPr>
        <p:spPr>
          <a:xfrm>
            <a:off x="1719714" y="1352497"/>
            <a:ext cx="705542" cy="830997"/>
          </a:xfrm>
          <a:prstGeom prst="rect">
            <a:avLst/>
          </a:prstGeom>
        </p:spPr>
        <p:txBody>
          <a:bodyPr wrap="none">
            <a:spAutoFit/>
          </a:bodyPr>
          <a:lstStyle/>
          <a:p>
            <a:r>
              <a:rPr lang="en-US" sz="4800" dirty="0">
                <a:solidFill>
                  <a:srgbClr val="008000"/>
                </a:solidFill>
                <a:latin typeface="Zapf Dingbats"/>
                <a:ea typeface="Zapf Dingbats"/>
                <a:cs typeface="Zapf Dingbats"/>
              </a:rPr>
              <a:t>✔</a:t>
            </a:r>
            <a:endParaRPr lang="en-US" sz="4800" dirty="0">
              <a:solidFill>
                <a:srgbClr val="008000"/>
              </a:solidFill>
            </a:endParaRPr>
          </a:p>
        </p:txBody>
      </p:sp>
      <p:sp>
        <p:nvSpPr>
          <p:cNvPr id="8" name="Rectangle 7"/>
          <p:cNvSpPr/>
          <p:nvPr/>
        </p:nvSpPr>
        <p:spPr>
          <a:xfrm>
            <a:off x="1719714" y="2073709"/>
            <a:ext cx="705542" cy="830997"/>
          </a:xfrm>
          <a:prstGeom prst="rect">
            <a:avLst/>
          </a:prstGeom>
        </p:spPr>
        <p:txBody>
          <a:bodyPr wrap="none">
            <a:spAutoFit/>
          </a:bodyPr>
          <a:lstStyle/>
          <a:p>
            <a:r>
              <a:rPr lang="en-US" sz="4800" dirty="0">
                <a:solidFill>
                  <a:srgbClr val="008000"/>
                </a:solidFill>
                <a:latin typeface="Zapf Dingbats"/>
                <a:ea typeface="Zapf Dingbats"/>
                <a:cs typeface="Zapf Dingbats"/>
              </a:rPr>
              <a:t>✔</a:t>
            </a:r>
            <a:endParaRPr lang="en-US" sz="4800" dirty="0">
              <a:solidFill>
                <a:srgbClr val="008000"/>
              </a:solidFill>
            </a:endParaRPr>
          </a:p>
        </p:txBody>
      </p:sp>
      <p:sp>
        <p:nvSpPr>
          <p:cNvPr id="9" name="Rectangle 8"/>
          <p:cNvSpPr/>
          <p:nvPr/>
        </p:nvSpPr>
        <p:spPr>
          <a:xfrm>
            <a:off x="1719714" y="2794921"/>
            <a:ext cx="705542" cy="830997"/>
          </a:xfrm>
          <a:prstGeom prst="rect">
            <a:avLst/>
          </a:prstGeom>
        </p:spPr>
        <p:txBody>
          <a:bodyPr wrap="none">
            <a:spAutoFit/>
          </a:bodyPr>
          <a:lstStyle/>
          <a:p>
            <a:r>
              <a:rPr lang="en-US" sz="4800" dirty="0">
                <a:solidFill>
                  <a:srgbClr val="008000"/>
                </a:solidFill>
                <a:latin typeface="Zapf Dingbats"/>
                <a:ea typeface="Zapf Dingbats"/>
                <a:cs typeface="Zapf Dingbats"/>
              </a:rPr>
              <a:t>✔</a:t>
            </a:r>
            <a:endParaRPr lang="en-US" sz="4800" dirty="0">
              <a:solidFill>
                <a:srgbClr val="008000"/>
              </a:solidFill>
            </a:endParaRPr>
          </a:p>
        </p:txBody>
      </p:sp>
      <p:sp>
        <p:nvSpPr>
          <p:cNvPr id="10" name="Rectangle 9"/>
          <p:cNvSpPr/>
          <p:nvPr/>
        </p:nvSpPr>
        <p:spPr>
          <a:xfrm>
            <a:off x="1719714" y="3516132"/>
            <a:ext cx="705542" cy="830997"/>
          </a:xfrm>
          <a:prstGeom prst="rect">
            <a:avLst/>
          </a:prstGeom>
        </p:spPr>
        <p:txBody>
          <a:bodyPr wrap="none">
            <a:spAutoFit/>
          </a:bodyPr>
          <a:lstStyle/>
          <a:p>
            <a:r>
              <a:rPr lang="en-US" sz="4800" dirty="0">
                <a:solidFill>
                  <a:srgbClr val="008000"/>
                </a:solidFill>
                <a:latin typeface="Zapf Dingbats"/>
                <a:ea typeface="Zapf Dingbats"/>
                <a:cs typeface="Zapf Dingbats"/>
              </a:rPr>
              <a:t>✔</a:t>
            </a:r>
            <a:endParaRPr lang="en-US" sz="4800" dirty="0">
              <a:solidFill>
                <a:srgbClr val="008000"/>
              </a:solidFill>
            </a:endParaRPr>
          </a:p>
        </p:txBody>
      </p:sp>
      <p:sp>
        <p:nvSpPr>
          <p:cNvPr id="21" name="TextBox 20"/>
          <p:cNvSpPr txBox="1"/>
          <p:nvPr/>
        </p:nvSpPr>
        <p:spPr>
          <a:xfrm>
            <a:off x="131295" y="5412771"/>
            <a:ext cx="8904300" cy="1061829"/>
          </a:xfrm>
          <a:prstGeom prst="rect">
            <a:avLst/>
          </a:prstGeom>
          <a:solidFill>
            <a:srgbClr val="CCFFCC"/>
          </a:solidFill>
          <a:ln>
            <a:solidFill>
              <a:schemeClr val="tx1"/>
            </a:solidFill>
          </a:ln>
        </p:spPr>
        <p:txBody>
          <a:bodyPr wrap="square" rtlCol="0">
            <a:spAutoFit/>
          </a:bodyPr>
          <a:lstStyle/>
          <a:p>
            <a:pPr algn="ctr"/>
            <a:r>
              <a:rPr lang="en-US" sz="2100" b="1" dirty="0" smtClean="0"/>
              <a:t>Our goal is to enable Practical TMC </a:t>
            </a:r>
            <a:r>
              <a:rPr lang="mr-IN" sz="2100" b="1" dirty="0" smtClean="0"/>
              <a:t>–</a:t>
            </a:r>
            <a:r>
              <a:rPr lang="en-US" sz="2100" b="1" dirty="0" smtClean="0"/>
              <a:t> to obtain bandwidth </a:t>
            </a:r>
            <a:r>
              <a:rPr lang="en-US" sz="2100" b="1" dirty="0"/>
              <a:t>benefits without the </a:t>
            </a:r>
            <a:r>
              <a:rPr lang="en-US" sz="2100" b="1" dirty="0" smtClean="0"/>
              <a:t>costs of compression. Should be OS transparent, use commodity memory, have minimal metadata access, and be robust.</a:t>
            </a:r>
          </a:p>
        </p:txBody>
      </p:sp>
      <p:sp>
        <p:nvSpPr>
          <p:cNvPr id="22" name="Rectangle 21"/>
          <p:cNvSpPr/>
          <p:nvPr/>
        </p:nvSpPr>
        <p:spPr>
          <a:xfrm>
            <a:off x="1719714" y="4237344"/>
            <a:ext cx="705542" cy="830997"/>
          </a:xfrm>
          <a:prstGeom prst="rect">
            <a:avLst/>
          </a:prstGeom>
        </p:spPr>
        <p:txBody>
          <a:bodyPr wrap="none">
            <a:spAutoFit/>
          </a:bodyPr>
          <a:lstStyle/>
          <a:p>
            <a:r>
              <a:rPr lang="en-US" sz="4800" dirty="0">
                <a:solidFill>
                  <a:srgbClr val="008000"/>
                </a:solidFill>
                <a:latin typeface="Zapf Dingbats"/>
                <a:ea typeface="Zapf Dingbats"/>
                <a:cs typeface="Zapf Dingbats"/>
              </a:rPr>
              <a:t>✔</a:t>
            </a:r>
            <a:endParaRPr lang="en-US" sz="4800" dirty="0">
              <a:solidFill>
                <a:srgbClr val="008000"/>
              </a:solidFill>
            </a:endParaRPr>
          </a:p>
        </p:txBody>
      </p:sp>
      <p:sp>
        <p:nvSpPr>
          <p:cNvPr id="23" name="Rectangle 22"/>
          <p:cNvSpPr/>
          <p:nvPr/>
        </p:nvSpPr>
        <p:spPr>
          <a:xfrm>
            <a:off x="1676333" y="2856477"/>
            <a:ext cx="748923" cy="769441"/>
          </a:xfrm>
          <a:prstGeom prst="rect">
            <a:avLst/>
          </a:prstGeom>
        </p:spPr>
        <p:txBody>
          <a:bodyPr wrap="none">
            <a:spAutoFit/>
          </a:bodyPr>
          <a:lstStyle/>
          <a:p>
            <a:r>
              <a:rPr lang="en-US" sz="4400" dirty="0"/>
              <a:t>🗴</a:t>
            </a:r>
            <a:endParaRPr lang="en-US" sz="4800" dirty="0">
              <a:solidFill>
                <a:srgbClr val="FF0000"/>
              </a:solidFill>
            </a:endParaRPr>
          </a:p>
        </p:txBody>
      </p:sp>
      <p:sp>
        <p:nvSpPr>
          <p:cNvPr id="24" name="Rectangle 23"/>
          <p:cNvSpPr/>
          <p:nvPr/>
        </p:nvSpPr>
        <p:spPr>
          <a:xfrm>
            <a:off x="1676333" y="3570879"/>
            <a:ext cx="748923" cy="769441"/>
          </a:xfrm>
          <a:prstGeom prst="rect">
            <a:avLst/>
          </a:prstGeom>
        </p:spPr>
        <p:txBody>
          <a:bodyPr wrap="none">
            <a:spAutoFit/>
          </a:bodyPr>
          <a:lstStyle/>
          <a:p>
            <a:r>
              <a:rPr lang="en-US" sz="4400" dirty="0"/>
              <a:t>🗴</a:t>
            </a:r>
            <a:endParaRPr lang="en-US" sz="4800" dirty="0">
              <a:solidFill>
                <a:srgbClr val="FF0000"/>
              </a:solidFill>
            </a:endParaRPr>
          </a:p>
        </p:txBody>
      </p:sp>
      <p:sp>
        <p:nvSpPr>
          <p:cNvPr id="25" name="Rectangle 24"/>
          <p:cNvSpPr/>
          <p:nvPr/>
        </p:nvSpPr>
        <p:spPr>
          <a:xfrm>
            <a:off x="1676333" y="4298900"/>
            <a:ext cx="748923" cy="769441"/>
          </a:xfrm>
          <a:prstGeom prst="rect">
            <a:avLst/>
          </a:prstGeom>
        </p:spPr>
        <p:txBody>
          <a:bodyPr wrap="none">
            <a:spAutoFit/>
          </a:bodyPr>
          <a:lstStyle/>
          <a:p>
            <a:r>
              <a:rPr lang="en-US" sz="4400" dirty="0"/>
              <a:t>🗴</a:t>
            </a:r>
            <a:endParaRPr lang="en-US" sz="4800" dirty="0">
              <a:solidFill>
                <a:srgbClr val="FF0000"/>
              </a:solidFill>
            </a:endParaRPr>
          </a:p>
        </p:txBody>
      </p:sp>
    </p:spTree>
    <p:extLst>
      <p:ext uri="{BB962C8B-B14F-4D97-AF65-F5344CB8AC3E}">
        <p14:creationId xmlns:p14="http://schemas.microsoft.com/office/powerpoint/2010/main" val="1808795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24"/>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22" grpId="0"/>
      <p:bldP spid="23" grpId="0"/>
      <p:bldP spid="24"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1376744" y="1765237"/>
            <a:ext cx="4243768" cy="4086923"/>
          </a:xfrm>
        </p:spPr>
        <p:txBody>
          <a:bodyPr/>
          <a:lstStyle/>
          <a:p>
            <a:r>
              <a:rPr lang="en-US" dirty="0" smtClean="0">
                <a:solidFill>
                  <a:schemeClr val="bg1">
                    <a:lumMod val="65000"/>
                  </a:schemeClr>
                </a:solidFill>
              </a:rPr>
              <a:t>Background</a:t>
            </a:r>
          </a:p>
          <a:p>
            <a:r>
              <a:rPr lang="en-US" dirty="0" smtClean="0"/>
              <a:t>Proposal</a:t>
            </a:r>
          </a:p>
          <a:p>
            <a:pPr lvl="1"/>
            <a:r>
              <a:rPr lang="en-US" dirty="0" smtClean="0"/>
              <a:t>Address Mapping</a:t>
            </a:r>
          </a:p>
          <a:p>
            <a:pPr lvl="1"/>
            <a:r>
              <a:rPr lang="en-US" dirty="0"/>
              <a:t>In-line Metadata</a:t>
            </a:r>
          </a:p>
          <a:p>
            <a:pPr lvl="1"/>
            <a:r>
              <a:rPr lang="en-US" dirty="0" smtClean="0"/>
              <a:t>Location Prediction</a:t>
            </a:r>
          </a:p>
          <a:p>
            <a:r>
              <a:rPr lang="en-US" dirty="0" smtClean="0"/>
              <a:t>Results</a:t>
            </a:r>
          </a:p>
          <a:p>
            <a:r>
              <a:rPr lang="en-US" dirty="0" smtClean="0"/>
              <a:t>Dynamic Policy</a:t>
            </a:r>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6</a:t>
            </a:fld>
            <a:endParaRPr lang="en-US"/>
          </a:p>
        </p:txBody>
      </p:sp>
      <p:sp>
        <p:nvSpPr>
          <p:cNvPr id="5" name="Shape 153"/>
          <p:cNvSpPr/>
          <p:nvPr/>
        </p:nvSpPr>
        <p:spPr>
          <a:xfrm rot="-5400000">
            <a:off x="4687625" y="2888219"/>
            <a:ext cx="381000" cy="304799"/>
          </a:xfrm>
          <a:prstGeom prst="upArrow">
            <a:avLst>
              <a:gd name="adj1" fmla="val 50000"/>
              <a:gd name="adj2" fmla="val 50000"/>
            </a:avLst>
          </a:prstGeom>
          <a:solidFill>
            <a:srgbClr val="008000"/>
          </a:solidFill>
          <a:ln w="25400" cap="flat" cmpd="sng">
            <a:solidFill>
              <a:srgbClr val="C000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7" name="Content Placeholder 2"/>
          <p:cNvSpPr txBox="1">
            <a:spLocks/>
          </p:cNvSpPr>
          <p:nvPr/>
        </p:nvSpPr>
        <p:spPr bwMode="auto">
          <a:xfrm>
            <a:off x="5340096" y="2706516"/>
            <a:ext cx="3695499" cy="865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SzPct val="120000"/>
              <a:buFont typeface="Arial" charset="0"/>
              <a:buChar char="•"/>
              <a:defRPr sz="2800" kern="1200">
                <a:solidFill>
                  <a:schemeClr val="tx1"/>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sz="1800" kern="1200">
                <a:solidFill>
                  <a:schemeClr val="tx1"/>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Arial"/>
                <a:ea typeface="ＭＳ Ｐゴシック" charset="0"/>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75000"/>
              </a:lnSpc>
              <a:buFont typeface="Arial" charset="0"/>
              <a:buNone/>
            </a:pPr>
            <a:r>
              <a:rPr lang="en-US" b="1" dirty="0" smtClean="0">
                <a:solidFill>
                  <a:schemeClr val="accent5">
                    <a:lumMod val="50000"/>
                  </a:schemeClr>
                </a:solidFill>
              </a:rPr>
              <a:t>Useful for</a:t>
            </a:r>
          </a:p>
          <a:p>
            <a:pPr marL="0" indent="0" algn="ctr">
              <a:lnSpc>
                <a:spcPct val="75000"/>
              </a:lnSpc>
              <a:buFont typeface="Arial" charset="0"/>
              <a:buNone/>
            </a:pPr>
            <a:r>
              <a:rPr lang="en-US" b="1" dirty="0" smtClean="0">
                <a:solidFill>
                  <a:schemeClr val="accent5">
                    <a:lumMod val="50000"/>
                  </a:schemeClr>
                </a:solidFill>
              </a:rPr>
              <a:t>Commodity Memory</a:t>
            </a:r>
            <a:endParaRPr lang="en-US" b="1" dirty="0">
              <a:solidFill>
                <a:schemeClr val="accent5">
                  <a:lumMod val="50000"/>
                </a:schemeClr>
              </a:solidFill>
            </a:endParaRPr>
          </a:p>
        </p:txBody>
      </p:sp>
    </p:spTree>
    <p:extLst>
      <p:ext uri="{BB962C8B-B14F-4D97-AF65-F5344CB8AC3E}">
        <p14:creationId xmlns:p14="http://schemas.microsoft.com/office/powerpoint/2010/main" val="1142565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4853" y="1823058"/>
            <a:ext cx="4856728" cy="1178471"/>
          </a:xfrm>
          <a:prstGeom prst="rect">
            <a:avLst/>
          </a:prstGeom>
        </p:spPr>
      </p:pic>
      <p:sp>
        <p:nvSpPr>
          <p:cNvPr id="2" name="Title 1"/>
          <p:cNvSpPr>
            <a:spLocks noGrp="1"/>
          </p:cNvSpPr>
          <p:nvPr>
            <p:ph type="title"/>
          </p:nvPr>
        </p:nvSpPr>
        <p:spPr>
          <a:xfrm>
            <a:off x="247650" y="198438"/>
            <a:ext cx="8604860" cy="487362"/>
          </a:xfrm>
        </p:spPr>
        <p:txBody>
          <a:bodyPr/>
          <a:lstStyle/>
          <a:p>
            <a:r>
              <a:rPr lang="en-US" dirty="0" smtClean="0"/>
              <a:t>Problem of TMC on commodity memories</a:t>
            </a:r>
            <a:endParaRPr lang="en-US" dirty="0"/>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7</a:t>
            </a:fld>
            <a:endParaRPr lang="en-US"/>
          </a:p>
        </p:txBody>
      </p:sp>
      <p:sp>
        <p:nvSpPr>
          <p:cNvPr id="17" name="Left-Right Arrow 16"/>
          <p:cNvSpPr/>
          <p:nvPr/>
        </p:nvSpPr>
        <p:spPr>
          <a:xfrm rot="16200000">
            <a:off x="4374089" y="3202332"/>
            <a:ext cx="738258" cy="223092"/>
          </a:xfrm>
          <a:prstGeom prst="leftRightArrow">
            <a:avLst/>
          </a:prstGeom>
          <a:solidFill>
            <a:schemeClr val="tx1"/>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dirty="0">
              <a:latin typeface="Arial"/>
              <a:cs typeface="Arial"/>
            </a:endParaRPr>
          </a:p>
        </p:txBody>
      </p:sp>
      <p:sp>
        <p:nvSpPr>
          <p:cNvPr id="19" name="TextBox 18">
            <a:extLst>
              <a:ext uri="{FF2B5EF4-FFF2-40B4-BE49-F238E27FC236}">
                <a16:creationId xmlns:a16="http://schemas.microsoft.com/office/drawing/2014/main" xmlns="" id="{8DFE6565-5D12-DF4C-9D01-E5DA681D7950}"/>
              </a:ext>
            </a:extLst>
          </p:cNvPr>
          <p:cNvSpPr txBox="1"/>
          <p:nvPr/>
        </p:nvSpPr>
        <p:spPr>
          <a:xfrm>
            <a:off x="1685382" y="1215263"/>
            <a:ext cx="4129968"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a:solidFill>
                  <a:srgbClr val="000000"/>
                </a:solidFill>
                <a:latin typeface="Trebuchet MS"/>
                <a:ea typeface="+mn-ea"/>
                <a:cs typeface="+mn-cs"/>
              </a:rPr>
              <a:t>C</a:t>
            </a:r>
            <a:r>
              <a:rPr lang="en-US" sz="1800" kern="0" dirty="0" smtClean="0">
                <a:solidFill>
                  <a:srgbClr val="000000"/>
                </a:solidFill>
                <a:latin typeface="Trebuchet MS"/>
                <a:ea typeface="+mn-ea"/>
                <a:cs typeface="+mn-cs"/>
              </a:rPr>
              <a:t>ompressed Commodity Memory</a:t>
            </a:r>
            <a:endParaRPr lang="en-US" sz="1800" kern="0" dirty="0">
              <a:solidFill>
                <a:srgbClr val="000000"/>
              </a:solidFill>
              <a:latin typeface="Trebuchet MS"/>
              <a:ea typeface="+mn-ea"/>
              <a:cs typeface="+mn-cs"/>
            </a:endParaRPr>
          </a:p>
        </p:txBody>
      </p:sp>
      <p:sp>
        <p:nvSpPr>
          <p:cNvPr id="26" name="TextBox 25">
            <a:extLst>
              <a:ext uri="{FF2B5EF4-FFF2-40B4-BE49-F238E27FC236}">
                <a16:creationId xmlns:a16="http://schemas.microsoft.com/office/drawing/2014/main" xmlns="" id="{8DFE6565-5D12-DF4C-9D01-E5DA681D7950}"/>
              </a:ext>
            </a:extLst>
          </p:cNvPr>
          <p:cNvSpPr txBox="1"/>
          <p:nvPr/>
        </p:nvSpPr>
        <p:spPr>
          <a:xfrm>
            <a:off x="4959859" y="4817385"/>
            <a:ext cx="3634335" cy="590931"/>
          </a:xfrm>
          <a:prstGeom prst="rect">
            <a:avLst/>
          </a:prstGeom>
          <a:solidFill>
            <a:schemeClr val="bg1">
              <a:lumMod val="85000"/>
            </a:schemeClr>
          </a:solidFill>
          <a:ln w="6350" cap="flat" cmpd="sng" algn="ctr">
            <a:solidFill>
              <a:schemeClr val="tx1"/>
            </a:solid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b="1" kern="0" dirty="0" smtClean="0">
                <a:solidFill>
                  <a:srgbClr val="000000"/>
                </a:solidFill>
                <a:latin typeface="Trebuchet MS"/>
                <a:ea typeface="+mn-ea"/>
                <a:cs typeface="+mn-cs"/>
              </a:rPr>
              <a:t>No Partial-line Transfers in Commodity Memory</a:t>
            </a:r>
            <a:endParaRPr lang="en-US" sz="1800" b="1" kern="0" dirty="0">
              <a:solidFill>
                <a:srgbClr val="000000"/>
              </a:solidFill>
              <a:latin typeface="Trebuchet MS"/>
              <a:ea typeface="+mn-ea"/>
              <a:cs typeface="+mn-cs"/>
            </a:endParaRPr>
          </a:p>
        </p:txBody>
      </p:sp>
      <p:sp>
        <p:nvSpPr>
          <p:cNvPr id="28" name="Rectangle 27">
            <a:extLst>
              <a:ext uri="{FF2B5EF4-FFF2-40B4-BE49-F238E27FC236}">
                <a16:creationId xmlns:a16="http://schemas.microsoft.com/office/drawing/2014/main" xmlns="" id="{10C27F79-C0AE-C94D-8D48-CC019E82C814}"/>
              </a:ext>
            </a:extLst>
          </p:cNvPr>
          <p:cNvSpPr/>
          <p:nvPr/>
        </p:nvSpPr>
        <p:spPr>
          <a:xfrm>
            <a:off x="4328690" y="3189263"/>
            <a:ext cx="829055" cy="268282"/>
          </a:xfrm>
          <a:prstGeom prst="rect">
            <a:avLst/>
          </a:prstGeom>
          <a:solidFill>
            <a:schemeClr val="bg1"/>
          </a:solidFill>
          <a:ln w="25400" cap="flat" cmpd="sng" algn="ctr">
            <a:solidFill>
              <a:srgbClr val="000000"/>
            </a:solidFill>
            <a:prstDash val="solid"/>
          </a:ln>
          <a:effectLst/>
        </p:spPr>
        <p:txBody>
          <a:bodyPr lIns="0" rIns="0" rtlCol="0" anchor="ctr"/>
          <a:lstStyle/>
          <a:p>
            <a:pPr algn="ctr" defTabSz="380996">
              <a:defRPr/>
            </a:pPr>
            <a:r>
              <a:rPr lang="en-US" sz="1500" kern="0" dirty="0" smtClean="0">
                <a:solidFill>
                  <a:srgbClr val="000000"/>
                </a:solidFill>
                <a:latin typeface="Trebuchet MS"/>
                <a:ea typeface="+mn-ea"/>
                <a:cs typeface="+mn-cs"/>
              </a:rPr>
              <a:t>Channel</a:t>
            </a:r>
            <a:endParaRPr lang="en-US" sz="1500" kern="0" dirty="0">
              <a:solidFill>
                <a:srgbClr val="000000"/>
              </a:solidFill>
              <a:latin typeface="Trebuchet MS"/>
              <a:ea typeface="+mn-ea"/>
              <a:cs typeface="+mn-cs"/>
            </a:endParaRPr>
          </a:p>
        </p:txBody>
      </p:sp>
      <p:grpSp>
        <p:nvGrpSpPr>
          <p:cNvPr id="30" name="Group 29"/>
          <p:cNvGrpSpPr/>
          <p:nvPr/>
        </p:nvGrpSpPr>
        <p:grpSpPr>
          <a:xfrm>
            <a:off x="2572612" y="2448726"/>
            <a:ext cx="4332063" cy="323281"/>
            <a:chOff x="4829556" y="1851207"/>
            <a:chExt cx="1600533" cy="552024"/>
          </a:xfrm>
        </p:grpSpPr>
        <p:sp>
          <p:nvSpPr>
            <p:cNvPr id="31" name="Rectangle 30">
              <a:extLst>
                <a:ext uri="{FF2B5EF4-FFF2-40B4-BE49-F238E27FC236}">
                  <a16:creationId xmlns:a16="http://schemas.microsoft.com/office/drawing/2014/main" xmlns="" id="{10C27F79-C0AE-C94D-8D48-CC019E82C814}"/>
                </a:ext>
              </a:extLst>
            </p:cNvPr>
            <p:cNvSpPr/>
            <p:nvPr/>
          </p:nvSpPr>
          <p:spPr>
            <a:xfrm>
              <a:off x="4829556" y="1851207"/>
              <a:ext cx="802947" cy="552024"/>
            </a:xfrm>
            <a:prstGeom prst="rect">
              <a:avLst/>
            </a:prstGeom>
            <a:solidFill>
              <a:srgbClr val="FFC000"/>
            </a:solidFill>
            <a:ln w="25400" cap="flat" cmpd="sng" algn="ctr">
              <a:solidFill>
                <a:srgbClr val="000000"/>
              </a:solidFill>
              <a:prstDash val="solid"/>
            </a:ln>
            <a:effectLst/>
          </p:spPr>
          <p:txBody>
            <a:bodyPr lIns="0" rIns="0" rtlCol="0" anchor="ctr"/>
            <a:lstStyle/>
            <a:p>
              <a:pPr algn="ctr" defTabSz="380996">
                <a:defRPr/>
              </a:pPr>
              <a:r>
                <a:rPr lang="en-US" sz="1800" kern="0" dirty="0" smtClean="0">
                  <a:solidFill>
                    <a:srgbClr val="000000"/>
                  </a:solidFill>
                  <a:latin typeface="Trebuchet MS"/>
                  <a:ea typeface="+mn-ea"/>
                  <a:cs typeface="+mn-cs"/>
                </a:rPr>
                <a:t>Line B</a:t>
              </a:r>
              <a:endParaRPr lang="en-US" sz="1800" kern="0" dirty="0">
                <a:solidFill>
                  <a:srgbClr val="000000"/>
                </a:solidFill>
                <a:latin typeface="Trebuchet MS"/>
                <a:ea typeface="+mn-ea"/>
                <a:cs typeface="+mn-cs"/>
              </a:endParaRPr>
            </a:p>
          </p:txBody>
        </p:sp>
        <p:sp>
          <p:nvSpPr>
            <p:cNvPr id="32" name="Rectangle 31">
              <a:extLst>
                <a:ext uri="{FF2B5EF4-FFF2-40B4-BE49-F238E27FC236}">
                  <a16:creationId xmlns:a16="http://schemas.microsoft.com/office/drawing/2014/main" xmlns="" id="{10C27F79-C0AE-C94D-8D48-CC019E82C814}"/>
                </a:ext>
              </a:extLst>
            </p:cNvPr>
            <p:cNvSpPr/>
            <p:nvPr/>
          </p:nvSpPr>
          <p:spPr>
            <a:xfrm>
              <a:off x="5627142" y="1851207"/>
              <a:ext cx="802947" cy="552024"/>
            </a:xfrm>
            <a:prstGeom prst="rect">
              <a:avLst/>
            </a:prstGeom>
            <a:solidFill>
              <a:schemeClr val="bg1"/>
            </a:solidFill>
            <a:ln w="25400" cap="flat" cmpd="sng" algn="ctr">
              <a:solidFill>
                <a:schemeClr val="tx1"/>
              </a:solidFill>
              <a:prstDash val="solid"/>
            </a:ln>
            <a:effectLst/>
          </p:spPr>
          <p:txBody>
            <a:bodyPr lIns="0" rIns="0" rtlCol="0" anchor="ctr"/>
            <a:lstStyle/>
            <a:p>
              <a:pPr algn="ctr" defTabSz="380996">
                <a:defRPr/>
              </a:pPr>
              <a:r>
                <a:rPr lang="en-US" sz="1800" kern="0" dirty="0" smtClean="0">
                  <a:solidFill>
                    <a:schemeClr val="bg1"/>
                  </a:solidFill>
                  <a:latin typeface="Trebuchet MS"/>
                  <a:ea typeface="+mn-ea"/>
                  <a:cs typeface="+mn-cs"/>
                </a:rPr>
                <a:t>Data A</a:t>
              </a:r>
              <a:endParaRPr lang="en-US" sz="1800" kern="0" dirty="0">
                <a:solidFill>
                  <a:schemeClr val="bg1"/>
                </a:solidFill>
                <a:latin typeface="Trebuchet MS"/>
                <a:ea typeface="+mn-ea"/>
                <a:cs typeface="+mn-cs"/>
              </a:endParaRPr>
            </a:p>
          </p:txBody>
        </p:sp>
      </p:grpSp>
      <p:grpSp>
        <p:nvGrpSpPr>
          <p:cNvPr id="33" name="Group 32"/>
          <p:cNvGrpSpPr/>
          <p:nvPr/>
        </p:nvGrpSpPr>
        <p:grpSpPr>
          <a:xfrm>
            <a:off x="2562674" y="2454727"/>
            <a:ext cx="4332063" cy="323281"/>
            <a:chOff x="4833588" y="2745151"/>
            <a:chExt cx="1600533" cy="552024"/>
          </a:xfrm>
        </p:grpSpPr>
        <p:sp>
          <p:nvSpPr>
            <p:cNvPr id="34" name="Rectangle 33">
              <a:extLst>
                <a:ext uri="{FF2B5EF4-FFF2-40B4-BE49-F238E27FC236}">
                  <a16:creationId xmlns:a16="http://schemas.microsoft.com/office/drawing/2014/main" xmlns="" id="{10C27F79-C0AE-C94D-8D48-CC019E82C814}"/>
                </a:ext>
              </a:extLst>
            </p:cNvPr>
            <p:cNvSpPr/>
            <p:nvPr/>
          </p:nvSpPr>
          <p:spPr>
            <a:xfrm>
              <a:off x="4833588" y="2745151"/>
              <a:ext cx="802947" cy="552024"/>
            </a:xfrm>
            <a:prstGeom prst="rect">
              <a:avLst/>
            </a:prstGeom>
            <a:solidFill>
              <a:srgbClr val="FFC000"/>
            </a:solidFill>
            <a:ln w="25400" cap="flat" cmpd="sng" algn="ctr">
              <a:solidFill>
                <a:srgbClr val="000000"/>
              </a:solidFill>
              <a:prstDash val="solid"/>
            </a:ln>
            <a:effectLst/>
          </p:spPr>
          <p:txBody>
            <a:bodyPr lIns="0" rIns="0" rtlCol="0" anchor="ctr"/>
            <a:lstStyle/>
            <a:p>
              <a:pPr algn="ctr" defTabSz="380996">
                <a:defRPr/>
              </a:pPr>
              <a:r>
                <a:rPr lang="en-US" sz="1800" kern="0" dirty="0" smtClean="0">
                  <a:solidFill>
                    <a:srgbClr val="000000"/>
                  </a:solidFill>
                  <a:latin typeface="Trebuchet MS"/>
                  <a:ea typeface="+mn-ea"/>
                  <a:cs typeface="+mn-cs"/>
                </a:rPr>
                <a:t>Line B</a:t>
              </a:r>
              <a:endParaRPr lang="en-US" sz="1800" kern="0" dirty="0">
                <a:solidFill>
                  <a:srgbClr val="000000"/>
                </a:solidFill>
                <a:latin typeface="Trebuchet MS"/>
                <a:ea typeface="+mn-ea"/>
                <a:cs typeface="+mn-cs"/>
              </a:endParaRPr>
            </a:p>
          </p:txBody>
        </p:sp>
        <p:sp>
          <p:nvSpPr>
            <p:cNvPr id="35" name="Rectangle 34">
              <a:extLst>
                <a:ext uri="{FF2B5EF4-FFF2-40B4-BE49-F238E27FC236}">
                  <a16:creationId xmlns:a16="http://schemas.microsoft.com/office/drawing/2014/main" xmlns="" id="{10C27F79-C0AE-C94D-8D48-CC019E82C814}"/>
                </a:ext>
              </a:extLst>
            </p:cNvPr>
            <p:cNvSpPr/>
            <p:nvPr/>
          </p:nvSpPr>
          <p:spPr>
            <a:xfrm>
              <a:off x="5631174" y="2745151"/>
              <a:ext cx="802947" cy="552024"/>
            </a:xfrm>
            <a:prstGeom prst="rect">
              <a:avLst/>
            </a:prstGeom>
            <a:solidFill>
              <a:schemeClr val="bg1"/>
            </a:solidFill>
            <a:ln w="25400" cap="flat" cmpd="sng" algn="ctr">
              <a:solidFill>
                <a:schemeClr val="tx1"/>
              </a:solidFill>
              <a:prstDash val="solid"/>
            </a:ln>
            <a:effectLst/>
          </p:spPr>
          <p:txBody>
            <a:bodyPr lIns="0" rIns="0" rtlCol="0" anchor="ctr"/>
            <a:lstStyle/>
            <a:p>
              <a:pPr algn="ctr" defTabSz="380996">
                <a:defRPr/>
              </a:pPr>
              <a:r>
                <a:rPr lang="en-US" sz="1800" kern="0" dirty="0" smtClean="0">
                  <a:solidFill>
                    <a:schemeClr val="bg1"/>
                  </a:solidFill>
                  <a:latin typeface="Trebuchet MS"/>
                  <a:ea typeface="+mn-ea"/>
                  <a:cs typeface="+mn-cs"/>
                </a:rPr>
                <a:t>Data A</a:t>
              </a:r>
              <a:endParaRPr lang="en-US" sz="1800" kern="0" dirty="0">
                <a:solidFill>
                  <a:schemeClr val="bg1"/>
                </a:solidFill>
                <a:latin typeface="Trebuchet MS"/>
                <a:ea typeface="+mn-ea"/>
                <a:cs typeface="+mn-cs"/>
              </a:endParaRPr>
            </a:p>
          </p:txBody>
        </p:sp>
      </p:grpSp>
      <p:sp>
        <p:nvSpPr>
          <p:cNvPr id="36" name="TextBox 35"/>
          <p:cNvSpPr txBox="1"/>
          <p:nvPr/>
        </p:nvSpPr>
        <p:spPr>
          <a:xfrm>
            <a:off x="23096" y="6009428"/>
            <a:ext cx="9095231" cy="430887"/>
          </a:xfrm>
          <a:prstGeom prst="rect">
            <a:avLst/>
          </a:prstGeom>
          <a:solidFill>
            <a:srgbClr val="CCFFCC"/>
          </a:solidFill>
          <a:ln>
            <a:solidFill>
              <a:schemeClr val="tx1"/>
            </a:solidFill>
          </a:ln>
        </p:spPr>
        <p:txBody>
          <a:bodyPr wrap="square" rtlCol="0">
            <a:spAutoFit/>
          </a:bodyPr>
          <a:lstStyle/>
          <a:p>
            <a:pPr algn="ctr"/>
            <a:r>
              <a:rPr lang="en-US" sz="2200" b="1" dirty="0" smtClean="0"/>
              <a:t>TMC on commodity memory does not improve memory bandwidth</a:t>
            </a:r>
            <a:endParaRPr lang="en-US" sz="2200" b="1" dirty="0"/>
          </a:p>
        </p:txBody>
      </p:sp>
      <p:sp>
        <p:nvSpPr>
          <p:cNvPr id="39" name="Rectangle 38">
            <a:extLst>
              <a:ext uri="{FF2B5EF4-FFF2-40B4-BE49-F238E27FC236}">
                <a16:creationId xmlns:a16="http://schemas.microsoft.com/office/drawing/2014/main" xmlns="" id="{10C27F79-C0AE-C94D-8D48-CC019E82C814}"/>
              </a:ext>
            </a:extLst>
          </p:cNvPr>
          <p:cNvSpPr/>
          <p:nvPr/>
        </p:nvSpPr>
        <p:spPr>
          <a:xfrm>
            <a:off x="2562674" y="2069112"/>
            <a:ext cx="4332064" cy="328238"/>
          </a:xfrm>
          <a:prstGeom prst="rect">
            <a:avLst/>
          </a:prstGeom>
          <a:solidFill>
            <a:srgbClr val="9DC3E6"/>
          </a:solidFill>
          <a:ln w="25400" cap="flat" cmpd="sng" algn="ctr">
            <a:solidFill>
              <a:srgbClr val="000000"/>
            </a:solidFill>
            <a:prstDash val="solid"/>
          </a:ln>
          <a:effectLst/>
        </p:spPr>
        <p:txBody>
          <a:bodyPr lIns="0" rIns="0" rtlCol="0" anchor="ctr"/>
          <a:lstStyle/>
          <a:p>
            <a:pPr algn="ctr" defTabSz="380996">
              <a:defRPr/>
            </a:pPr>
            <a:r>
              <a:rPr lang="en-US" sz="1800" kern="0" dirty="0" smtClean="0">
                <a:solidFill>
                  <a:srgbClr val="000000"/>
                </a:solidFill>
                <a:latin typeface="Trebuchet MS"/>
                <a:ea typeface="+mn-ea"/>
                <a:cs typeface="+mn-cs"/>
              </a:rPr>
              <a:t>Line A</a:t>
            </a:r>
            <a:endParaRPr lang="en-US" sz="1800" kern="0" dirty="0">
              <a:solidFill>
                <a:srgbClr val="000000"/>
              </a:solidFill>
              <a:latin typeface="Trebuchet MS"/>
              <a:ea typeface="+mn-ea"/>
              <a:cs typeface="+mn-cs"/>
            </a:endParaRPr>
          </a:p>
        </p:txBody>
      </p:sp>
      <p:sp>
        <p:nvSpPr>
          <p:cNvPr id="37" name="Rectangle 36">
            <a:extLst>
              <a:ext uri="{FF2B5EF4-FFF2-40B4-BE49-F238E27FC236}">
                <a16:creationId xmlns:a16="http://schemas.microsoft.com/office/drawing/2014/main" xmlns="" id="{10C27F79-C0AE-C94D-8D48-CC019E82C814}"/>
              </a:ext>
            </a:extLst>
          </p:cNvPr>
          <p:cNvSpPr/>
          <p:nvPr/>
        </p:nvSpPr>
        <p:spPr>
          <a:xfrm>
            <a:off x="2562674" y="2074285"/>
            <a:ext cx="4332064" cy="328238"/>
          </a:xfrm>
          <a:prstGeom prst="rect">
            <a:avLst/>
          </a:prstGeom>
          <a:solidFill>
            <a:srgbClr val="9DC3E6"/>
          </a:solidFill>
          <a:ln w="25400" cap="flat" cmpd="sng" algn="ctr">
            <a:solidFill>
              <a:srgbClr val="000000"/>
            </a:solidFill>
            <a:prstDash val="solid"/>
          </a:ln>
          <a:effectLst/>
        </p:spPr>
        <p:txBody>
          <a:bodyPr lIns="0" rIns="0" rtlCol="0" anchor="ctr"/>
          <a:lstStyle/>
          <a:p>
            <a:pPr algn="ctr" defTabSz="380996">
              <a:defRPr/>
            </a:pPr>
            <a:r>
              <a:rPr lang="en-US" sz="1800" kern="0" dirty="0" smtClean="0">
                <a:solidFill>
                  <a:srgbClr val="000000"/>
                </a:solidFill>
                <a:latin typeface="Trebuchet MS"/>
                <a:ea typeface="+mn-ea"/>
                <a:cs typeface="+mn-cs"/>
              </a:rPr>
              <a:t>Line A</a:t>
            </a:r>
            <a:endParaRPr lang="en-US" sz="1800" kern="0" dirty="0">
              <a:solidFill>
                <a:srgbClr val="000000"/>
              </a:solidFill>
              <a:latin typeface="Trebuchet MS"/>
              <a:ea typeface="+mn-ea"/>
              <a:cs typeface="+mn-cs"/>
            </a:endParaRPr>
          </a:p>
        </p:txBody>
      </p:sp>
      <p:sp>
        <p:nvSpPr>
          <p:cNvPr id="23" name="Rectangle 22"/>
          <p:cNvSpPr/>
          <p:nvPr/>
        </p:nvSpPr>
        <p:spPr>
          <a:xfrm>
            <a:off x="4328690" y="4065978"/>
            <a:ext cx="1343821" cy="1323439"/>
          </a:xfrm>
          <a:prstGeom prst="rect">
            <a:avLst/>
          </a:prstGeom>
        </p:spPr>
        <p:txBody>
          <a:bodyPr wrap="square">
            <a:spAutoFit/>
          </a:bodyPr>
          <a:lstStyle/>
          <a:p>
            <a:r>
              <a:rPr lang="en-US" sz="8000" dirty="0">
                <a:solidFill>
                  <a:srgbClr val="FF0000"/>
                </a:solidFill>
              </a:rPr>
              <a:t>✘</a:t>
            </a:r>
          </a:p>
        </p:txBody>
      </p:sp>
      <p:sp>
        <p:nvSpPr>
          <p:cNvPr id="21" name="TextBox 20">
            <a:extLst>
              <a:ext uri="{FF2B5EF4-FFF2-40B4-BE49-F238E27FC236}">
                <a16:creationId xmlns:a16="http://schemas.microsoft.com/office/drawing/2014/main" xmlns="" id="{8DFE6565-5D12-DF4C-9D01-E5DA681D7950}"/>
              </a:ext>
            </a:extLst>
          </p:cNvPr>
          <p:cNvSpPr txBox="1"/>
          <p:nvPr/>
        </p:nvSpPr>
        <p:spPr>
          <a:xfrm>
            <a:off x="234148" y="929800"/>
            <a:ext cx="6482334" cy="341632"/>
          </a:xfrm>
          <a:prstGeom prst="rect">
            <a:avLst/>
          </a:prstGeom>
          <a:noFill/>
          <a:ln w="6350" cap="flat" cmpd="sng" algn="ctr">
            <a:noFill/>
            <a:prstDash val="solid"/>
          </a:ln>
          <a:effectLst/>
        </p:spPr>
        <p:txBody>
          <a:bodyPr wrap="square" rtlCol="0" anchor="ctr">
            <a:spAutoFit/>
          </a:bodyPr>
          <a:lstStyle/>
          <a:p>
            <a:pP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Interface: Conventional systems transfer 64B on each access</a:t>
            </a:r>
            <a:endParaRPr lang="en-US" sz="1800" kern="0" dirty="0">
              <a:solidFill>
                <a:srgbClr val="000000"/>
              </a:solidFill>
              <a:latin typeface="Trebuchet MS"/>
              <a:ea typeface="+mn-ea"/>
              <a:cs typeface="+mn-cs"/>
            </a:endParaRPr>
          </a:p>
        </p:txBody>
      </p:sp>
    </p:spTree>
    <p:extLst>
      <p:ext uri="{BB962C8B-B14F-4D97-AF65-F5344CB8AC3E}">
        <p14:creationId xmlns:p14="http://schemas.microsoft.com/office/powerpoint/2010/main" val="1266165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88889E-6 1.11111E-6 L 0.00087 0.23935 " pathEditMode="relative" rAng="0" ptsTypes="AA">
                                      <p:cBhvr>
                                        <p:cTn id="6" dur="600" fill="hold"/>
                                        <p:tgtEl>
                                          <p:spTgt spid="37"/>
                                        </p:tgtEl>
                                        <p:attrNameLst>
                                          <p:attrName>ppt_x</p:attrName>
                                          <p:attrName>ppt_y</p:attrName>
                                        </p:attrNameLst>
                                      </p:cBhvr>
                                      <p:rCtr x="35" y="11968"/>
                                    </p:animMotion>
                                  </p:childTnLst>
                                </p:cTn>
                              </p:par>
                            </p:childTnLst>
                          </p:cTn>
                        </p:par>
                        <p:par>
                          <p:cTn id="7" fill="hold">
                            <p:stCondLst>
                              <p:cond delay="600"/>
                            </p:stCondLst>
                            <p:childTnLst>
                              <p:par>
                                <p:cTn id="8" presetID="42" presetClass="path" presetSubtype="0" accel="50000" decel="50000" fill="hold" nodeType="afterEffect">
                                  <p:stCondLst>
                                    <p:cond delay="0"/>
                                  </p:stCondLst>
                                  <p:childTnLst>
                                    <p:animMotion origin="layout" path="M -3.88889E-6 -1.48148E-6 L -3.88889E-6 0.25 " pathEditMode="relative" rAng="0" ptsTypes="AA">
                                      <p:cBhvr>
                                        <p:cTn id="9" dur="600" fill="hold"/>
                                        <p:tgtEl>
                                          <p:spTgt spid="33"/>
                                        </p:tgtEl>
                                        <p:attrNameLst>
                                          <p:attrName>ppt_x</p:attrName>
                                          <p:attrName>ppt_y</p:attrName>
                                        </p:attrNameLst>
                                      </p:cBhvr>
                                      <p:rCtr x="0" y="12500"/>
                                    </p:animMotion>
                                  </p:childTnLst>
                                </p:cTn>
                              </p:par>
                            </p:childTnLst>
                          </p:cTn>
                        </p:par>
                        <p:par>
                          <p:cTn id="10" fill="hold">
                            <p:stCondLst>
                              <p:cond delay="1200"/>
                            </p:stCondLst>
                            <p:childTnLst>
                              <p:par>
                                <p:cTn id="11" presetID="1" presetClass="entr" presetSubtype="0" fill="hold" grpId="0" nodeType="after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grpId="0" nodeType="withEffect">
                                  <p:stCondLst>
                                    <p:cond delay="20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6" grpId="0" animBg="1"/>
      <p:bldP spid="37" grpId="0" animBg="1"/>
      <p:bldP spid="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4853" y="1823058"/>
            <a:ext cx="4856728" cy="1178471"/>
          </a:xfrm>
          <a:prstGeom prst="rect">
            <a:avLst/>
          </a:prstGeom>
        </p:spPr>
      </p:pic>
      <p:sp>
        <p:nvSpPr>
          <p:cNvPr id="2" name="Title 1"/>
          <p:cNvSpPr>
            <a:spLocks noGrp="1"/>
          </p:cNvSpPr>
          <p:nvPr>
            <p:ph type="title"/>
          </p:nvPr>
        </p:nvSpPr>
        <p:spPr>
          <a:xfrm>
            <a:off x="247650" y="198438"/>
            <a:ext cx="8604860" cy="487362"/>
          </a:xfrm>
        </p:spPr>
        <p:txBody>
          <a:bodyPr/>
          <a:lstStyle/>
          <a:p>
            <a:r>
              <a:rPr lang="en-US" dirty="0" smtClean="0"/>
              <a:t>Enabling TMC on commodity memories</a:t>
            </a:r>
            <a:endParaRPr lang="en-US" dirty="0"/>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8</a:t>
            </a:fld>
            <a:endParaRPr lang="en-US"/>
          </a:p>
        </p:txBody>
      </p:sp>
      <p:sp>
        <p:nvSpPr>
          <p:cNvPr id="17" name="Left-Right Arrow 16"/>
          <p:cNvSpPr/>
          <p:nvPr/>
        </p:nvSpPr>
        <p:spPr>
          <a:xfrm rot="16200000">
            <a:off x="4374089" y="3202332"/>
            <a:ext cx="738258" cy="223092"/>
          </a:xfrm>
          <a:prstGeom prst="leftRightArrow">
            <a:avLst/>
          </a:prstGeom>
          <a:solidFill>
            <a:schemeClr val="tx1"/>
          </a:solidFill>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dirty="0">
              <a:latin typeface="Arial"/>
              <a:cs typeface="Arial"/>
            </a:endParaRPr>
          </a:p>
        </p:txBody>
      </p:sp>
      <p:sp>
        <p:nvSpPr>
          <p:cNvPr id="19" name="TextBox 18">
            <a:extLst>
              <a:ext uri="{FF2B5EF4-FFF2-40B4-BE49-F238E27FC236}">
                <a16:creationId xmlns:a16="http://schemas.microsoft.com/office/drawing/2014/main" xmlns="" id="{8DFE6565-5D12-DF4C-9D01-E5DA681D7950}"/>
              </a:ext>
            </a:extLst>
          </p:cNvPr>
          <p:cNvSpPr txBox="1"/>
          <p:nvPr/>
        </p:nvSpPr>
        <p:spPr>
          <a:xfrm>
            <a:off x="1685382" y="1215263"/>
            <a:ext cx="4129968"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a:solidFill>
                  <a:srgbClr val="000000"/>
                </a:solidFill>
                <a:latin typeface="Trebuchet MS"/>
                <a:ea typeface="+mn-ea"/>
                <a:cs typeface="+mn-cs"/>
              </a:rPr>
              <a:t>C</a:t>
            </a:r>
            <a:r>
              <a:rPr lang="en-US" sz="1800" kern="0" dirty="0" smtClean="0">
                <a:solidFill>
                  <a:srgbClr val="000000"/>
                </a:solidFill>
                <a:latin typeface="Trebuchet MS"/>
                <a:ea typeface="+mn-ea"/>
                <a:cs typeface="+mn-cs"/>
              </a:rPr>
              <a:t>ompressed Commodity Memory</a:t>
            </a:r>
            <a:endParaRPr lang="en-US" sz="1800" kern="0" dirty="0">
              <a:solidFill>
                <a:srgbClr val="000000"/>
              </a:solidFill>
              <a:latin typeface="Trebuchet MS"/>
              <a:ea typeface="+mn-ea"/>
              <a:cs typeface="+mn-cs"/>
            </a:endParaRPr>
          </a:p>
        </p:txBody>
      </p:sp>
      <p:sp>
        <p:nvSpPr>
          <p:cNvPr id="28" name="Rectangle 27">
            <a:extLst>
              <a:ext uri="{FF2B5EF4-FFF2-40B4-BE49-F238E27FC236}">
                <a16:creationId xmlns:a16="http://schemas.microsoft.com/office/drawing/2014/main" xmlns="" id="{10C27F79-C0AE-C94D-8D48-CC019E82C814}"/>
              </a:ext>
            </a:extLst>
          </p:cNvPr>
          <p:cNvSpPr/>
          <p:nvPr/>
        </p:nvSpPr>
        <p:spPr>
          <a:xfrm>
            <a:off x="4328690" y="3189263"/>
            <a:ext cx="829055" cy="268282"/>
          </a:xfrm>
          <a:prstGeom prst="rect">
            <a:avLst/>
          </a:prstGeom>
          <a:solidFill>
            <a:schemeClr val="bg1"/>
          </a:solidFill>
          <a:ln w="25400" cap="flat" cmpd="sng" algn="ctr">
            <a:solidFill>
              <a:srgbClr val="000000"/>
            </a:solidFill>
            <a:prstDash val="solid"/>
          </a:ln>
          <a:effectLst/>
        </p:spPr>
        <p:txBody>
          <a:bodyPr lIns="0" rIns="0" rtlCol="0" anchor="ctr"/>
          <a:lstStyle/>
          <a:p>
            <a:pPr algn="ctr" defTabSz="380996">
              <a:defRPr/>
            </a:pPr>
            <a:r>
              <a:rPr lang="en-US" sz="1500" kern="0" dirty="0" smtClean="0">
                <a:solidFill>
                  <a:srgbClr val="000000"/>
                </a:solidFill>
                <a:latin typeface="Trebuchet MS"/>
                <a:ea typeface="+mn-ea"/>
                <a:cs typeface="+mn-cs"/>
              </a:rPr>
              <a:t>Channel</a:t>
            </a:r>
            <a:endParaRPr lang="en-US" sz="1500" kern="0" dirty="0">
              <a:solidFill>
                <a:srgbClr val="000000"/>
              </a:solidFill>
              <a:latin typeface="Trebuchet MS"/>
              <a:ea typeface="+mn-ea"/>
              <a:cs typeface="+mn-cs"/>
            </a:endParaRPr>
          </a:p>
        </p:txBody>
      </p:sp>
      <p:sp>
        <p:nvSpPr>
          <p:cNvPr id="35" name="Rectangle 34">
            <a:extLst>
              <a:ext uri="{FF2B5EF4-FFF2-40B4-BE49-F238E27FC236}">
                <a16:creationId xmlns:a16="http://schemas.microsoft.com/office/drawing/2014/main" xmlns="" id="{10C27F79-C0AE-C94D-8D48-CC019E82C814}"/>
              </a:ext>
            </a:extLst>
          </p:cNvPr>
          <p:cNvSpPr/>
          <p:nvPr/>
        </p:nvSpPr>
        <p:spPr>
          <a:xfrm>
            <a:off x="2592856" y="2460224"/>
            <a:ext cx="4332063" cy="323281"/>
          </a:xfrm>
          <a:prstGeom prst="rect">
            <a:avLst/>
          </a:prstGeom>
          <a:solidFill>
            <a:schemeClr val="bg1"/>
          </a:solidFill>
          <a:ln w="25400" cap="flat" cmpd="sng" algn="ctr">
            <a:solidFill>
              <a:schemeClr val="tx1"/>
            </a:solidFill>
            <a:prstDash val="solid"/>
          </a:ln>
          <a:effectLst/>
        </p:spPr>
        <p:txBody>
          <a:bodyPr lIns="0" rIns="0" rtlCol="0" anchor="ctr"/>
          <a:lstStyle/>
          <a:p>
            <a:pPr algn="ctr" defTabSz="380996">
              <a:defRPr/>
            </a:pPr>
            <a:r>
              <a:rPr lang="en-US" sz="1800" kern="0" dirty="0" smtClean="0">
                <a:solidFill>
                  <a:schemeClr val="bg1"/>
                </a:solidFill>
                <a:latin typeface="Trebuchet MS"/>
                <a:ea typeface="+mn-ea"/>
                <a:cs typeface="+mn-cs"/>
              </a:rPr>
              <a:t>Data A</a:t>
            </a:r>
            <a:endParaRPr lang="en-US" sz="1800" kern="0" dirty="0">
              <a:solidFill>
                <a:schemeClr val="bg1"/>
              </a:solidFill>
              <a:latin typeface="Trebuchet MS"/>
              <a:ea typeface="+mn-ea"/>
              <a:cs typeface="+mn-cs"/>
            </a:endParaRPr>
          </a:p>
        </p:txBody>
      </p:sp>
      <p:sp>
        <p:nvSpPr>
          <p:cNvPr id="36" name="TextBox 35"/>
          <p:cNvSpPr txBox="1"/>
          <p:nvPr/>
        </p:nvSpPr>
        <p:spPr>
          <a:xfrm>
            <a:off x="402336" y="5765588"/>
            <a:ext cx="8229601" cy="830997"/>
          </a:xfrm>
          <a:prstGeom prst="rect">
            <a:avLst/>
          </a:prstGeom>
          <a:solidFill>
            <a:srgbClr val="CCFFCC"/>
          </a:solidFill>
          <a:ln>
            <a:solidFill>
              <a:schemeClr val="tx1"/>
            </a:solidFill>
          </a:ln>
        </p:spPr>
        <p:txBody>
          <a:bodyPr wrap="square" rtlCol="0">
            <a:spAutoFit/>
          </a:bodyPr>
          <a:lstStyle/>
          <a:p>
            <a:pPr algn="ctr"/>
            <a:r>
              <a:rPr lang="en-US" b="1" dirty="0" smtClean="0"/>
              <a:t>Pair-wise remapping compression enables 2x effective bandwidth, and works on commodity DRAM</a:t>
            </a:r>
            <a:endParaRPr lang="en-US" b="1" dirty="0"/>
          </a:p>
        </p:txBody>
      </p:sp>
      <p:sp>
        <p:nvSpPr>
          <p:cNvPr id="39" name="Rectangle 38">
            <a:extLst>
              <a:ext uri="{FF2B5EF4-FFF2-40B4-BE49-F238E27FC236}">
                <a16:creationId xmlns:a16="http://schemas.microsoft.com/office/drawing/2014/main" xmlns="" id="{10C27F79-C0AE-C94D-8D48-CC019E82C814}"/>
              </a:ext>
            </a:extLst>
          </p:cNvPr>
          <p:cNvSpPr/>
          <p:nvPr/>
        </p:nvSpPr>
        <p:spPr>
          <a:xfrm>
            <a:off x="2562674" y="2069112"/>
            <a:ext cx="4332064" cy="328238"/>
          </a:xfrm>
          <a:prstGeom prst="rect">
            <a:avLst/>
          </a:prstGeom>
          <a:solidFill>
            <a:schemeClr val="bg1"/>
          </a:solidFill>
          <a:ln w="25400" cap="flat" cmpd="sng" algn="ctr">
            <a:solidFill>
              <a:srgbClr val="000000"/>
            </a:solidFill>
            <a:prstDash val="solid"/>
          </a:ln>
          <a:effectLst/>
        </p:spPr>
        <p:txBody>
          <a:bodyPr lIns="0" rIns="0" rtlCol="0" anchor="ctr"/>
          <a:lstStyle/>
          <a:p>
            <a:pPr algn="ctr" defTabSz="380996">
              <a:defRPr/>
            </a:pPr>
            <a:endParaRPr lang="en-US" sz="1800" kern="0" dirty="0">
              <a:solidFill>
                <a:srgbClr val="000000"/>
              </a:solidFill>
              <a:latin typeface="Trebuchet MS"/>
              <a:ea typeface="+mn-ea"/>
              <a:cs typeface="+mn-cs"/>
            </a:endParaRPr>
          </a:p>
        </p:txBody>
      </p:sp>
      <p:sp>
        <p:nvSpPr>
          <p:cNvPr id="37" name="Rectangle 36">
            <a:extLst>
              <a:ext uri="{FF2B5EF4-FFF2-40B4-BE49-F238E27FC236}">
                <a16:creationId xmlns:a16="http://schemas.microsoft.com/office/drawing/2014/main" xmlns="" id="{10C27F79-C0AE-C94D-8D48-CC019E82C814}"/>
              </a:ext>
            </a:extLst>
          </p:cNvPr>
          <p:cNvSpPr/>
          <p:nvPr/>
        </p:nvSpPr>
        <p:spPr>
          <a:xfrm>
            <a:off x="2569931" y="2076779"/>
            <a:ext cx="2173287" cy="328238"/>
          </a:xfrm>
          <a:prstGeom prst="rect">
            <a:avLst/>
          </a:prstGeom>
          <a:solidFill>
            <a:srgbClr val="9DC3E6"/>
          </a:solidFill>
          <a:ln w="25400" cap="flat" cmpd="sng" algn="ctr">
            <a:solidFill>
              <a:srgbClr val="000000"/>
            </a:solidFill>
            <a:prstDash val="solid"/>
          </a:ln>
          <a:effectLst/>
        </p:spPr>
        <p:txBody>
          <a:bodyPr lIns="0" rIns="0" rtlCol="0" anchor="ctr"/>
          <a:lstStyle/>
          <a:p>
            <a:pPr algn="ctr" defTabSz="380996">
              <a:defRPr/>
            </a:pPr>
            <a:r>
              <a:rPr lang="en-US" sz="1800" kern="0" dirty="0" smtClean="0">
                <a:solidFill>
                  <a:srgbClr val="000000"/>
                </a:solidFill>
                <a:latin typeface="Trebuchet MS"/>
                <a:ea typeface="+mn-ea"/>
                <a:cs typeface="+mn-cs"/>
              </a:rPr>
              <a:t>Line A</a:t>
            </a:r>
            <a:endParaRPr lang="en-US" sz="1800" kern="0" dirty="0">
              <a:solidFill>
                <a:srgbClr val="000000"/>
              </a:solidFill>
              <a:latin typeface="Trebuchet MS"/>
              <a:ea typeface="+mn-ea"/>
              <a:cs typeface="+mn-cs"/>
            </a:endParaRPr>
          </a:p>
        </p:txBody>
      </p:sp>
      <p:sp>
        <p:nvSpPr>
          <p:cNvPr id="34" name="Rectangle 33">
            <a:extLst>
              <a:ext uri="{FF2B5EF4-FFF2-40B4-BE49-F238E27FC236}">
                <a16:creationId xmlns:a16="http://schemas.microsoft.com/office/drawing/2014/main" xmlns="" id="{10C27F79-C0AE-C94D-8D48-CC019E82C814}"/>
              </a:ext>
            </a:extLst>
          </p:cNvPr>
          <p:cNvSpPr/>
          <p:nvPr/>
        </p:nvSpPr>
        <p:spPr>
          <a:xfrm>
            <a:off x="2585601" y="2456324"/>
            <a:ext cx="2173287" cy="323281"/>
          </a:xfrm>
          <a:prstGeom prst="rect">
            <a:avLst/>
          </a:prstGeom>
          <a:solidFill>
            <a:srgbClr val="FFC000"/>
          </a:solidFill>
          <a:ln w="25400" cap="flat" cmpd="sng" algn="ctr">
            <a:solidFill>
              <a:srgbClr val="000000"/>
            </a:solidFill>
            <a:prstDash val="solid"/>
          </a:ln>
          <a:effectLst/>
        </p:spPr>
        <p:txBody>
          <a:bodyPr lIns="0" rIns="0" rtlCol="0" anchor="ctr"/>
          <a:lstStyle/>
          <a:p>
            <a:pPr algn="ctr" defTabSz="380996">
              <a:defRPr/>
            </a:pPr>
            <a:r>
              <a:rPr lang="en-US" sz="1800" kern="0" smtClean="0">
                <a:solidFill>
                  <a:srgbClr val="000000"/>
                </a:solidFill>
                <a:latin typeface="Trebuchet MS"/>
                <a:ea typeface="+mn-ea"/>
                <a:cs typeface="+mn-cs"/>
              </a:rPr>
              <a:t>Line B</a:t>
            </a:r>
            <a:endParaRPr lang="en-US" sz="1800" kern="0" dirty="0">
              <a:solidFill>
                <a:srgbClr val="000000"/>
              </a:solidFill>
              <a:latin typeface="Trebuchet MS"/>
              <a:ea typeface="+mn-ea"/>
              <a:cs typeface="+mn-cs"/>
            </a:endParaRPr>
          </a:p>
        </p:txBody>
      </p:sp>
      <p:grpSp>
        <p:nvGrpSpPr>
          <p:cNvPr id="3" name="Group 2"/>
          <p:cNvGrpSpPr/>
          <p:nvPr/>
        </p:nvGrpSpPr>
        <p:grpSpPr>
          <a:xfrm>
            <a:off x="2569931" y="2076710"/>
            <a:ext cx="4346574" cy="328238"/>
            <a:chOff x="2584443" y="4058936"/>
            <a:chExt cx="4346574" cy="328238"/>
          </a:xfrm>
        </p:grpSpPr>
        <p:sp>
          <p:nvSpPr>
            <p:cNvPr id="21" name="Rectangle 20">
              <a:extLst>
                <a:ext uri="{FF2B5EF4-FFF2-40B4-BE49-F238E27FC236}">
                  <a16:creationId xmlns:a16="http://schemas.microsoft.com/office/drawing/2014/main" xmlns="" id="{10C27F79-C0AE-C94D-8D48-CC019E82C814}"/>
                </a:ext>
              </a:extLst>
            </p:cNvPr>
            <p:cNvSpPr/>
            <p:nvPr/>
          </p:nvSpPr>
          <p:spPr>
            <a:xfrm>
              <a:off x="2584443" y="4058936"/>
              <a:ext cx="2173287" cy="328238"/>
            </a:xfrm>
            <a:prstGeom prst="rect">
              <a:avLst/>
            </a:prstGeom>
            <a:solidFill>
              <a:srgbClr val="9DC3E6"/>
            </a:solidFill>
            <a:ln w="25400" cap="flat" cmpd="sng" algn="ctr">
              <a:solidFill>
                <a:srgbClr val="000000"/>
              </a:solidFill>
              <a:prstDash val="solid"/>
            </a:ln>
            <a:effectLst/>
          </p:spPr>
          <p:txBody>
            <a:bodyPr lIns="0" rIns="0" rtlCol="0" anchor="ctr"/>
            <a:lstStyle/>
            <a:p>
              <a:pPr algn="ctr" defTabSz="380996">
                <a:defRPr/>
              </a:pPr>
              <a:r>
                <a:rPr lang="en-US" sz="1800" kern="0" dirty="0" smtClean="0">
                  <a:solidFill>
                    <a:srgbClr val="000000"/>
                  </a:solidFill>
                  <a:latin typeface="Trebuchet MS"/>
                  <a:ea typeface="+mn-ea"/>
                  <a:cs typeface="+mn-cs"/>
                </a:rPr>
                <a:t>Line A</a:t>
              </a:r>
              <a:endParaRPr lang="en-US" sz="1800" kern="0" dirty="0">
                <a:solidFill>
                  <a:srgbClr val="000000"/>
                </a:solidFill>
                <a:latin typeface="Trebuchet MS"/>
                <a:ea typeface="+mn-ea"/>
                <a:cs typeface="+mn-cs"/>
              </a:endParaRPr>
            </a:p>
          </p:txBody>
        </p:sp>
        <p:sp>
          <p:nvSpPr>
            <p:cNvPr id="22" name="Rectangle 21">
              <a:extLst>
                <a:ext uri="{FF2B5EF4-FFF2-40B4-BE49-F238E27FC236}">
                  <a16:creationId xmlns:a16="http://schemas.microsoft.com/office/drawing/2014/main" xmlns="" id="{10C27F79-C0AE-C94D-8D48-CC019E82C814}"/>
                </a:ext>
              </a:extLst>
            </p:cNvPr>
            <p:cNvSpPr/>
            <p:nvPr/>
          </p:nvSpPr>
          <p:spPr>
            <a:xfrm>
              <a:off x="4757730" y="4059993"/>
              <a:ext cx="2173287" cy="323281"/>
            </a:xfrm>
            <a:prstGeom prst="rect">
              <a:avLst/>
            </a:prstGeom>
            <a:solidFill>
              <a:srgbClr val="FFC000"/>
            </a:solidFill>
            <a:ln w="25400" cap="flat" cmpd="sng" algn="ctr">
              <a:solidFill>
                <a:srgbClr val="000000"/>
              </a:solidFill>
              <a:prstDash val="solid"/>
            </a:ln>
            <a:effectLst/>
          </p:spPr>
          <p:txBody>
            <a:bodyPr lIns="0" rIns="0" rtlCol="0" anchor="ctr"/>
            <a:lstStyle/>
            <a:p>
              <a:pPr algn="ctr" defTabSz="380996">
                <a:defRPr/>
              </a:pPr>
              <a:r>
                <a:rPr lang="en-US" sz="1800" kern="0" dirty="0" smtClean="0">
                  <a:solidFill>
                    <a:srgbClr val="000000"/>
                  </a:solidFill>
                  <a:latin typeface="Trebuchet MS"/>
                  <a:ea typeface="+mn-ea"/>
                  <a:cs typeface="+mn-cs"/>
                </a:rPr>
                <a:t>Line B</a:t>
              </a:r>
              <a:endParaRPr lang="en-US" sz="1800" kern="0" dirty="0">
                <a:solidFill>
                  <a:srgbClr val="000000"/>
                </a:solidFill>
                <a:latin typeface="Trebuchet MS"/>
                <a:ea typeface="+mn-ea"/>
                <a:cs typeface="+mn-cs"/>
              </a:endParaRPr>
            </a:p>
          </p:txBody>
        </p:sp>
      </p:grpSp>
      <p:sp>
        <p:nvSpPr>
          <p:cNvPr id="24" name="TextBox 23">
            <a:extLst>
              <a:ext uri="{FF2B5EF4-FFF2-40B4-BE49-F238E27FC236}">
                <a16:creationId xmlns:a16="http://schemas.microsoft.com/office/drawing/2014/main" xmlns="" id="{8DFE6565-5D12-DF4C-9D01-E5DA681D7950}"/>
              </a:ext>
            </a:extLst>
          </p:cNvPr>
          <p:cNvSpPr txBox="1"/>
          <p:nvPr/>
        </p:nvSpPr>
        <p:spPr>
          <a:xfrm>
            <a:off x="3340403" y="4426447"/>
            <a:ext cx="5512107" cy="840230"/>
          </a:xfrm>
          <a:prstGeom prst="rect">
            <a:avLst/>
          </a:prstGeom>
          <a:solidFill>
            <a:schemeClr val="bg1">
              <a:lumMod val="85000"/>
            </a:schemeClr>
          </a:solidFill>
          <a:ln w="6350" cap="flat" cmpd="sng" algn="ctr">
            <a:solidFill>
              <a:schemeClr val="tx1"/>
            </a:solid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b="1" kern="0" dirty="0" smtClean="0">
                <a:solidFill>
                  <a:srgbClr val="000000"/>
                </a:solidFill>
                <a:latin typeface="Trebuchet MS"/>
                <a:ea typeface="+mn-ea"/>
                <a:cs typeface="+mn-cs"/>
              </a:rPr>
              <a:t>Retrieve two lines per access, and store into L3. If both lines useful, 2x effective bandwidth. </a:t>
            </a:r>
          </a:p>
          <a:p>
            <a:pPr algn="ctr" defTabSz="685800" fontAlgn="auto">
              <a:lnSpc>
                <a:spcPct val="90000"/>
              </a:lnSpc>
              <a:spcBef>
                <a:spcPts val="0"/>
              </a:spcBef>
              <a:spcAft>
                <a:spcPts val="0"/>
              </a:spcAft>
              <a:defRPr/>
            </a:pPr>
            <a:r>
              <a:rPr lang="en-US" sz="1800" b="1" kern="0" dirty="0" smtClean="0">
                <a:solidFill>
                  <a:srgbClr val="000000"/>
                </a:solidFill>
                <a:latin typeface="Trebuchet MS"/>
                <a:ea typeface="+mn-ea"/>
                <a:cs typeface="+mn-cs"/>
              </a:rPr>
              <a:t>Access length unmodified.</a:t>
            </a:r>
            <a:endParaRPr lang="en-US" sz="1800" b="1" kern="0" dirty="0">
              <a:solidFill>
                <a:srgbClr val="000000"/>
              </a:solidFill>
              <a:latin typeface="Trebuchet MS"/>
              <a:ea typeface="+mn-ea"/>
              <a:cs typeface="+mn-cs"/>
            </a:endParaRPr>
          </a:p>
        </p:txBody>
      </p:sp>
      <p:sp>
        <p:nvSpPr>
          <p:cNvPr id="25" name="Rectangle 24"/>
          <p:cNvSpPr/>
          <p:nvPr/>
        </p:nvSpPr>
        <p:spPr>
          <a:xfrm>
            <a:off x="2569931" y="3988418"/>
            <a:ext cx="1042616" cy="1323439"/>
          </a:xfrm>
          <a:prstGeom prst="rect">
            <a:avLst/>
          </a:prstGeom>
        </p:spPr>
        <p:txBody>
          <a:bodyPr wrap="square">
            <a:spAutoFit/>
          </a:bodyPr>
          <a:lstStyle/>
          <a:p>
            <a:r>
              <a:rPr lang="en-US" sz="8000" dirty="0" smtClean="0">
                <a:solidFill>
                  <a:srgbClr val="008000"/>
                </a:solidFill>
                <a:latin typeface="Zapf Dingbats"/>
                <a:ea typeface="Zapf Dingbats"/>
                <a:cs typeface="Zapf Dingbats"/>
              </a:rPr>
              <a:t>✔</a:t>
            </a:r>
            <a:endParaRPr lang="en-US" sz="8000" dirty="0">
              <a:solidFill>
                <a:srgbClr val="FF0000"/>
              </a:solidFill>
            </a:endParaRPr>
          </a:p>
        </p:txBody>
      </p:sp>
      <p:sp>
        <p:nvSpPr>
          <p:cNvPr id="23" name="TextBox 22">
            <a:extLst>
              <a:ext uri="{FF2B5EF4-FFF2-40B4-BE49-F238E27FC236}">
                <a16:creationId xmlns:a16="http://schemas.microsoft.com/office/drawing/2014/main" xmlns="" id="{8DFE6565-5D12-DF4C-9D01-E5DA681D7950}"/>
              </a:ext>
            </a:extLst>
          </p:cNvPr>
          <p:cNvSpPr txBox="1"/>
          <p:nvPr/>
        </p:nvSpPr>
        <p:spPr>
          <a:xfrm>
            <a:off x="3340404" y="1538083"/>
            <a:ext cx="5896162" cy="341632"/>
          </a:xfrm>
          <a:prstGeom prst="rect">
            <a:avLst/>
          </a:prstGeom>
          <a:noFill/>
          <a:ln w="6350" cap="flat" cmpd="sng" algn="ctr">
            <a:noFill/>
            <a:prstDash val="solid"/>
          </a:ln>
          <a:effectLst/>
        </p:spPr>
        <p:txBody>
          <a:bodyPr wrap="square" rtlCol="0" anchor="ctr">
            <a:spAutoFit/>
          </a:bodyPr>
          <a:lstStyle/>
          <a:p>
            <a:pPr algn="ctr" defTabSz="685800" fontAlgn="auto">
              <a:lnSpc>
                <a:spcPct val="90000"/>
              </a:lnSpc>
              <a:spcBef>
                <a:spcPts val="0"/>
              </a:spcBef>
              <a:spcAft>
                <a:spcPts val="0"/>
              </a:spcAft>
              <a:defRPr/>
            </a:pPr>
            <a:r>
              <a:rPr lang="en-US" sz="1800" kern="0" dirty="0" smtClean="0">
                <a:solidFill>
                  <a:srgbClr val="000000"/>
                </a:solidFill>
                <a:latin typeface="Trebuchet MS"/>
                <a:ea typeface="+mn-ea"/>
                <a:cs typeface="+mn-cs"/>
              </a:rPr>
              <a:t>Approach: Relocate lines together in one location</a:t>
            </a:r>
            <a:endParaRPr lang="en-US" sz="1800" kern="0" dirty="0">
              <a:solidFill>
                <a:srgbClr val="000000"/>
              </a:solidFill>
              <a:latin typeface="Trebuchet MS"/>
              <a:ea typeface="+mn-ea"/>
              <a:cs typeface="+mn-cs"/>
            </a:endParaRPr>
          </a:p>
        </p:txBody>
      </p:sp>
    </p:spTree>
    <p:extLst>
      <p:ext uri="{BB962C8B-B14F-4D97-AF65-F5344CB8AC3E}">
        <p14:creationId xmlns:p14="http://schemas.microsoft.com/office/powerpoint/2010/main" val="1388352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7" presetClass="path" presetSubtype="0" accel="50000" decel="50000" fill="hold" grpId="0" nodeType="clickEffect">
                                  <p:stCondLst>
                                    <p:cond delay="0"/>
                                  </p:stCondLst>
                                  <p:childTnLst>
                                    <p:animMotion origin="layout" path="M 0.23768 -0.05578 L 0.179 -0.00023 C 0.16667 0.01088 0.14722 0.02084 0.12657 0.025 C 0.10278 0.03125 0.08316 0.03033 0.06823 0.02477 L -2.5E-6 -2.96296E-6 " pathEditMode="relative" rAng="21000000" ptsTypes="AAAAA">
                                      <p:cBhvr>
                                        <p:cTn id="10" dur="500" spd="-100000" fill="hold"/>
                                        <p:tgtEl>
                                          <p:spTgt spid="34"/>
                                        </p:tgtEl>
                                        <p:attrNameLst>
                                          <p:attrName>ppt_x</p:attrName>
                                          <p:attrName>ppt_y</p:attrName>
                                        </p:attrNameLst>
                                      </p:cBhvr>
                                      <p:rCtr x="-11528" y="5440"/>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par>
                                <p:cTn id="15" presetID="42" presetClass="path" presetSubtype="0" accel="50000" decel="50000" fill="hold" nodeType="withEffect">
                                  <p:stCondLst>
                                    <p:cond delay="0"/>
                                  </p:stCondLst>
                                  <p:childTnLst>
                                    <p:animMotion origin="layout" path="M 0 -3.7037E-7 L 0 0.25 " pathEditMode="relative" rAng="0" ptsTypes="AA">
                                      <p:cBhvr>
                                        <p:cTn id="16" dur="500" fill="hold"/>
                                        <p:tgtEl>
                                          <p:spTgt spid="3"/>
                                        </p:tgtEl>
                                        <p:attrNameLst>
                                          <p:attrName>ppt_x</p:attrName>
                                          <p:attrName>ppt_y</p:attrName>
                                        </p:attrNameLst>
                                      </p:cBhvr>
                                      <p:rCtr x="0" y="12500"/>
                                    </p:animMotion>
                                  </p:childTnLst>
                                </p:cTn>
                              </p:par>
                            </p:childTnLst>
                          </p:cTn>
                        </p:par>
                        <p:par>
                          <p:cTn id="17" fill="hold">
                            <p:stCondLst>
                              <p:cond delay="500"/>
                            </p:stCondLst>
                            <p:childTnLst>
                              <p:par>
                                <p:cTn id="18" presetID="1" presetClass="entr" presetSubtype="0" fill="hold" grpId="0" nodeType="afterEffect">
                                  <p:stCondLst>
                                    <p:cond delay="0"/>
                                  </p:stCondLst>
                                  <p:childTnLst>
                                    <p:set>
                                      <p:cBhvr>
                                        <p:cTn id="19" dur="1" fill="hold">
                                          <p:stCondLst>
                                            <p:cond delay="0"/>
                                          </p:stCondLst>
                                        </p:cTn>
                                        <p:tgtEl>
                                          <p:spTgt spid="25"/>
                                        </p:tgtEl>
                                        <p:attrNameLst>
                                          <p:attrName>style.visibility</p:attrName>
                                        </p:attrNameLst>
                                      </p:cBhvr>
                                      <p:to>
                                        <p:strVal val="visible"/>
                                      </p:to>
                                    </p:set>
                                  </p:childTnLst>
                                </p:cTn>
                              </p:par>
                              <p:par>
                                <p:cTn id="20" presetID="1" presetClass="entr" presetSubtype="0" fill="hold" grpId="0" nodeType="withEffect">
                                  <p:stCondLst>
                                    <p:cond delay="200"/>
                                  </p:stCondLst>
                                  <p:childTnLst>
                                    <p:set>
                                      <p:cBhvr>
                                        <p:cTn id="21" dur="1" fill="hold">
                                          <p:stCondLst>
                                            <p:cond delay="0"/>
                                          </p:stCondLst>
                                        </p:cTn>
                                        <p:tgtEl>
                                          <p:spTgt spid="2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4" grpId="0" animBg="1"/>
      <p:bldP spid="24" grpId="0" animBg="1"/>
      <p:bldP spid="25" grpId="0"/>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1376744" y="1765237"/>
            <a:ext cx="4243768" cy="4086923"/>
          </a:xfrm>
        </p:spPr>
        <p:txBody>
          <a:bodyPr/>
          <a:lstStyle/>
          <a:p>
            <a:r>
              <a:rPr lang="en-US" dirty="0" smtClean="0">
                <a:solidFill>
                  <a:schemeClr val="bg1">
                    <a:lumMod val="65000"/>
                  </a:schemeClr>
                </a:solidFill>
              </a:rPr>
              <a:t>Background</a:t>
            </a:r>
          </a:p>
          <a:p>
            <a:r>
              <a:rPr lang="en-US" dirty="0" smtClean="0"/>
              <a:t>Proposal</a:t>
            </a:r>
          </a:p>
          <a:p>
            <a:pPr lvl="1"/>
            <a:r>
              <a:rPr lang="en-US" dirty="0" smtClean="0"/>
              <a:t>Address Mapping</a:t>
            </a:r>
          </a:p>
          <a:p>
            <a:pPr lvl="1"/>
            <a:r>
              <a:rPr lang="en-US" dirty="0"/>
              <a:t>In-line Metadata</a:t>
            </a:r>
          </a:p>
          <a:p>
            <a:pPr lvl="1"/>
            <a:r>
              <a:rPr lang="en-US" dirty="0" smtClean="0"/>
              <a:t>Location Prediction</a:t>
            </a:r>
          </a:p>
          <a:p>
            <a:r>
              <a:rPr lang="en-US" dirty="0" smtClean="0"/>
              <a:t>Results</a:t>
            </a:r>
          </a:p>
          <a:p>
            <a:r>
              <a:rPr lang="en-US" dirty="0" smtClean="0"/>
              <a:t>Dynamic Policy</a:t>
            </a:r>
          </a:p>
        </p:txBody>
      </p:sp>
      <p:sp>
        <p:nvSpPr>
          <p:cNvPr id="4" name="Slide Number Placeholder 3"/>
          <p:cNvSpPr>
            <a:spLocks noGrp="1"/>
          </p:cNvSpPr>
          <p:nvPr>
            <p:ph type="sldNum" sz="quarter" idx="12"/>
          </p:nvPr>
        </p:nvSpPr>
        <p:spPr/>
        <p:txBody>
          <a:bodyPr/>
          <a:lstStyle/>
          <a:p>
            <a:pPr>
              <a:defRPr/>
            </a:pPr>
            <a:fld id="{866DA6C0-E8D2-8D44-A834-246A4BF6B0E5}" type="slidenum">
              <a:rPr lang="en-US" smtClean="0"/>
              <a:pPr>
                <a:defRPr/>
              </a:pPr>
              <a:t>9</a:t>
            </a:fld>
            <a:endParaRPr lang="en-US"/>
          </a:p>
        </p:txBody>
      </p:sp>
      <p:sp>
        <p:nvSpPr>
          <p:cNvPr id="5" name="Shape 153"/>
          <p:cNvSpPr/>
          <p:nvPr/>
        </p:nvSpPr>
        <p:spPr>
          <a:xfrm rot="-5400000">
            <a:off x="4553514" y="3316111"/>
            <a:ext cx="381000" cy="304799"/>
          </a:xfrm>
          <a:prstGeom prst="upArrow">
            <a:avLst>
              <a:gd name="adj1" fmla="val 50000"/>
              <a:gd name="adj2" fmla="val 50000"/>
            </a:avLst>
          </a:prstGeom>
          <a:solidFill>
            <a:srgbClr val="008000"/>
          </a:solidFill>
          <a:ln w="25400" cap="flat" cmpd="sng">
            <a:solidFill>
              <a:srgbClr val="C000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6" name="Content Placeholder 2"/>
          <p:cNvSpPr txBox="1">
            <a:spLocks/>
          </p:cNvSpPr>
          <p:nvPr/>
        </p:nvSpPr>
        <p:spPr bwMode="auto">
          <a:xfrm>
            <a:off x="5340096" y="3035700"/>
            <a:ext cx="3695499" cy="865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SzPct val="120000"/>
              <a:buFont typeface="Arial" charset="0"/>
              <a:buChar char="•"/>
              <a:defRPr sz="2800" kern="1200">
                <a:solidFill>
                  <a:schemeClr val="tx1"/>
                </a:solidFill>
                <a:latin typeface="Arial"/>
                <a:ea typeface="ＭＳ Ｐゴシック" charset="0"/>
                <a:cs typeface="Arial"/>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rtl="0" eaLnBrk="1" fontAlgn="base" hangingPunct="1">
              <a:spcBef>
                <a:spcPct val="20000"/>
              </a:spcBef>
              <a:spcAft>
                <a:spcPct val="0"/>
              </a:spcAft>
              <a:buFont typeface="Arial" charset="0"/>
              <a:buChar char="•"/>
              <a:defRPr sz="2000" kern="1200">
                <a:solidFill>
                  <a:schemeClr val="tx1"/>
                </a:solidFill>
                <a:latin typeface="Arial"/>
                <a:ea typeface="ＭＳ Ｐゴシック" charset="0"/>
                <a:cs typeface="Arial"/>
              </a:defRPr>
            </a:lvl3pPr>
            <a:lvl4pPr marL="1600200" indent="-228600" algn="l" rtl="0" eaLnBrk="1" fontAlgn="base" hangingPunct="1">
              <a:spcBef>
                <a:spcPct val="20000"/>
              </a:spcBef>
              <a:spcAft>
                <a:spcPct val="0"/>
              </a:spcAft>
              <a:buFont typeface="Arial" charset="0"/>
              <a:buChar char="–"/>
              <a:defRPr sz="1800" kern="1200">
                <a:solidFill>
                  <a:schemeClr val="tx1"/>
                </a:solidFill>
                <a:latin typeface="Arial"/>
                <a:ea typeface="ＭＳ Ｐゴシック" charset="0"/>
                <a:cs typeface="Arial"/>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Arial"/>
                <a:ea typeface="ＭＳ Ｐゴシック" charset="0"/>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85000"/>
              </a:lnSpc>
              <a:buFont typeface="Arial" charset="0"/>
              <a:buNone/>
            </a:pPr>
            <a:r>
              <a:rPr lang="en-US" b="1" smtClean="0">
                <a:solidFill>
                  <a:schemeClr val="accent5">
                    <a:lumMod val="50000"/>
                  </a:schemeClr>
                </a:solidFill>
              </a:rPr>
              <a:t>Targeting </a:t>
            </a:r>
            <a:r>
              <a:rPr lang="en-US" b="1" dirty="0" smtClean="0">
                <a:solidFill>
                  <a:schemeClr val="accent5">
                    <a:lumMod val="50000"/>
                  </a:schemeClr>
                </a:solidFill>
              </a:rPr>
              <a:t>Metadata Overhead</a:t>
            </a:r>
            <a:endParaRPr lang="en-US" b="1" dirty="0">
              <a:solidFill>
                <a:schemeClr val="accent5">
                  <a:lumMod val="50000"/>
                </a:schemeClr>
              </a:solidFill>
            </a:endParaRPr>
          </a:p>
        </p:txBody>
      </p:sp>
    </p:spTree>
    <p:extLst>
      <p:ext uri="{BB962C8B-B14F-4D97-AF65-F5344CB8AC3E}">
        <p14:creationId xmlns:p14="http://schemas.microsoft.com/office/powerpoint/2010/main" val="2078265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care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smtClean="0">
            <a:latin typeface="Arial"/>
            <a:cs typeface="Arial"/>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ln w="25400">
          <a:noFill/>
        </a:ln>
      </a:spPr>
      <a:bodyPr wrap="square" rtlCol="0">
        <a:spAutoFit/>
      </a:bodyPr>
      <a:lstStyle>
        <a:defPPr>
          <a:defRPr dirty="0" smtClean="0">
            <a:solidFill>
              <a:srgbClr val="000000"/>
            </a:solidFill>
            <a:latin typeface="Arial"/>
            <a:cs typeface="Aria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109486</TotalTime>
  <Words>2529</Words>
  <Application>Microsoft Macintosh PowerPoint</Application>
  <PresentationFormat>On-screen Show (4:3)</PresentationFormat>
  <Paragraphs>667</Paragraphs>
  <Slides>34</Slides>
  <Notes>23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Calibri</vt:lpstr>
      <vt:lpstr>Mangal</vt:lpstr>
      <vt:lpstr>ＭＳ Ｐゴシック</vt:lpstr>
      <vt:lpstr>Trebuchet MS</vt:lpstr>
      <vt:lpstr>Wingdings</vt:lpstr>
      <vt:lpstr>Zapf Dingbats</vt:lpstr>
      <vt:lpstr>Arial</vt:lpstr>
      <vt:lpstr>caret_template</vt:lpstr>
      <vt:lpstr>PowerPoint Presentation</vt:lpstr>
      <vt:lpstr>MOORE’s LAW HITS BANDWIDTH WALL</vt:lpstr>
      <vt:lpstr>Mem Compression for capacity and Bandwidth</vt:lpstr>
      <vt:lpstr>Transparent Memory Compression</vt:lpstr>
      <vt:lpstr>Goal: Practical transparent mem compression</vt:lpstr>
      <vt:lpstr>Overview</vt:lpstr>
      <vt:lpstr>Problem of TMC on commodity memories</vt:lpstr>
      <vt:lpstr>Enabling TMC on commodity memories</vt:lpstr>
      <vt:lpstr>Overview</vt:lpstr>
      <vt:lpstr>Understanding metadata lookup</vt:lpstr>
      <vt:lpstr>TMC with Metadata (+ METADATA Cache)</vt:lpstr>
      <vt:lpstr>Insight: Can we Store Metadata in Line?</vt:lpstr>
      <vt:lpstr>In-line Compression-status Marker</vt:lpstr>
      <vt:lpstr>Marker Collision</vt:lpstr>
      <vt:lpstr>Metadata with line, How to locate?</vt:lpstr>
      <vt:lpstr>Overview</vt:lpstr>
      <vt:lpstr>Page-based Line Location Predictor</vt:lpstr>
      <vt:lpstr>Verifying predictions with marker</vt:lpstr>
      <vt:lpstr>Overview</vt:lpstr>
      <vt:lpstr>Methodology</vt:lpstr>
      <vt:lpstr>Methodology</vt:lpstr>
      <vt:lpstr>TMC and Practical TMC Performance</vt:lpstr>
      <vt:lpstr>Overview</vt:lpstr>
      <vt:lpstr>bandwidth benefits/costs of compression</vt:lpstr>
      <vt:lpstr>Dynamic PTMC Implementation</vt:lpstr>
      <vt:lpstr>Dynamic PTMC Performance</vt:lpstr>
      <vt:lpstr>Hardware Cost of proposed dynamic-ptmc</vt:lpstr>
      <vt:lpstr>Practical Transparent Compressed Mem</vt:lpstr>
      <vt:lpstr>Additional Slides</vt:lpstr>
      <vt:lpstr>Security of Markers</vt:lpstr>
      <vt:lpstr>Dynamic solution on prior metadata methods</vt:lpstr>
      <vt:lpstr>Location prediction accuracy vs. metadata cache hit-rate</vt:lpstr>
      <vt:lpstr>Enabling 4-to-1 compression</vt:lpstr>
      <vt:lpstr>Invert line on collision: only compressed lines store marker</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BEAR: Architecting Gigascale DRAM caches</dc:title>
  <dc:creator>Chiachen Chou</dc:creator>
  <cp:lastModifiedBy>Young, Vinson</cp:lastModifiedBy>
  <cp:revision>5279</cp:revision>
  <cp:lastPrinted>2019-02-04T18:45:47Z</cp:lastPrinted>
  <dcterms:created xsi:type="dcterms:W3CDTF">2015-04-06T17:32:38Z</dcterms:created>
  <dcterms:modified xsi:type="dcterms:W3CDTF">2019-02-21T18:19:20Z</dcterms:modified>
</cp:coreProperties>
</file>