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4306" r:id="rId1"/>
  </p:sldMasterIdLst>
  <p:notesMasterIdLst>
    <p:notesMasterId r:id="rId25"/>
  </p:notesMasterIdLst>
  <p:sldIdLst>
    <p:sldId id="664" r:id="rId2"/>
    <p:sldId id="606" r:id="rId3"/>
    <p:sldId id="666" r:id="rId4"/>
    <p:sldId id="653" r:id="rId5"/>
    <p:sldId id="677" r:id="rId6"/>
    <p:sldId id="667" r:id="rId7"/>
    <p:sldId id="655" r:id="rId8"/>
    <p:sldId id="695" r:id="rId9"/>
    <p:sldId id="656" r:id="rId10"/>
    <p:sldId id="678" r:id="rId11"/>
    <p:sldId id="679" r:id="rId12"/>
    <p:sldId id="668" r:id="rId13"/>
    <p:sldId id="682" r:id="rId14"/>
    <p:sldId id="696" r:id="rId15"/>
    <p:sldId id="698" r:id="rId16"/>
    <p:sldId id="686" r:id="rId17"/>
    <p:sldId id="684" r:id="rId18"/>
    <p:sldId id="700" r:id="rId19"/>
    <p:sldId id="689" r:id="rId20"/>
    <p:sldId id="699" r:id="rId21"/>
    <p:sldId id="687" r:id="rId22"/>
    <p:sldId id="702" r:id="rId23"/>
    <p:sldId id="70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B2500"/>
    <a:srgbClr val="2D7100"/>
    <a:srgbClr val="027F01"/>
    <a:srgbClr val="23398E"/>
    <a:srgbClr val="0217BA"/>
    <a:srgbClr val="FEDA66"/>
    <a:srgbClr val="FFC9CB"/>
    <a:srgbClr val="FFE0E1"/>
    <a:srgbClr val="E7AEAF"/>
    <a:srgbClr val="294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0"/>
    <p:restoredTop sz="95730" autoAdjust="0"/>
  </p:normalViewPr>
  <p:slideViewPr>
    <p:cSldViewPr snapToGrid="0" snapToObjects="1">
      <p:cViewPr varScale="1">
        <p:scale>
          <a:sx n="53" d="100"/>
          <a:sy n="53" d="100"/>
        </p:scale>
        <p:origin x="208" y="1328"/>
      </p:cViewPr>
      <p:guideLst>
        <p:guide orient="horz" pos="2088"/>
        <p:guide pos="5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395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2C0CD-F820-DA48-9DA0-FF9680A802A2}" type="datetimeFigureOut">
              <a:rPr lang="en-US" smtClean="0"/>
              <a:t>8/4/22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92E39-323C-C146-941C-E995CEA70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3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2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74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23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55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97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00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51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92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08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1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With DRAM Scaling for increased capacity, DRAM cells are so close that activity on cells in one DRAM row causes charge leakage from cells in neighboring rows.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Rowhammer attacks exploit this phenomenon by accessing a DRAM row rapidly in a short window of time, that ends up causing bit-flips in neighboring rows. Essentially, this allows an adversarial software to flip bits in memory without accessing them.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Adversarial software can gain kernel-level privileges, by tampering the page-tables [</a:t>
            </a:r>
            <a:r>
              <a:rPr lang="en-US" dirty="0" err="1"/>
              <a:t>Orig</a:t>
            </a:r>
            <a:r>
              <a:rPr lang="en-US" dirty="0"/>
              <a:t>], or sensitive binaries like the </a:t>
            </a:r>
            <a:r>
              <a:rPr lang="en-US" dirty="0" err="1"/>
              <a:t>sudo</a:t>
            </a:r>
            <a:r>
              <a:rPr lang="en-US" dirty="0"/>
              <a:t> binary [Another-Flip], and even infer data in neighboring rows based on whether they flip or not [</a:t>
            </a:r>
            <a:r>
              <a:rPr lang="en-US" dirty="0" err="1"/>
              <a:t>RamBleed</a:t>
            </a:r>
            <a:r>
              <a:rPr lang="en-US" dirty="0"/>
              <a:t>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41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With DRAM Scaling for increased capacity, DRAM cells are so close that activity on cells in one DRAM row causes charge leakage from cells in neighboring rows.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Rowhammer attacks exploit this phenomenon by accessing a DRAM row rapidly in a short window of time, that ends up causing bit-flips in neighboring rows. Essentially, this allows an adversarial software to flip bits in memory without accessing them.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Adversarial software can gain kernel-level privileges, by tampering the page-tables [</a:t>
            </a:r>
            <a:r>
              <a:rPr lang="en-US" dirty="0" err="1"/>
              <a:t>Orig</a:t>
            </a:r>
            <a:r>
              <a:rPr lang="en-US" dirty="0"/>
              <a:t>], or sensitive binaries like the </a:t>
            </a:r>
            <a:r>
              <a:rPr lang="en-US" dirty="0" err="1"/>
              <a:t>sudo</a:t>
            </a:r>
            <a:r>
              <a:rPr lang="en-US" dirty="0"/>
              <a:t> binary [Another-Flip], and even infer data in neighboring rows based on whether they flip or not [</a:t>
            </a:r>
            <a:r>
              <a:rPr lang="en-US" dirty="0" err="1"/>
              <a:t>RamBleed</a:t>
            </a:r>
            <a:r>
              <a:rPr lang="en-US" dirty="0"/>
              <a:t>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5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With DRAM Scaling for increased capacity, DRAM cells are so close that activity on cells in one DRAM row causes charge leakage from cells in neighboring rows.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Rowhammer attacks exploit this phenomenon by accessing a DRAM row rapidly in a short window of time, that ends up causing bit-flips in neighboring rows. Essentially, this allows an adversarial software to flip bits in memory without accessing them.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Adversarial software can gain kernel-level privileges, by tampering the page-tables [</a:t>
            </a:r>
            <a:r>
              <a:rPr lang="en-US" dirty="0" err="1"/>
              <a:t>Orig</a:t>
            </a:r>
            <a:r>
              <a:rPr lang="en-US" dirty="0"/>
              <a:t>], or sensitive binaries like the </a:t>
            </a:r>
            <a:r>
              <a:rPr lang="en-US" dirty="0" err="1"/>
              <a:t>sudo</a:t>
            </a:r>
            <a:r>
              <a:rPr lang="en-US" dirty="0"/>
              <a:t> binary [Another-Flip], and even infer data in neighboring rows based on whether they flip or not [</a:t>
            </a:r>
            <a:r>
              <a:rPr lang="en-US" dirty="0" err="1"/>
              <a:t>RamBleed</a:t>
            </a:r>
            <a:r>
              <a:rPr lang="en-US" dirty="0"/>
              <a:t>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33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With DRAM Scaling for increased capacity, DRAM cells are so close that activity on cells in one DRAM row causes charge leakage from cells in neighboring rows.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Rowhammer attacks exploit this phenomenon by accessing a DRAM row rapidly in a short window of time, that ends up causing bit-flips in neighboring rows. Essentially, this allows an adversarial software to flip bits in memory without accessing them.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Adversarial software can gain kernel-level privileges, by tampering the page-tables [</a:t>
            </a:r>
            <a:r>
              <a:rPr lang="en-US" dirty="0" err="1"/>
              <a:t>Orig</a:t>
            </a:r>
            <a:r>
              <a:rPr lang="en-US" dirty="0"/>
              <a:t>], or sensitive binaries like the </a:t>
            </a:r>
            <a:r>
              <a:rPr lang="en-US" dirty="0" err="1"/>
              <a:t>sudo</a:t>
            </a:r>
            <a:r>
              <a:rPr lang="en-US" dirty="0"/>
              <a:t> binary [Another-Flip], and even infer data in neighboring rows based on whether they flip or not [</a:t>
            </a:r>
            <a:r>
              <a:rPr lang="en-US" dirty="0" err="1"/>
              <a:t>RamBleed</a:t>
            </a:r>
            <a:r>
              <a:rPr lang="en-US" dirty="0"/>
              <a:t>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20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25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85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2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2E39-323C-C146-941C-E995CEA70A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4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2662177"/>
          </a:xfrm>
          <a:prstGeom prst="rect">
            <a:avLst/>
          </a:prstGeom>
          <a:solidFill>
            <a:srgbClr val="355BB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817226"/>
          </a:xfrm>
          <a:ln>
            <a:noFill/>
          </a:ln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8952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7065C7-4A24-D642-9F9E-1F3494B16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0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384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814"/>
            <a:ext cx="10515600" cy="711321"/>
          </a:xfrm>
          <a:ln>
            <a:noFill/>
          </a:ln>
        </p:spPr>
        <p:txBody>
          <a:bodyPr>
            <a:normAutofit/>
          </a:bodyPr>
          <a:lstStyle>
            <a:lvl1pPr algn="ctr">
              <a:defRPr sz="4400" b="1" i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9444"/>
            <a:ext cx="10515600" cy="4677519"/>
          </a:xfrm>
        </p:spPr>
        <p:txBody>
          <a:bodyPr>
            <a:normAutofit/>
          </a:bodyPr>
          <a:lstStyle>
            <a:lvl1pPr>
              <a:defRPr sz="36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2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28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2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2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7065C7-4A24-D642-9F9E-1F3494B16E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4C7458-53A1-914C-A73E-60B2F931F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919135"/>
            <a:ext cx="10515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53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05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6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96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91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581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6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8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8" descr="acceptable logo color combinations">
            <a:extLst>
              <a:ext uri="{FF2B5EF4-FFF2-40B4-BE49-F238E27FC236}">
                <a16:creationId xmlns:a16="http://schemas.microsoft.com/office/drawing/2014/main" id="{5426D6AD-5DBE-3A43-97F2-280C9D89A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68720" r="51384" b="6291"/>
          <a:stretch/>
        </p:blipFill>
        <p:spPr bwMode="auto">
          <a:xfrm>
            <a:off x="4187990" y="5282502"/>
            <a:ext cx="2586243" cy="84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oin's homepage.">
            <a:extLst>
              <a:ext uri="{FF2B5EF4-FFF2-40B4-BE49-F238E27FC236}">
                <a16:creationId xmlns:a16="http://schemas.microsoft.com/office/drawing/2014/main" id="{19ABF40E-9C88-F24C-AC9E-5034B6BBB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1364" y="3993420"/>
            <a:ext cx="863626" cy="9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E3E97E-99B3-B34E-A3CF-3916FBCBBFF3}"/>
              </a:ext>
            </a:extLst>
          </p:cNvPr>
          <p:cNvSpPr txBox="1"/>
          <p:nvPr/>
        </p:nvSpPr>
        <p:spPr>
          <a:xfrm>
            <a:off x="2267374" y="2651159"/>
            <a:ext cx="7362531" cy="962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Moinuddin Qureshi</a:t>
            </a:r>
            <a:endParaRPr lang="en-US" sz="2400" b="1" baseline="30000" dirty="0">
              <a:latin typeface="Helvetica" charset="0"/>
              <a:ea typeface="Helvetica" charset="0"/>
              <a:cs typeface="Helvetica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Aditya Rohan, Gururaj Saileshwar, Prashant Nair</a:t>
            </a:r>
            <a:endParaRPr lang="en-US" sz="2400" baseline="300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0" name="Picture 19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E81DA2AC-0E36-8C40-8479-B4FDD1441A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9"/>
          <a:stretch/>
        </p:blipFill>
        <p:spPr>
          <a:xfrm>
            <a:off x="5914722" y="3993420"/>
            <a:ext cx="863626" cy="967832"/>
          </a:xfrm>
          <a:prstGeom prst="rect">
            <a:avLst/>
          </a:prstGeom>
        </p:spPr>
      </p:pic>
      <p:pic>
        <p:nvPicPr>
          <p:cNvPr id="2060" name="Picture 12" descr="Prashant Nair">
            <a:extLst>
              <a:ext uri="{FF2B5EF4-FFF2-40B4-BE49-F238E27FC236}">
                <a16:creationId xmlns:a16="http://schemas.microsoft.com/office/drawing/2014/main" id="{BACC43D2-E02D-E543-8F2D-75675865E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r="10546" b="10931"/>
          <a:stretch/>
        </p:blipFill>
        <p:spPr bwMode="auto">
          <a:xfrm>
            <a:off x="6981453" y="4006395"/>
            <a:ext cx="796934" cy="94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UBC Vancouver Opportunity in Indigenous Natural Sciences – ICTR – UW–Madison">
            <a:extLst>
              <a:ext uri="{FF2B5EF4-FFF2-40B4-BE49-F238E27FC236}">
                <a16:creationId xmlns:a16="http://schemas.microsoft.com/office/drawing/2014/main" id="{0B259673-D688-1241-BFFB-6985123D5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79" y="5247640"/>
            <a:ext cx="2322020" cy="96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90680E5-1AC5-4348-83F2-B5A8F5322449}"/>
              </a:ext>
            </a:extLst>
          </p:cNvPr>
          <p:cNvSpPr txBox="1"/>
          <p:nvPr/>
        </p:nvSpPr>
        <p:spPr>
          <a:xfrm>
            <a:off x="108051" y="1028292"/>
            <a:ext cx="116811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8B2500"/>
                </a:solidFill>
              </a:rPr>
              <a:t>HYDRA: Enabling Low-Overhead Mitigation of Rowhammer</a:t>
            </a:r>
          </a:p>
          <a:p>
            <a:pPr algn="ctr"/>
            <a:r>
              <a:rPr lang="en-US" sz="3600" b="1" dirty="0">
                <a:solidFill>
                  <a:srgbClr val="8B2500"/>
                </a:solidFill>
              </a:rPr>
              <a:t>at Ultra-Low Thresholds via Hybrid Tracking</a:t>
            </a:r>
          </a:p>
        </p:txBody>
      </p:sp>
      <p:pic>
        <p:nvPicPr>
          <p:cNvPr id="5" name="Picture 4" descr="A person wearing sunglasses&#10;&#10;Description automatically generated with medium confidence">
            <a:extLst>
              <a:ext uri="{FF2B5EF4-FFF2-40B4-BE49-F238E27FC236}">
                <a16:creationId xmlns:a16="http://schemas.microsoft.com/office/drawing/2014/main" id="{4DF65146-21DD-95B3-4605-E728182C75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4549" y="4013007"/>
            <a:ext cx="876096" cy="94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4" y="2078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Pitfall of DRAM-Based Trackers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4C8FC4-FBCB-AA30-CB22-489FBC7E1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9226"/>
            <a:ext cx="12192000" cy="2595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0908DD-9107-E76B-BF06-5062442157C2}"/>
              </a:ext>
            </a:extLst>
          </p:cNvPr>
          <p:cNvSpPr txBox="1"/>
          <p:nvPr/>
        </p:nvSpPr>
        <p:spPr>
          <a:xfrm>
            <a:off x="604157" y="5908721"/>
            <a:ext cx="11315699" cy="461665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B2500"/>
                </a:solidFill>
              </a:rPr>
              <a:t>DRAM-based trackers incur low SRAM storage but high performance overhead (25%)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B7BB3-F4BE-3AE4-12D2-819F4C4B54D5}"/>
              </a:ext>
            </a:extLst>
          </p:cNvPr>
          <p:cNvSpPr txBox="1"/>
          <p:nvPr/>
        </p:nvSpPr>
        <p:spPr>
          <a:xfrm>
            <a:off x="524930" y="1230988"/>
            <a:ext cx="111499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Counter-Based Row Activation [Kim, Nair, Qureshi - CAL’14]:  </a:t>
            </a:r>
          </a:p>
          <a:p>
            <a:pPr algn="ctr"/>
            <a:r>
              <a:rPr lang="en-US" sz="2400" b="1" dirty="0"/>
              <a:t>Keep counters for ALL rows in a dedicated region in DRAM, cache counter-lines on-chip </a:t>
            </a:r>
            <a:endParaRPr lang="en-US" sz="2400" b="1" dirty="0">
              <a:solidFill>
                <a:srgbClr val="8B2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36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4" y="2078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Goal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8089EE-C838-A82E-97D7-E76DE8997213}"/>
              </a:ext>
            </a:extLst>
          </p:cNvPr>
          <p:cNvSpPr txBox="1"/>
          <p:nvPr/>
        </p:nvSpPr>
        <p:spPr>
          <a:xfrm>
            <a:off x="2187698" y="1391056"/>
            <a:ext cx="781660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Develop secure and low-cost Rowhammer mitigation:</a:t>
            </a:r>
          </a:p>
          <a:p>
            <a:endParaRPr lang="en-US" sz="2400" b="1" dirty="0">
              <a:solidFill>
                <a:srgbClr val="8B2500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b="1" dirty="0">
                <a:solidFill>
                  <a:srgbClr val="8B2500"/>
                </a:solidFill>
              </a:rPr>
              <a:t>Effective at Ultra-Low thresholds (500 or below)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b="1" dirty="0">
              <a:solidFill>
                <a:srgbClr val="8B2500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b="1" dirty="0">
                <a:solidFill>
                  <a:srgbClr val="8B2500"/>
                </a:solidFill>
              </a:rPr>
              <a:t>Low SRAM overhead (&lt;64KB per rank)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b="1" dirty="0">
              <a:solidFill>
                <a:srgbClr val="8B2500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b="1" dirty="0">
                <a:solidFill>
                  <a:srgbClr val="8B2500"/>
                </a:solidFill>
              </a:rPr>
              <a:t>Low performance overhead (&lt; 1%)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b="1" dirty="0">
              <a:solidFill>
                <a:srgbClr val="8B2500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b="1" dirty="0">
                <a:solidFill>
                  <a:srgbClr val="8B2500"/>
                </a:solidFill>
              </a:rPr>
              <a:t>No changes to DRAM arrays or memory interfaces</a:t>
            </a: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433113-1990-70C0-2F81-2C50F10FC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36" y="2229266"/>
            <a:ext cx="24003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04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45F6641A-F525-BF79-B8FC-3BF29A8F0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279" y="1145956"/>
            <a:ext cx="4634093" cy="5354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4" y="2078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Observation and Insight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2C701BA-9939-63CB-59CA-2ABB10AA3995}"/>
              </a:ext>
            </a:extLst>
          </p:cNvPr>
          <p:cNvSpPr/>
          <p:nvPr/>
        </p:nvSpPr>
        <p:spPr>
          <a:xfrm>
            <a:off x="8680369" y="2550017"/>
            <a:ext cx="643944" cy="853225"/>
          </a:xfrm>
          <a:prstGeom prst="roundRect">
            <a:avLst/>
          </a:prstGeom>
          <a:noFill/>
          <a:ln w="38100">
            <a:solidFill>
              <a:srgbClr val="8B2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45EC8E-588A-57B8-5477-CB4392FBE582}"/>
              </a:ext>
            </a:extLst>
          </p:cNvPr>
          <p:cNvSpPr/>
          <p:nvPr/>
        </p:nvSpPr>
        <p:spPr>
          <a:xfrm>
            <a:off x="9478245" y="1891048"/>
            <a:ext cx="643944" cy="272603"/>
          </a:xfrm>
          <a:prstGeom prst="roundRect">
            <a:avLst/>
          </a:prstGeom>
          <a:noFill/>
          <a:ln w="38100">
            <a:solidFill>
              <a:srgbClr val="8B2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0D25FC-617D-5AF7-C172-FDFABA588516}"/>
              </a:ext>
            </a:extLst>
          </p:cNvPr>
          <p:cNvSpPr txBox="1"/>
          <p:nvPr/>
        </p:nvSpPr>
        <p:spPr>
          <a:xfrm>
            <a:off x="639234" y="1242519"/>
            <a:ext cx="57486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Rowhammer: Race against time (64 </a:t>
            </a:r>
            <a:r>
              <a:rPr lang="en-US" sz="2400" b="1" dirty="0" err="1"/>
              <a:t>ms</a:t>
            </a:r>
            <a:r>
              <a:rPr lang="en-US" sz="2400" b="1" dirty="0"/>
              <a:t>)</a:t>
            </a:r>
          </a:p>
          <a:p>
            <a:pPr marL="800100" lvl="1" indent="-342900">
              <a:buFontTx/>
              <a:buChar char="-"/>
            </a:pPr>
            <a:r>
              <a:rPr lang="en-US" sz="2400" b="1" dirty="0"/>
              <a:t>Access many rows few times   </a:t>
            </a:r>
            <a:r>
              <a:rPr lang="en-US" sz="2400" b="1" dirty="0">
                <a:solidFill>
                  <a:srgbClr val="2D7100"/>
                </a:solidFill>
              </a:rPr>
              <a:t>✓</a:t>
            </a:r>
          </a:p>
          <a:p>
            <a:pPr marL="800100" lvl="1" indent="-342900">
              <a:buFontTx/>
              <a:buChar char="-"/>
            </a:pPr>
            <a:r>
              <a:rPr lang="en-US" sz="2400" b="1" dirty="0"/>
              <a:t>Access few rows many times   </a:t>
            </a:r>
            <a:r>
              <a:rPr lang="en-US" sz="2400" b="1" dirty="0">
                <a:solidFill>
                  <a:srgbClr val="2D7100"/>
                </a:solidFill>
              </a:rPr>
              <a:t>✓</a:t>
            </a:r>
          </a:p>
          <a:p>
            <a:pPr marL="800100" lvl="1" indent="-342900">
              <a:buFontTx/>
              <a:buChar char="-"/>
            </a:pPr>
            <a:r>
              <a:rPr lang="en-US" sz="2400" b="1" dirty="0"/>
              <a:t>Access many rows many times  </a:t>
            </a:r>
            <a:r>
              <a:rPr lang="en-US" sz="2400" b="1" dirty="0">
                <a:solidFill>
                  <a:srgbClr val="8B2500"/>
                </a:solidFill>
              </a:rPr>
              <a:t>✗</a:t>
            </a:r>
          </a:p>
          <a:p>
            <a:pPr algn="ctr"/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2322CF-F536-3D3A-3553-087419E0C720}"/>
              </a:ext>
            </a:extLst>
          </p:cNvPr>
          <p:cNvSpPr txBox="1"/>
          <p:nvPr/>
        </p:nvSpPr>
        <p:spPr>
          <a:xfrm>
            <a:off x="666628" y="3038286"/>
            <a:ext cx="52464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Applications (within 64ms): </a:t>
            </a:r>
            <a:br>
              <a:rPr lang="en-US" sz="2400" b="1" dirty="0"/>
            </a:br>
            <a:r>
              <a:rPr lang="en-US" sz="2400" b="1" dirty="0"/>
              <a:t>       - Access 100k+ rows</a:t>
            </a:r>
          </a:p>
          <a:p>
            <a:r>
              <a:rPr lang="en-US" sz="2400" b="1" dirty="0"/>
              <a:t>       - On average, few 10s of ACT/row</a:t>
            </a:r>
          </a:p>
          <a:p>
            <a:r>
              <a:rPr lang="en-US" sz="2400" b="1" dirty="0"/>
              <a:t>       - Few thousand rows have 250+ 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88F855-B37B-FE69-E691-8AEFEDD7F187}"/>
              </a:ext>
            </a:extLst>
          </p:cNvPr>
          <p:cNvSpPr txBox="1"/>
          <p:nvPr/>
        </p:nvSpPr>
        <p:spPr>
          <a:xfrm>
            <a:off x="639234" y="4964328"/>
            <a:ext cx="5748688" cy="1200329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B2500"/>
                </a:solidFill>
              </a:rPr>
              <a:t>Insight:</a:t>
            </a:r>
            <a:br>
              <a:rPr lang="en-US" sz="2400" b="1" dirty="0"/>
            </a:br>
            <a:r>
              <a:rPr lang="en-US" sz="2400" b="1" dirty="0"/>
              <a:t>       - Have </a:t>
            </a:r>
            <a:r>
              <a:rPr lang="en-US" sz="2400" b="1" dirty="0">
                <a:solidFill>
                  <a:srgbClr val="8B2500"/>
                </a:solidFill>
              </a:rPr>
              <a:t>ability</a:t>
            </a:r>
            <a:r>
              <a:rPr lang="en-US" sz="2400" b="1" dirty="0"/>
              <a:t> to track all rows (DRAM)</a:t>
            </a:r>
          </a:p>
          <a:p>
            <a:r>
              <a:rPr lang="en-US" sz="2400" b="1" dirty="0"/>
              <a:t>       - Use SRAM to </a:t>
            </a:r>
            <a:r>
              <a:rPr lang="en-US" sz="2400" b="1" dirty="0">
                <a:solidFill>
                  <a:srgbClr val="8B2500"/>
                </a:solidFill>
              </a:rPr>
              <a:t>filter</a:t>
            </a:r>
            <a:r>
              <a:rPr lang="en-US" sz="2400" b="1" dirty="0"/>
              <a:t> out common-case</a:t>
            </a:r>
          </a:p>
        </p:txBody>
      </p:sp>
    </p:spTree>
    <p:extLst>
      <p:ext uri="{BB962C8B-B14F-4D97-AF65-F5344CB8AC3E}">
        <p14:creationId xmlns:p14="http://schemas.microsoft.com/office/powerpoint/2010/main" val="20591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4" y="2078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HYDRA: Hybrid Tracker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3EEA17-CE5E-3770-321C-380ABADF32DA}"/>
              </a:ext>
            </a:extLst>
          </p:cNvPr>
          <p:cNvSpPr txBox="1"/>
          <p:nvPr/>
        </p:nvSpPr>
        <p:spPr>
          <a:xfrm>
            <a:off x="849589" y="1251711"/>
            <a:ext cx="10818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HYDRA: SRAM for group-tracking, and DRAM for per-row tracking (cached)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F8C89B-4971-F122-18D8-FFD1ABB045C2}"/>
              </a:ext>
            </a:extLst>
          </p:cNvPr>
          <p:cNvSpPr/>
          <p:nvPr/>
        </p:nvSpPr>
        <p:spPr>
          <a:xfrm>
            <a:off x="8718996" y="2565076"/>
            <a:ext cx="1442434" cy="255001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B7774-C18D-C638-2FBE-3F91A4889F04}"/>
              </a:ext>
            </a:extLst>
          </p:cNvPr>
          <p:cNvSpPr txBox="1"/>
          <p:nvPr/>
        </p:nvSpPr>
        <p:spPr>
          <a:xfrm>
            <a:off x="9048919" y="219574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94DDD-5E4A-7F86-B39F-63B10FC820E6}"/>
              </a:ext>
            </a:extLst>
          </p:cNvPr>
          <p:cNvSpPr/>
          <p:nvPr/>
        </p:nvSpPr>
        <p:spPr>
          <a:xfrm>
            <a:off x="8718996" y="4587060"/>
            <a:ext cx="1442434" cy="528033"/>
          </a:xfrm>
          <a:prstGeom prst="rect">
            <a:avLst/>
          </a:prstGeom>
          <a:solidFill>
            <a:srgbClr val="8B2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Row Count</a:t>
            </a:r>
            <a:br>
              <a:rPr lang="en-US" dirty="0"/>
            </a:br>
            <a:r>
              <a:rPr lang="en-US" dirty="0"/>
              <a:t>Table (RCT)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842D64-D0A8-701D-6F0E-AD2B389850E9}"/>
              </a:ext>
            </a:extLst>
          </p:cNvPr>
          <p:cNvGrpSpPr/>
          <p:nvPr/>
        </p:nvGrpSpPr>
        <p:grpSpPr>
          <a:xfrm>
            <a:off x="4161711" y="3019544"/>
            <a:ext cx="991673" cy="1030308"/>
            <a:chOff x="5499279" y="3284113"/>
            <a:chExt cx="991673" cy="103030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84B207-6A50-B576-7F66-76FF4498B3E0}"/>
                </a:ext>
              </a:extLst>
            </p:cNvPr>
            <p:cNvSpPr/>
            <p:nvPr/>
          </p:nvSpPr>
          <p:spPr>
            <a:xfrm>
              <a:off x="5499279" y="3284113"/>
              <a:ext cx="991673" cy="2575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3688B7-D60B-7336-280A-602391E8E2C1}"/>
                </a:ext>
              </a:extLst>
            </p:cNvPr>
            <p:cNvSpPr/>
            <p:nvPr/>
          </p:nvSpPr>
          <p:spPr>
            <a:xfrm>
              <a:off x="5499279" y="3541690"/>
              <a:ext cx="991673" cy="2575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A50D83-73AC-4183-A311-2497953A6F57}"/>
                </a:ext>
              </a:extLst>
            </p:cNvPr>
            <p:cNvSpPr/>
            <p:nvPr/>
          </p:nvSpPr>
          <p:spPr>
            <a:xfrm>
              <a:off x="5499279" y="3799267"/>
              <a:ext cx="991673" cy="2575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91F671-9CD5-03FA-AB25-06A7739DD705}"/>
                </a:ext>
              </a:extLst>
            </p:cNvPr>
            <p:cNvSpPr/>
            <p:nvPr/>
          </p:nvSpPr>
          <p:spPr>
            <a:xfrm>
              <a:off x="5499279" y="4056844"/>
              <a:ext cx="991673" cy="2575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C58F464-E096-C654-C886-7983124BDB1C}"/>
              </a:ext>
            </a:extLst>
          </p:cNvPr>
          <p:cNvSpPr txBox="1"/>
          <p:nvPr/>
        </p:nvSpPr>
        <p:spPr>
          <a:xfrm>
            <a:off x="3921890" y="4050418"/>
            <a:ext cx="1389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Group Count</a:t>
            </a:r>
          </a:p>
          <a:p>
            <a:pPr algn="ctr"/>
            <a:r>
              <a:rPr lang="en-US" dirty="0"/>
              <a:t>Table (GCT)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BAB134A-4937-4968-FCB7-9FDFA9DA37A5}"/>
              </a:ext>
            </a:extLst>
          </p:cNvPr>
          <p:cNvSpPr/>
          <p:nvPr/>
        </p:nvSpPr>
        <p:spPr>
          <a:xfrm>
            <a:off x="3219717" y="2565076"/>
            <a:ext cx="4584879" cy="2550017"/>
          </a:xfrm>
          <a:prstGeom prst="round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76B756-9DF9-E6C6-9730-C9C55C8B3316}"/>
              </a:ext>
            </a:extLst>
          </p:cNvPr>
          <p:cNvSpPr txBox="1"/>
          <p:nvPr/>
        </p:nvSpPr>
        <p:spPr>
          <a:xfrm>
            <a:off x="4184998" y="2164701"/>
            <a:ext cx="273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 Controller (SRAM)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DD3A0A-8839-803E-B98C-304A27B5A9CB}"/>
              </a:ext>
            </a:extLst>
          </p:cNvPr>
          <p:cNvGrpSpPr/>
          <p:nvPr/>
        </p:nvGrpSpPr>
        <p:grpSpPr>
          <a:xfrm>
            <a:off x="6009692" y="3434135"/>
            <a:ext cx="1317541" cy="1287542"/>
            <a:chOff x="5185445" y="3756107"/>
            <a:chExt cx="1317541" cy="128754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EC93A0-E1C9-CC42-DBB5-D5CBC0125081}"/>
                </a:ext>
              </a:extLst>
            </p:cNvPr>
            <p:cNvSpPr/>
            <p:nvPr/>
          </p:nvSpPr>
          <p:spPr>
            <a:xfrm>
              <a:off x="5479316" y="3756107"/>
              <a:ext cx="364901" cy="321972"/>
            </a:xfrm>
            <a:prstGeom prst="rect">
              <a:avLst/>
            </a:prstGeom>
            <a:solidFill>
              <a:srgbClr val="8B25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669CE5-4FE1-996E-9F84-FF39406DE727}"/>
                </a:ext>
              </a:extLst>
            </p:cNvPr>
            <p:cNvSpPr/>
            <p:nvPr/>
          </p:nvSpPr>
          <p:spPr>
            <a:xfrm>
              <a:off x="5852802" y="3756107"/>
              <a:ext cx="364901" cy="321972"/>
            </a:xfrm>
            <a:prstGeom prst="rect">
              <a:avLst/>
            </a:prstGeom>
            <a:solidFill>
              <a:srgbClr val="8B25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097637D-FE0A-0470-4754-C99375061A0F}"/>
                </a:ext>
              </a:extLst>
            </p:cNvPr>
            <p:cNvSpPr/>
            <p:nvPr/>
          </p:nvSpPr>
          <p:spPr>
            <a:xfrm>
              <a:off x="5479315" y="4065200"/>
              <a:ext cx="364901" cy="321972"/>
            </a:xfrm>
            <a:prstGeom prst="rect">
              <a:avLst/>
            </a:prstGeom>
            <a:solidFill>
              <a:srgbClr val="8B25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9125AC2-BFAA-4FE8-580F-CBEA0142CFE3}"/>
                </a:ext>
              </a:extLst>
            </p:cNvPr>
            <p:cNvSpPr/>
            <p:nvPr/>
          </p:nvSpPr>
          <p:spPr>
            <a:xfrm>
              <a:off x="5852801" y="4065200"/>
              <a:ext cx="364901" cy="321972"/>
            </a:xfrm>
            <a:prstGeom prst="rect">
              <a:avLst/>
            </a:prstGeom>
            <a:solidFill>
              <a:srgbClr val="8B25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B3F505-34DA-5D64-CA9B-61961777E2DD}"/>
                </a:ext>
              </a:extLst>
            </p:cNvPr>
            <p:cNvSpPr txBox="1"/>
            <p:nvPr/>
          </p:nvSpPr>
          <p:spPr>
            <a:xfrm>
              <a:off x="5185445" y="4397318"/>
              <a:ext cx="13175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Row Count</a:t>
              </a:r>
            </a:p>
            <a:p>
              <a:pPr algn="ctr"/>
              <a:r>
                <a:rPr lang="en-US" dirty="0"/>
                <a:t>Cache (RCC)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B046EA7-E948-941D-B3D5-74C227D1C01C}"/>
              </a:ext>
            </a:extLst>
          </p:cNvPr>
          <p:cNvSpPr txBox="1"/>
          <p:nvPr/>
        </p:nvSpPr>
        <p:spPr>
          <a:xfrm>
            <a:off x="1673836" y="2668758"/>
            <a:ext cx="8788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Row-ID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A2184EEC-B792-5FBF-1671-0376CC31A5C2}"/>
              </a:ext>
            </a:extLst>
          </p:cNvPr>
          <p:cNvCxnSpPr>
            <a:stCxn id="26" idx="2"/>
            <a:endCxn id="10" idx="1"/>
          </p:cNvCxnSpPr>
          <p:nvPr/>
        </p:nvCxnSpPr>
        <p:spPr>
          <a:xfrm rot="16200000" flipH="1">
            <a:off x="2953587" y="2197786"/>
            <a:ext cx="367820" cy="204842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F8B57BB-D391-E3C5-FA88-BFF53B2C1D76}"/>
              </a:ext>
            </a:extLst>
          </p:cNvPr>
          <p:cNvSpPr txBox="1"/>
          <p:nvPr/>
        </p:nvSpPr>
        <p:spPr>
          <a:xfrm>
            <a:off x="604157" y="5908721"/>
            <a:ext cx="11315699" cy="461665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B2500"/>
                </a:solidFill>
              </a:rPr>
              <a:t>HYDRA uses DRAM to get scalable tracking, and SRAM to avoid performance overheads</a:t>
            </a:r>
          </a:p>
        </p:txBody>
      </p:sp>
    </p:spTree>
    <p:extLst>
      <p:ext uri="{BB962C8B-B14F-4D97-AF65-F5344CB8AC3E}">
        <p14:creationId xmlns:p14="http://schemas.microsoft.com/office/powerpoint/2010/main" val="196568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4" y="2078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HYDRA: Operation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3EEA17-CE5E-3770-321C-380ABADF32DA}"/>
              </a:ext>
            </a:extLst>
          </p:cNvPr>
          <p:cNvSpPr txBox="1"/>
          <p:nvPr/>
        </p:nvSpPr>
        <p:spPr>
          <a:xfrm>
            <a:off x="686665" y="1021592"/>
            <a:ext cx="10818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Assume: Hydra Threshold = 250, Group Threshold= 200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F332B0-B63B-5828-792C-C8D95939A09F}"/>
              </a:ext>
            </a:extLst>
          </p:cNvPr>
          <p:cNvGrpSpPr/>
          <p:nvPr/>
        </p:nvGrpSpPr>
        <p:grpSpPr>
          <a:xfrm>
            <a:off x="8590200" y="2002559"/>
            <a:ext cx="1442434" cy="2919349"/>
            <a:chOff x="8718996" y="2195744"/>
            <a:chExt cx="1442434" cy="29193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CF8C89B-4971-F122-18D8-FFD1ABB045C2}"/>
                </a:ext>
              </a:extLst>
            </p:cNvPr>
            <p:cNvSpPr/>
            <p:nvPr/>
          </p:nvSpPr>
          <p:spPr>
            <a:xfrm>
              <a:off x="8718996" y="2565076"/>
              <a:ext cx="1442434" cy="25500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Address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Space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2B7774-C18D-C638-2FBE-3F91A4889F04}"/>
                </a:ext>
              </a:extLst>
            </p:cNvPr>
            <p:cNvSpPr txBox="1"/>
            <p:nvPr/>
          </p:nvSpPr>
          <p:spPr>
            <a:xfrm>
              <a:off x="9048919" y="2195744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DRAM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494DDD-5E4A-7F86-B39F-63B10FC820E6}"/>
                </a:ext>
              </a:extLst>
            </p:cNvPr>
            <p:cNvSpPr/>
            <p:nvPr/>
          </p:nvSpPr>
          <p:spPr>
            <a:xfrm>
              <a:off x="8718996" y="4587060"/>
              <a:ext cx="1442434" cy="528033"/>
            </a:xfrm>
            <a:prstGeom prst="rect">
              <a:avLst/>
            </a:prstGeom>
            <a:solidFill>
              <a:srgbClr val="8B25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Row Count</a:t>
              </a:r>
              <a:br>
                <a:rPr lang="en-US" dirty="0"/>
              </a:br>
              <a:r>
                <a:rPr lang="en-US" dirty="0"/>
                <a:t>Table (RCT)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842D64-D0A8-701D-6F0E-AD2B389850E9}"/>
              </a:ext>
            </a:extLst>
          </p:cNvPr>
          <p:cNvGrpSpPr/>
          <p:nvPr/>
        </p:nvGrpSpPr>
        <p:grpSpPr>
          <a:xfrm>
            <a:off x="2764663" y="2720661"/>
            <a:ext cx="991673" cy="1030308"/>
            <a:chOff x="5499279" y="3284113"/>
            <a:chExt cx="991673" cy="103030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84B207-6A50-B576-7F66-76FF4498B3E0}"/>
                </a:ext>
              </a:extLst>
            </p:cNvPr>
            <p:cNvSpPr/>
            <p:nvPr/>
          </p:nvSpPr>
          <p:spPr>
            <a:xfrm>
              <a:off x="5499279" y="3284113"/>
              <a:ext cx="991673" cy="2575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3688B7-D60B-7336-280A-602391E8E2C1}"/>
                </a:ext>
              </a:extLst>
            </p:cNvPr>
            <p:cNvSpPr/>
            <p:nvPr/>
          </p:nvSpPr>
          <p:spPr>
            <a:xfrm>
              <a:off x="5499279" y="3541690"/>
              <a:ext cx="991673" cy="2575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&lt; 200?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A50D83-73AC-4183-A311-2497953A6F57}"/>
                </a:ext>
              </a:extLst>
            </p:cNvPr>
            <p:cNvSpPr/>
            <p:nvPr/>
          </p:nvSpPr>
          <p:spPr>
            <a:xfrm>
              <a:off x="5499279" y="3799267"/>
              <a:ext cx="991673" cy="2575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91F671-9CD5-03FA-AB25-06A7739DD705}"/>
                </a:ext>
              </a:extLst>
            </p:cNvPr>
            <p:cNvSpPr/>
            <p:nvPr/>
          </p:nvSpPr>
          <p:spPr>
            <a:xfrm>
              <a:off x="5499279" y="4056844"/>
              <a:ext cx="991673" cy="2575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C58F464-E096-C654-C886-7983124BDB1C}"/>
              </a:ext>
            </a:extLst>
          </p:cNvPr>
          <p:cNvSpPr txBox="1"/>
          <p:nvPr/>
        </p:nvSpPr>
        <p:spPr>
          <a:xfrm>
            <a:off x="2496614" y="3829344"/>
            <a:ext cx="1389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Group Count</a:t>
            </a:r>
          </a:p>
          <a:p>
            <a:pPr algn="ctr"/>
            <a:r>
              <a:rPr lang="en-US" dirty="0"/>
              <a:t>Table (GCT)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DD3A0A-8839-803E-B98C-304A27B5A9CB}"/>
              </a:ext>
            </a:extLst>
          </p:cNvPr>
          <p:cNvGrpSpPr/>
          <p:nvPr/>
        </p:nvGrpSpPr>
        <p:grpSpPr>
          <a:xfrm>
            <a:off x="5492673" y="2822866"/>
            <a:ext cx="1317541" cy="1287542"/>
            <a:chOff x="5185445" y="3756107"/>
            <a:chExt cx="1317541" cy="128754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EC93A0-E1C9-CC42-DBB5-D5CBC0125081}"/>
                </a:ext>
              </a:extLst>
            </p:cNvPr>
            <p:cNvSpPr/>
            <p:nvPr/>
          </p:nvSpPr>
          <p:spPr>
            <a:xfrm>
              <a:off x="5479316" y="3756107"/>
              <a:ext cx="364901" cy="321972"/>
            </a:xfrm>
            <a:prstGeom prst="rect">
              <a:avLst/>
            </a:prstGeom>
            <a:solidFill>
              <a:srgbClr val="8B25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669CE5-4FE1-996E-9F84-FF39406DE727}"/>
                </a:ext>
              </a:extLst>
            </p:cNvPr>
            <p:cNvSpPr/>
            <p:nvPr/>
          </p:nvSpPr>
          <p:spPr>
            <a:xfrm>
              <a:off x="5852802" y="3756107"/>
              <a:ext cx="364901" cy="321972"/>
            </a:xfrm>
            <a:prstGeom prst="rect">
              <a:avLst/>
            </a:prstGeom>
            <a:solidFill>
              <a:srgbClr val="8B25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097637D-FE0A-0470-4754-C99375061A0F}"/>
                </a:ext>
              </a:extLst>
            </p:cNvPr>
            <p:cNvSpPr/>
            <p:nvPr/>
          </p:nvSpPr>
          <p:spPr>
            <a:xfrm>
              <a:off x="5479315" y="4065200"/>
              <a:ext cx="364901" cy="321972"/>
            </a:xfrm>
            <a:prstGeom prst="rect">
              <a:avLst/>
            </a:prstGeom>
            <a:solidFill>
              <a:srgbClr val="8B25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9125AC2-BFAA-4FE8-580F-CBEA0142CFE3}"/>
                </a:ext>
              </a:extLst>
            </p:cNvPr>
            <p:cNvSpPr/>
            <p:nvPr/>
          </p:nvSpPr>
          <p:spPr>
            <a:xfrm>
              <a:off x="5852801" y="4065200"/>
              <a:ext cx="364901" cy="321972"/>
            </a:xfrm>
            <a:prstGeom prst="rect">
              <a:avLst/>
            </a:prstGeom>
            <a:solidFill>
              <a:srgbClr val="8B25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B3F505-34DA-5D64-CA9B-61961777E2DD}"/>
                </a:ext>
              </a:extLst>
            </p:cNvPr>
            <p:cNvSpPr txBox="1"/>
            <p:nvPr/>
          </p:nvSpPr>
          <p:spPr>
            <a:xfrm>
              <a:off x="5185445" y="4397318"/>
              <a:ext cx="13175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Row Count</a:t>
              </a:r>
            </a:p>
            <a:p>
              <a:pPr algn="ctr"/>
              <a:r>
                <a:rPr lang="en-US" dirty="0"/>
                <a:t>Cache (RCC)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B046EA7-E948-941D-B3D5-74C227D1C01C}"/>
              </a:ext>
            </a:extLst>
          </p:cNvPr>
          <p:cNvSpPr txBox="1"/>
          <p:nvPr/>
        </p:nvSpPr>
        <p:spPr>
          <a:xfrm>
            <a:off x="1272548" y="2585815"/>
            <a:ext cx="8788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Row-ID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A2184EEC-B792-5FBF-1671-0376CC31A5C2}"/>
              </a:ext>
            </a:extLst>
          </p:cNvPr>
          <p:cNvCxnSpPr>
            <a:stCxn id="26" idx="2"/>
            <a:endCxn id="10" idx="1"/>
          </p:cNvCxnSpPr>
          <p:nvPr/>
        </p:nvCxnSpPr>
        <p:spPr>
          <a:xfrm rot="16200000" flipH="1">
            <a:off x="2162389" y="2504753"/>
            <a:ext cx="151880" cy="105266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F8B57BB-D391-E3C5-FA88-BFF53B2C1D76}"/>
              </a:ext>
            </a:extLst>
          </p:cNvPr>
          <p:cNvSpPr txBox="1"/>
          <p:nvPr/>
        </p:nvSpPr>
        <p:spPr>
          <a:xfrm>
            <a:off x="438150" y="6069436"/>
            <a:ext cx="11315699" cy="461665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B2500"/>
                </a:solidFill>
              </a:rPr>
              <a:t>The GCT filters most of the counter checks, less pressure on RCC, minimal RCT access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3998DF91-099F-FCDE-F51E-AA2EFA9839C1}"/>
              </a:ext>
            </a:extLst>
          </p:cNvPr>
          <p:cNvSpPr/>
          <p:nvPr/>
        </p:nvSpPr>
        <p:spPr>
          <a:xfrm>
            <a:off x="2391175" y="1761925"/>
            <a:ext cx="1738648" cy="623037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Yes, Ctr++</a:t>
            </a: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7C0C89A6-8F93-303A-144B-BD4E1EE514E4}"/>
              </a:ext>
            </a:extLst>
          </p:cNvPr>
          <p:cNvSpPr/>
          <p:nvPr/>
        </p:nvSpPr>
        <p:spPr>
          <a:xfrm>
            <a:off x="2391175" y="1761372"/>
            <a:ext cx="1738648" cy="623037"/>
          </a:xfrm>
          <a:prstGeom prst="cloud">
            <a:avLst/>
          </a:prstGeom>
          <a:solidFill>
            <a:srgbClr val="8B2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</a:t>
            </a: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4FAC6A58-4BC3-84AA-D581-C0E2E28C82D8}"/>
              </a:ext>
            </a:extLst>
          </p:cNvPr>
          <p:cNvCxnSpPr>
            <a:cxnSpLocks/>
            <a:stCxn id="28" idx="0"/>
          </p:cNvCxnSpPr>
          <p:nvPr/>
        </p:nvCxnSpPr>
        <p:spPr>
          <a:xfrm>
            <a:off x="4128374" y="2072891"/>
            <a:ext cx="1658169" cy="109437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loud 33">
            <a:extLst>
              <a:ext uri="{FF2B5EF4-FFF2-40B4-BE49-F238E27FC236}">
                <a16:creationId xmlns:a16="http://schemas.microsoft.com/office/drawing/2014/main" id="{FF251DFF-36EF-C059-0794-C81F4F32AFC9}"/>
              </a:ext>
            </a:extLst>
          </p:cNvPr>
          <p:cNvSpPr/>
          <p:nvPr/>
        </p:nvSpPr>
        <p:spPr>
          <a:xfrm>
            <a:off x="5409487" y="1761189"/>
            <a:ext cx="1738648" cy="623037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Hit, Ctr++</a:t>
            </a:r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495C36B2-039F-1739-F45B-EF7CA67CC7A2}"/>
              </a:ext>
            </a:extLst>
          </p:cNvPr>
          <p:cNvSpPr/>
          <p:nvPr/>
        </p:nvSpPr>
        <p:spPr>
          <a:xfrm>
            <a:off x="5409487" y="1758975"/>
            <a:ext cx="1738648" cy="623037"/>
          </a:xfrm>
          <a:prstGeom prst="cloud">
            <a:avLst/>
          </a:prstGeom>
          <a:solidFill>
            <a:srgbClr val="8B2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Miss</a:t>
            </a:r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8206A711-1E31-15E1-7398-55941D80C596}"/>
              </a:ext>
            </a:extLst>
          </p:cNvPr>
          <p:cNvCxnSpPr>
            <a:cxnSpLocks/>
            <a:endCxn id="8" idx="1"/>
          </p:cNvCxnSpPr>
          <p:nvPr/>
        </p:nvCxnSpPr>
        <p:spPr>
          <a:xfrm rot="16200000" flipH="1">
            <a:off x="6534808" y="2602500"/>
            <a:ext cx="2625058" cy="1485726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089A0BA-F3E8-6783-8D28-B1953D8A81A5}"/>
              </a:ext>
            </a:extLst>
          </p:cNvPr>
          <p:cNvSpPr txBox="1"/>
          <p:nvPr/>
        </p:nvSpPr>
        <p:spPr>
          <a:xfrm>
            <a:off x="1870585" y="5064180"/>
            <a:ext cx="2779827" cy="830997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32KB SRAM </a:t>
            </a:r>
          </a:p>
          <a:p>
            <a:pPr algn="ctr"/>
            <a:r>
              <a:rPr lang="en-US" sz="2400" b="1" dirty="0"/>
              <a:t>(90.7% Accesses)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E11C27-D6FA-734F-2FF3-FFB41DBCC09C}"/>
              </a:ext>
            </a:extLst>
          </p:cNvPr>
          <p:cNvSpPr txBox="1"/>
          <p:nvPr/>
        </p:nvSpPr>
        <p:spPr>
          <a:xfrm>
            <a:off x="4983144" y="5059059"/>
            <a:ext cx="2482416" cy="830997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24KB SRAM </a:t>
            </a:r>
          </a:p>
          <a:p>
            <a:pPr algn="ctr"/>
            <a:r>
              <a:rPr lang="en-US" sz="2400" b="1" dirty="0"/>
              <a:t>(9% Accesses)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01DD7CE-CDE3-2A40-7384-5C7053724F0E}"/>
              </a:ext>
            </a:extLst>
          </p:cNvPr>
          <p:cNvSpPr txBox="1"/>
          <p:nvPr/>
        </p:nvSpPr>
        <p:spPr>
          <a:xfrm>
            <a:off x="7798292" y="5080098"/>
            <a:ext cx="2779826" cy="830997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4MB DRAM </a:t>
            </a:r>
          </a:p>
          <a:p>
            <a:pPr algn="ctr"/>
            <a:r>
              <a:rPr lang="en-US" sz="2400" b="1" dirty="0"/>
              <a:t>(0.3% Accesses)</a:t>
            </a:r>
          </a:p>
        </p:txBody>
      </p:sp>
    </p:spTree>
    <p:extLst>
      <p:ext uri="{BB962C8B-B14F-4D97-AF65-F5344CB8AC3E}">
        <p14:creationId xmlns:p14="http://schemas.microsoft.com/office/powerpoint/2010/main" val="53742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4" grpId="0" animBg="1"/>
      <p:bldP spid="28" grpId="0" animBg="1"/>
      <p:bldP spid="34" grpId="0" animBg="1"/>
      <p:bldP spid="35" grpId="0" animBg="1"/>
      <p:bldP spid="37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4" y="2078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HYDRA: Reset and 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3EEA17-CE5E-3770-321C-380ABADF32DA}"/>
              </a:ext>
            </a:extLst>
          </p:cNvPr>
          <p:cNvSpPr txBox="1"/>
          <p:nvPr/>
        </p:nvSpPr>
        <p:spPr>
          <a:xfrm>
            <a:off x="2125014" y="1602921"/>
            <a:ext cx="4363227" cy="461665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Every 64ms, </a:t>
            </a:r>
            <a:r>
              <a:rPr lang="en-US" sz="2400" b="1" dirty="0">
                <a:solidFill>
                  <a:srgbClr val="8B2500"/>
                </a:solidFill>
              </a:rPr>
              <a:t>Reset</a:t>
            </a:r>
            <a:r>
              <a:rPr lang="en-US" sz="2400" b="1" dirty="0"/>
              <a:t> SRAM state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F8C89B-4971-F122-18D8-FFD1ABB045C2}"/>
              </a:ext>
            </a:extLst>
          </p:cNvPr>
          <p:cNvSpPr/>
          <p:nvPr/>
        </p:nvSpPr>
        <p:spPr>
          <a:xfrm>
            <a:off x="7624293" y="2565076"/>
            <a:ext cx="1442434" cy="255001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B7774-C18D-C638-2FBE-3F91A4889F04}"/>
              </a:ext>
            </a:extLst>
          </p:cNvPr>
          <p:cNvSpPr txBox="1"/>
          <p:nvPr/>
        </p:nvSpPr>
        <p:spPr>
          <a:xfrm>
            <a:off x="7954216" y="219574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94DDD-5E4A-7F86-B39F-63B10FC820E6}"/>
              </a:ext>
            </a:extLst>
          </p:cNvPr>
          <p:cNvSpPr/>
          <p:nvPr/>
        </p:nvSpPr>
        <p:spPr>
          <a:xfrm>
            <a:off x="7624293" y="4587060"/>
            <a:ext cx="1442434" cy="528033"/>
          </a:xfrm>
          <a:prstGeom prst="rect">
            <a:avLst/>
          </a:prstGeom>
          <a:solidFill>
            <a:srgbClr val="8B2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Row Count</a:t>
            </a:r>
            <a:br>
              <a:rPr lang="en-US" dirty="0"/>
            </a:br>
            <a:r>
              <a:rPr lang="en-US" dirty="0"/>
              <a:t>Table (RCT)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842D64-D0A8-701D-6F0E-AD2B389850E9}"/>
              </a:ext>
            </a:extLst>
          </p:cNvPr>
          <p:cNvGrpSpPr/>
          <p:nvPr/>
        </p:nvGrpSpPr>
        <p:grpSpPr>
          <a:xfrm>
            <a:off x="3067008" y="3019544"/>
            <a:ext cx="991673" cy="1030308"/>
            <a:chOff x="5499279" y="3284113"/>
            <a:chExt cx="991673" cy="103030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84B207-6A50-B576-7F66-76FF4498B3E0}"/>
                </a:ext>
              </a:extLst>
            </p:cNvPr>
            <p:cNvSpPr/>
            <p:nvPr/>
          </p:nvSpPr>
          <p:spPr>
            <a:xfrm>
              <a:off x="5499279" y="3284113"/>
              <a:ext cx="991673" cy="2575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3688B7-D60B-7336-280A-602391E8E2C1}"/>
                </a:ext>
              </a:extLst>
            </p:cNvPr>
            <p:cNvSpPr/>
            <p:nvPr/>
          </p:nvSpPr>
          <p:spPr>
            <a:xfrm>
              <a:off x="5499279" y="3541690"/>
              <a:ext cx="991673" cy="2575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A50D83-73AC-4183-A311-2497953A6F57}"/>
                </a:ext>
              </a:extLst>
            </p:cNvPr>
            <p:cNvSpPr/>
            <p:nvPr/>
          </p:nvSpPr>
          <p:spPr>
            <a:xfrm>
              <a:off x="5499279" y="3799267"/>
              <a:ext cx="991673" cy="2575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91F671-9CD5-03FA-AB25-06A7739DD705}"/>
                </a:ext>
              </a:extLst>
            </p:cNvPr>
            <p:cNvSpPr/>
            <p:nvPr/>
          </p:nvSpPr>
          <p:spPr>
            <a:xfrm>
              <a:off x="5499279" y="4056844"/>
              <a:ext cx="991673" cy="2575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C58F464-E096-C654-C886-7983124BDB1C}"/>
              </a:ext>
            </a:extLst>
          </p:cNvPr>
          <p:cNvSpPr txBox="1"/>
          <p:nvPr/>
        </p:nvSpPr>
        <p:spPr>
          <a:xfrm>
            <a:off x="2827187" y="4050418"/>
            <a:ext cx="1389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Group Count</a:t>
            </a:r>
          </a:p>
          <a:p>
            <a:pPr algn="ctr"/>
            <a:r>
              <a:rPr lang="en-US" dirty="0"/>
              <a:t>Table (GCT)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BAB134A-4937-4968-FCB7-9FDFA9DA37A5}"/>
              </a:ext>
            </a:extLst>
          </p:cNvPr>
          <p:cNvSpPr/>
          <p:nvPr/>
        </p:nvSpPr>
        <p:spPr>
          <a:xfrm>
            <a:off x="2125014" y="2565076"/>
            <a:ext cx="4584879" cy="2550017"/>
          </a:xfrm>
          <a:prstGeom prst="round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76B756-9DF9-E6C6-9730-C9C55C8B3316}"/>
              </a:ext>
            </a:extLst>
          </p:cNvPr>
          <p:cNvSpPr txBox="1"/>
          <p:nvPr/>
        </p:nvSpPr>
        <p:spPr>
          <a:xfrm>
            <a:off x="3090295" y="2164701"/>
            <a:ext cx="273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 Controller (SRAM)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DD3A0A-8839-803E-B98C-304A27B5A9CB}"/>
              </a:ext>
            </a:extLst>
          </p:cNvPr>
          <p:cNvGrpSpPr/>
          <p:nvPr/>
        </p:nvGrpSpPr>
        <p:grpSpPr>
          <a:xfrm>
            <a:off x="4914989" y="3434135"/>
            <a:ext cx="1317541" cy="1287542"/>
            <a:chOff x="5185445" y="3756107"/>
            <a:chExt cx="1317541" cy="128754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EC93A0-E1C9-CC42-DBB5-D5CBC0125081}"/>
                </a:ext>
              </a:extLst>
            </p:cNvPr>
            <p:cNvSpPr/>
            <p:nvPr/>
          </p:nvSpPr>
          <p:spPr>
            <a:xfrm>
              <a:off x="5479316" y="3756107"/>
              <a:ext cx="364901" cy="321972"/>
            </a:xfrm>
            <a:prstGeom prst="rect">
              <a:avLst/>
            </a:prstGeom>
            <a:solidFill>
              <a:srgbClr val="8B25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669CE5-4FE1-996E-9F84-FF39406DE727}"/>
                </a:ext>
              </a:extLst>
            </p:cNvPr>
            <p:cNvSpPr/>
            <p:nvPr/>
          </p:nvSpPr>
          <p:spPr>
            <a:xfrm>
              <a:off x="5852802" y="3756107"/>
              <a:ext cx="364901" cy="321972"/>
            </a:xfrm>
            <a:prstGeom prst="rect">
              <a:avLst/>
            </a:prstGeom>
            <a:solidFill>
              <a:srgbClr val="8B25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097637D-FE0A-0470-4754-C99375061A0F}"/>
                </a:ext>
              </a:extLst>
            </p:cNvPr>
            <p:cNvSpPr/>
            <p:nvPr/>
          </p:nvSpPr>
          <p:spPr>
            <a:xfrm>
              <a:off x="5479315" y="4065200"/>
              <a:ext cx="364901" cy="321972"/>
            </a:xfrm>
            <a:prstGeom prst="rect">
              <a:avLst/>
            </a:prstGeom>
            <a:solidFill>
              <a:srgbClr val="8B25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9125AC2-BFAA-4FE8-580F-CBEA0142CFE3}"/>
                </a:ext>
              </a:extLst>
            </p:cNvPr>
            <p:cNvSpPr/>
            <p:nvPr/>
          </p:nvSpPr>
          <p:spPr>
            <a:xfrm>
              <a:off x="5852801" y="4065200"/>
              <a:ext cx="364901" cy="321972"/>
            </a:xfrm>
            <a:prstGeom prst="rect">
              <a:avLst/>
            </a:prstGeom>
            <a:solidFill>
              <a:srgbClr val="8B25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B3F505-34DA-5D64-CA9B-61961777E2DD}"/>
                </a:ext>
              </a:extLst>
            </p:cNvPr>
            <p:cNvSpPr txBox="1"/>
            <p:nvPr/>
          </p:nvSpPr>
          <p:spPr>
            <a:xfrm>
              <a:off x="5185445" y="4397318"/>
              <a:ext cx="13175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Row Count</a:t>
              </a:r>
            </a:p>
            <a:p>
              <a:pPr algn="ctr"/>
              <a:r>
                <a:rPr lang="en-US" dirty="0"/>
                <a:t>Cache (RCC)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B046EA7-E948-941D-B3D5-74C227D1C01C}"/>
              </a:ext>
            </a:extLst>
          </p:cNvPr>
          <p:cNvSpPr txBox="1"/>
          <p:nvPr/>
        </p:nvSpPr>
        <p:spPr>
          <a:xfrm>
            <a:off x="579133" y="2668758"/>
            <a:ext cx="8788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Row-ID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A2184EEC-B792-5FBF-1671-0376CC31A5C2}"/>
              </a:ext>
            </a:extLst>
          </p:cNvPr>
          <p:cNvCxnSpPr>
            <a:stCxn id="26" idx="2"/>
            <a:endCxn id="10" idx="1"/>
          </p:cNvCxnSpPr>
          <p:nvPr/>
        </p:nvCxnSpPr>
        <p:spPr>
          <a:xfrm rot="16200000" flipH="1">
            <a:off x="1858884" y="2197786"/>
            <a:ext cx="367820" cy="204842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F8B57BB-D391-E3C5-FA88-BFF53B2C1D76}"/>
              </a:ext>
            </a:extLst>
          </p:cNvPr>
          <p:cNvSpPr txBox="1"/>
          <p:nvPr/>
        </p:nvSpPr>
        <p:spPr>
          <a:xfrm>
            <a:off x="438150" y="6096450"/>
            <a:ext cx="11315699" cy="461665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B2500"/>
                </a:solidFill>
              </a:rPr>
              <a:t>HYDRA uses intelligent indexing to reduce RCT set overhead (128 counters in two lines)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A94626-4413-B043-E1E5-B24E926C4A55}"/>
              </a:ext>
            </a:extLst>
          </p:cNvPr>
          <p:cNvSpPr txBox="1"/>
          <p:nvPr/>
        </p:nvSpPr>
        <p:spPr>
          <a:xfrm>
            <a:off x="6709893" y="1261321"/>
            <a:ext cx="4363227" cy="830997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When GCT-entry reaches 200</a:t>
            </a:r>
          </a:p>
          <a:p>
            <a:pPr algn="ctr"/>
            <a:r>
              <a:rPr lang="en-US" sz="2400" b="1" dirty="0">
                <a:solidFill>
                  <a:srgbClr val="8B2500"/>
                </a:solidFill>
              </a:rPr>
              <a:t>Set</a:t>
            </a:r>
            <a:r>
              <a:rPr lang="en-US" sz="2400" b="1" dirty="0"/>
              <a:t> relevant RCT-entries to 200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A6AB64-953A-71E2-4DB2-841FF5274637}"/>
              </a:ext>
            </a:extLst>
          </p:cNvPr>
          <p:cNvSpPr txBox="1"/>
          <p:nvPr/>
        </p:nvSpPr>
        <p:spPr>
          <a:xfrm>
            <a:off x="898728" y="5430073"/>
            <a:ext cx="1022590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If a Row is accessed continuously, first mitigation may be at 50, then 250 each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32CEB4-3C0E-7FD4-3516-50989FAA4A97}"/>
              </a:ext>
            </a:extLst>
          </p:cNvPr>
          <p:cNvSpPr/>
          <p:nvPr/>
        </p:nvSpPr>
        <p:spPr>
          <a:xfrm>
            <a:off x="3063586" y="3276555"/>
            <a:ext cx="991673" cy="2575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 200?</a:t>
            </a:r>
          </a:p>
        </p:txBody>
      </p:sp>
    </p:spTree>
    <p:extLst>
      <p:ext uri="{BB962C8B-B14F-4D97-AF65-F5344CB8AC3E}">
        <p14:creationId xmlns:p14="http://schemas.microsoft.com/office/powerpoint/2010/main" val="4234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8" grpId="0" animBg="1"/>
      <p:bldP spid="29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4" y="2078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Security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524BF5-C291-3F0C-CA41-03B4870720CB}"/>
              </a:ext>
            </a:extLst>
          </p:cNvPr>
          <p:cNvSpPr txBox="1"/>
          <p:nvPr/>
        </p:nvSpPr>
        <p:spPr>
          <a:xfrm>
            <a:off x="866899" y="1537257"/>
            <a:ext cx="109135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HYDRA Threshold is set to TRH/2 due to periodic reset (</a:t>
            </a:r>
            <a:r>
              <a:rPr lang="en-US" sz="2400" b="1" dirty="0">
                <a:solidFill>
                  <a:srgbClr val="8B2500"/>
                </a:solidFill>
              </a:rPr>
              <a:t>TH=250, TRH=500</a:t>
            </a:r>
            <a:r>
              <a:rPr lang="en-US" sz="2400" b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Proof that HYDRA issues a mitigation at-least once per TRH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Protection for RCT rows (their counters kept in SRAM, 500 bytes)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Protection against Half-Double (mitigations increment count for victim)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HYDRA works with any mitigating action (BH/RRS): </a:t>
            </a:r>
            <a:r>
              <a:rPr lang="en-US" sz="2400" b="1" dirty="0">
                <a:solidFill>
                  <a:srgbClr val="8B2500"/>
                </a:solidFill>
              </a:rPr>
              <a:t>Refresh 2 rows on each side</a:t>
            </a:r>
          </a:p>
          <a:p>
            <a:endParaRPr lang="en-US" sz="2400" b="1" dirty="0">
              <a:solidFill>
                <a:srgbClr val="8B25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D043C-EF45-D0D9-8AE2-831246D425D8}"/>
              </a:ext>
            </a:extLst>
          </p:cNvPr>
          <p:cNvSpPr txBox="1"/>
          <p:nvPr/>
        </p:nvSpPr>
        <p:spPr>
          <a:xfrm>
            <a:off x="438150" y="5989575"/>
            <a:ext cx="11315699" cy="461665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B2500"/>
                </a:solidFill>
              </a:rPr>
              <a:t>For detailed security analysis, please see the paper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78653F9E-5800-5017-3D03-7B917B75752B}"/>
              </a:ext>
            </a:extLst>
          </p:cNvPr>
          <p:cNvSpPr/>
          <p:nvPr/>
        </p:nvSpPr>
        <p:spPr>
          <a:xfrm>
            <a:off x="9286504" y="1959429"/>
            <a:ext cx="2266263" cy="1170161"/>
          </a:xfrm>
          <a:prstGeom prst="cloud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Security NOT dependent on pattern</a:t>
            </a:r>
          </a:p>
        </p:txBody>
      </p:sp>
    </p:spTree>
    <p:extLst>
      <p:ext uri="{BB962C8B-B14F-4D97-AF65-F5344CB8AC3E}">
        <p14:creationId xmlns:p14="http://schemas.microsoft.com/office/powerpoint/2010/main" val="245914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4" y="2078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5BC7C-CFD6-6E50-256B-C35A74E1D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3503"/>
            <a:ext cx="12192000" cy="27774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E5C24F-6186-48FC-B032-EB903BE87667}"/>
              </a:ext>
            </a:extLst>
          </p:cNvPr>
          <p:cNvSpPr txBox="1"/>
          <p:nvPr/>
        </p:nvSpPr>
        <p:spPr>
          <a:xfrm>
            <a:off x="438148" y="5511353"/>
            <a:ext cx="11315699" cy="461665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B2500"/>
                </a:solidFill>
              </a:rPr>
              <a:t>HYDRA has negligible slowdown (0.7%) and low SRAM overheads (57KB for two ranks)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380439-B613-52E8-A672-EF7A7D75A8B0}"/>
              </a:ext>
            </a:extLst>
          </p:cNvPr>
          <p:cNvSpPr txBox="1"/>
          <p:nvPr/>
        </p:nvSpPr>
        <p:spPr>
          <a:xfrm>
            <a:off x="934685" y="1346647"/>
            <a:ext cx="10322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Config: 8-core OOO, 32GB DRAM (2 Ranks, 8KB Row-Buffer)</a:t>
            </a:r>
          </a:p>
        </p:txBody>
      </p:sp>
    </p:spTree>
    <p:extLst>
      <p:ext uri="{BB962C8B-B14F-4D97-AF65-F5344CB8AC3E}">
        <p14:creationId xmlns:p14="http://schemas.microsoft.com/office/powerpoint/2010/main" val="89921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4" y="2078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Say Hello! to DDR5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54B52-3159-8772-87B5-E2C97EE1F018}"/>
              </a:ext>
            </a:extLst>
          </p:cNvPr>
          <p:cNvSpPr txBox="1"/>
          <p:nvPr/>
        </p:nvSpPr>
        <p:spPr>
          <a:xfrm>
            <a:off x="438147" y="5949204"/>
            <a:ext cx="11315699" cy="461665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B2500"/>
                </a:solidFill>
              </a:rPr>
              <a:t>HYDRA provides scalable Rowhammer mitigation even for DDR5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2CCCF0-9A1E-01A3-0410-D9985F715D65}"/>
              </a:ext>
            </a:extLst>
          </p:cNvPr>
          <p:cNvSpPr txBox="1"/>
          <p:nvPr/>
        </p:nvSpPr>
        <p:spPr>
          <a:xfrm>
            <a:off x="934684" y="1126096"/>
            <a:ext cx="10322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SRAM overheads for 32GB (2 Ranks) for DDR4 (current) and DDR5 (soon)</a:t>
            </a: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F80AED1E-C53F-9CCF-F4DF-C9FBC19AF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367777"/>
              </p:ext>
            </p:extLst>
          </p:nvPr>
        </p:nvGraphicFramePr>
        <p:xfrm>
          <a:off x="1580527" y="1794722"/>
          <a:ext cx="8612343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097">
                  <a:extLst>
                    <a:ext uri="{9D8B030D-6E8A-4147-A177-3AD203B41FA5}">
                      <a16:colId xmlns:a16="http://schemas.microsoft.com/office/drawing/2014/main" val="2868819438"/>
                    </a:ext>
                  </a:extLst>
                </a:gridCol>
                <a:gridCol w="3233471">
                  <a:extLst>
                    <a:ext uri="{9D8B030D-6E8A-4147-A177-3AD203B41FA5}">
                      <a16:colId xmlns:a16="http://schemas.microsoft.com/office/drawing/2014/main" val="2425686302"/>
                    </a:ext>
                  </a:extLst>
                </a:gridCol>
                <a:gridCol w="2563775">
                  <a:extLst>
                    <a:ext uri="{9D8B030D-6E8A-4147-A177-3AD203B41FA5}">
                      <a16:colId xmlns:a16="http://schemas.microsoft.com/office/drawing/2014/main" val="1209765403"/>
                    </a:ext>
                  </a:extLst>
                </a:gridCol>
              </a:tblGrid>
              <a:tr h="7574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DDR-4</a:t>
                      </a:r>
                    </a:p>
                    <a:p>
                      <a:pPr algn="ctr"/>
                      <a:r>
                        <a:rPr lang="en-US" sz="2400" b="1" dirty="0"/>
                        <a:t>(16 banks/rank)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DDR-5</a:t>
                      </a:r>
                    </a:p>
                    <a:p>
                      <a:pPr algn="ctr"/>
                      <a:r>
                        <a:rPr lang="en-US" sz="2400" b="1" dirty="0"/>
                        <a:t>(32 banks/rank)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007274"/>
                  </a:ext>
                </a:extLst>
              </a:tr>
              <a:tr h="45398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Graphene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640 KB (CAM)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1.3 MB (CAM)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664977"/>
                  </a:ext>
                </a:extLst>
              </a:tr>
              <a:tr h="45398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TWiCE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4.6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 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798693"/>
                  </a:ext>
                </a:extLst>
              </a:tr>
              <a:tr h="45398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 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154552"/>
                  </a:ext>
                </a:extLst>
              </a:tr>
              <a:tr h="45398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D-CBF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1.5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1.5 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411660"/>
                  </a:ext>
                </a:extLst>
              </a:tr>
              <a:tr h="45398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8B2500"/>
                          </a:solidFill>
                        </a:rPr>
                        <a:t>HYDRA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8B2500"/>
                          </a:solidFill>
                        </a:rPr>
                        <a:t>56.5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8B2500"/>
                          </a:solidFill>
                        </a:rPr>
                        <a:t>56.5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46276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C33E56C-2A2B-DFB4-5E4C-5BCA0C0975BA}"/>
              </a:ext>
            </a:extLst>
          </p:cNvPr>
          <p:cNvSpPr txBox="1"/>
          <p:nvPr/>
        </p:nvSpPr>
        <p:spPr>
          <a:xfrm>
            <a:off x="934684" y="5195610"/>
            <a:ext cx="1022590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DRAM overhead of HYDRA is negligible (4MB out of 32GB, 0.01%)</a:t>
            </a:r>
          </a:p>
        </p:txBody>
      </p:sp>
    </p:spTree>
    <p:extLst>
      <p:ext uri="{BB962C8B-B14F-4D97-AF65-F5344CB8AC3E}">
        <p14:creationId xmlns:p14="http://schemas.microsoft.com/office/powerpoint/2010/main" val="306646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4" y="2078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7F6E23-6317-EA25-C124-6E5018C275A1}"/>
                  </a:ext>
                </a:extLst>
              </p:cNvPr>
              <p:cNvSpPr txBox="1"/>
              <p:nvPr/>
            </p:nvSpPr>
            <p:spPr>
              <a:xfrm>
                <a:off x="597078" y="1537257"/>
                <a:ext cx="10913533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Rowhammer is a moving target: Threshold keeps reducing (30x in 8 years)</a:t>
                </a:r>
              </a:p>
              <a:p>
                <a:endParaRPr lang="en-US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Existing SRAM trackers needs unacceptable storage (at TRH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𝟓𝟎𝟎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Existing DRAM-based tracker incurs unacceptable slowdown (25%)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We develop </a:t>
                </a:r>
                <a:r>
                  <a:rPr lang="en-US" sz="2400" b="1" dirty="0">
                    <a:solidFill>
                      <a:srgbClr val="8B2500"/>
                    </a:solidFill>
                  </a:rPr>
                  <a:t>HYDRA</a:t>
                </a:r>
                <a:r>
                  <a:rPr lang="en-US" sz="2400" b="1" dirty="0"/>
                  <a:t>, a hybrid tracker, that combines the best of both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Ability to track arbitrary number of rows (good for security)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Filter per-row updates using SRAM for group tracking (avoids slowdown)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HYDRA incurs </a:t>
                </a:r>
                <a:r>
                  <a:rPr lang="en-US" sz="2400" b="1" dirty="0">
                    <a:solidFill>
                      <a:srgbClr val="8B2500"/>
                    </a:solidFill>
                  </a:rPr>
                  <a:t>0.7% slowdown </a:t>
                </a:r>
                <a:r>
                  <a:rPr lang="en-US" sz="2400" b="1" dirty="0"/>
                  <a:t>and needs </a:t>
                </a:r>
                <a:r>
                  <a:rPr lang="en-US" sz="2400" b="1" dirty="0">
                    <a:solidFill>
                      <a:srgbClr val="8B2500"/>
                    </a:solidFill>
                  </a:rPr>
                  <a:t>28KB/rank (at TRH=500)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7F6E23-6317-EA25-C124-6E5018C27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78" y="1537257"/>
                <a:ext cx="10913533" cy="4154984"/>
              </a:xfrm>
              <a:prstGeom prst="rect">
                <a:avLst/>
              </a:prstGeom>
              <a:blipFill>
                <a:blip r:embed="rId3"/>
                <a:stretch>
                  <a:fillRect l="-814" t="-912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64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20A31D1-6A2B-C84A-932F-B6CE66573EAD}"/>
              </a:ext>
            </a:extLst>
          </p:cNvPr>
          <p:cNvSpPr/>
          <p:nvPr/>
        </p:nvSpPr>
        <p:spPr>
          <a:xfrm>
            <a:off x="2413689" y="2273189"/>
            <a:ext cx="1347257" cy="12588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7DC7DD-0F71-2D41-8513-56AA092C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Rowhammer Attacks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7A915F6-093B-0445-9067-DC810B86E373}"/>
              </a:ext>
            </a:extLst>
          </p:cNvPr>
          <p:cNvSpPr/>
          <p:nvPr/>
        </p:nvSpPr>
        <p:spPr>
          <a:xfrm>
            <a:off x="2418839" y="2286069"/>
            <a:ext cx="643944" cy="6181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A3DAAC-B767-1A4E-AE90-C11B0C9E748E}"/>
              </a:ext>
            </a:extLst>
          </p:cNvPr>
          <p:cNvSpPr/>
          <p:nvPr/>
        </p:nvSpPr>
        <p:spPr>
          <a:xfrm>
            <a:off x="3094979" y="2286069"/>
            <a:ext cx="643944" cy="6181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5965CE-50BF-174E-AB5B-9C4B83D20C4C}"/>
              </a:ext>
            </a:extLst>
          </p:cNvPr>
          <p:cNvSpPr/>
          <p:nvPr/>
        </p:nvSpPr>
        <p:spPr>
          <a:xfrm>
            <a:off x="2418839" y="2904631"/>
            <a:ext cx="643944" cy="6181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3D7C4F-AFD7-5744-94D5-5BB9B5C4D6AE}"/>
              </a:ext>
            </a:extLst>
          </p:cNvPr>
          <p:cNvSpPr/>
          <p:nvPr/>
        </p:nvSpPr>
        <p:spPr>
          <a:xfrm>
            <a:off x="3094979" y="2904631"/>
            <a:ext cx="643944" cy="61818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0995F3-B19D-834D-97C7-E4F2156B31BF}"/>
              </a:ext>
            </a:extLst>
          </p:cNvPr>
          <p:cNvSpPr txBox="1"/>
          <p:nvPr/>
        </p:nvSpPr>
        <p:spPr>
          <a:xfrm>
            <a:off x="687187" y="1234231"/>
            <a:ext cx="4598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DRAM Scaling for Increased Capacity 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  <a:sym typeface="Wingdings" pitchFamily="2" charset="2"/>
              </a:rPr>
              <a:t>More </a:t>
            </a:r>
            <a:r>
              <a:rPr lang="en-US" sz="2200" b="1" dirty="0">
                <a:solidFill>
                  <a:srgbClr val="C00000"/>
                </a:solidFill>
              </a:rPr>
              <a:t>Inter-Cell Interference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5EE4B31-3EC7-994E-A1E1-E6FB8DA7C5F6}"/>
              </a:ext>
            </a:extLst>
          </p:cNvPr>
          <p:cNvSpPr txBox="1"/>
          <p:nvPr/>
        </p:nvSpPr>
        <p:spPr>
          <a:xfrm>
            <a:off x="1061910" y="2467961"/>
            <a:ext cx="1521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DRAM</a:t>
            </a:r>
          </a:p>
          <a:p>
            <a:pPr algn="ctr"/>
            <a:r>
              <a:rPr lang="en-US" sz="2200" b="1" dirty="0"/>
              <a:t>(old)</a:t>
            </a:r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id="{B946392C-0A8A-274B-8CBB-F090E54870B9}"/>
              </a:ext>
            </a:extLst>
          </p:cNvPr>
          <p:cNvSpPr/>
          <p:nvPr/>
        </p:nvSpPr>
        <p:spPr>
          <a:xfrm>
            <a:off x="2922564" y="3734656"/>
            <a:ext cx="298726" cy="37348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9710AC-8F3A-564A-B3F5-A9EECDECA945}"/>
              </a:ext>
            </a:extLst>
          </p:cNvPr>
          <p:cNvGrpSpPr/>
          <p:nvPr/>
        </p:nvGrpSpPr>
        <p:grpSpPr>
          <a:xfrm>
            <a:off x="2408663" y="4288039"/>
            <a:ext cx="1272496" cy="1215794"/>
            <a:chOff x="1327936" y="2608159"/>
            <a:chExt cx="1272496" cy="1215794"/>
          </a:xfrm>
          <a:solidFill>
            <a:srgbClr val="C00000"/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1EB911A-73A4-B94C-BDCC-090DE9F5D25D}"/>
                </a:ext>
              </a:extLst>
            </p:cNvPr>
            <p:cNvGrpSpPr/>
            <p:nvPr/>
          </p:nvGrpSpPr>
          <p:grpSpPr>
            <a:xfrm>
              <a:off x="1327936" y="2608159"/>
              <a:ext cx="633578" cy="609141"/>
              <a:chOff x="1456386" y="2740534"/>
              <a:chExt cx="1298833" cy="1231343"/>
            </a:xfrm>
            <a:grpFill/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4AB8017-00DA-024C-8AE7-B94AE590031C}"/>
                  </a:ext>
                </a:extLst>
              </p:cNvPr>
              <p:cNvSpPr/>
              <p:nvPr/>
            </p:nvSpPr>
            <p:spPr>
              <a:xfrm>
                <a:off x="1456386" y="2740534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22EE4CC-7E08-104B-8B9B-163A754E30B3}"/>
                  </a:ext>
                </a:extLst>
              </p:cNvPr>
              <p:cNvSpPr/>
              <p:nvPr/>
            </p:nvSpPr>
            <p:spPr>
              <a:xfrm>
                <a:off x="2111276" y="2740534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9E9E77D-51F9-664B-9007-061C7C9E9701}"/>
                  </a:ext>
                </a:extLst>
              </p:cNvPr>
              <p:cNvSpPr/>
              <p:nvPr/>
            </p:nvSpPr>
            <p:spPr>
              <a:xfrm>
                <a:off x="1456386" y="3353690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2CDF29E-97E6-AE40-9768-A849EF493CEE}"/>
                  </a:ext>
                </a:extLst>
              </p:cNvPr>
              <p:cNvSpPr/>
              <p:nvPr/>
            </p:nvSpPr>
            <p:spPr>
              <a:xfrm>
                <a:off x="2111276" y="3353692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4827187-A070-8643-935F-7967C5CD2991}"/>
                </a:ext>
              </a:extLst>
            </p:cNvPr>
            <p:cNvGrpSpPr/>
            <p:nvPr/>
          </p:nvGrpSpPr>
          <p:grpSpPr>
            <a:xfrm>
              <a:off x="1966854" y="2608159"/>
              <a:ext cx="633578" cy="609141"/>
              <a:chOff x="1479887" y="2767328"/>
              <a:chExt cx="1298833" cy="1231343"/>
            </a:xfrm>
            <a:grpFill/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37908F7-CB99-B443-973D-79731A9C07C3}"/>
                  </a:ext>
                </a:extLst>
              </p:cNvPr>
              <p:cNvSpPr/>
              <p:nvPr/>
            </p:nvSpPr>
            <p:spPr>
              <a:xfrm>
                <a:off x="1479887" y="2767328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05EACDB-596C-B747-89CC-F0B24DB7B1C5}"/>
                  </a:ext>
                </a:extLst>
              </p:cNvPr>
              <p:cNvSpPr/>
              <p:nvPr/>
            </p:nvSpPr>
            <p:spPr>
              <a:xfrm>
                <a:off x="2134777" y="2767328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8CFFEB0-C58A-394E-868E-07920691EBD2}"/>
                  </a:ext>
                </a:extLst>
              </p:cNvPr>
              <p:cNvSpPr/>
              <p:nvPr/>
            </p:nvSpPr>
            <p:spPr>
              <a:xfrm>
                <a:off x="1479887" y="3380484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139297B-6E8C-1244-8955-3A2829487887}"/>
                  </a:ext>
                </a:extLst>
              </p:cNvPr>
              <p:cNvSpPr/>
              <p:nvPr/>
            </p:nvSpPr>
            <p:spPr>
              <a:xfrm>
                <a:off x="2134777" y="3380486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0A8CC5C-B2EF-1F4E-BF5A-96C0D7ADFDDC}"/>
                </a:ext>
              </a:extLst>
            </p:cNvPr>
            <p:cNvGrpSpPr/>
            <p:nvPr/>
          </p:nvGrpSpPr>
          <p:grpSpPr>
            <a:xfrm>
              <a:off x="1327936" y="3214812"/>
              <a:ext cx="633578" cy="609141"/>
              <a:chOff x="1440287" y="2744015"/>
              <a:chExt cx="1298833" cy="1231343"/>
            </a:xfrm>
            <a:grpFill/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41385DE-795E-9743-9464-0CE495DE0D4F}"/>
                  </a:ext>
                </a:extLst>
              </p:cNvPr>
              <p:cNvSpPr/>
              <p:nvPr/>
            </p:nvSpPr>
            <p:spPr>
              <a:xfrm>
                <a:off x="1440287" y="2744015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0B1C6C3-B87B-E042-9621-47254BDB8E6A}"/>
                  </a:ext>
                </a:extLst>
              </p:cNvPr>
              <p:cNvSpPr/>
              <p:nvPr/>
            </p:nvSpPr>
            <p:spPr>
              <a:xfrm>
                <a:off x="2095177" y="2744017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E71EE77-B14A-0B47-B3E9-2B2022D4C10E}"/>
                  </a:ext>
                </a:extLst>
              </p:cNvPr>
              <p:cNvSpPr/>
              <p:nvPr/>
            </p:nvSpPr>
            <p:spPr>
              <a:xfrm>
                <a:off x="1440287" y="3357173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03EB64C-01C9-ED41-A10A-25A078B69EF0}"/>
                  </a:ext>
                </a:extLst>
              </p:cNvPr>
              <p:cNvSpPr/>
              <p:nvPr/>
            </p:nvSpPr>
            <p:spPr>
              <a:xfrm>
                <a:off x="2095177" y="3357173"/>
                <a:ext cx="643943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ABBC155-E0E5-D640-8832-552C2A98479D}"/>
                </a:ext>
              </a:extLst>
            </p:cNvPr>
            <p:cNvGrpSpPr/>
            <p:nvPr/>
          </p:nvGrpSpPr>
          <p:grpSpPr>
            <a:xfrm>
              <a:off x="1966854" y="3214812"/>
              <a:ext cx="633578" cy="609141"/>
              <a:chOff x="1461537" y="2800415"/>
              <a:chExt cx="1298834" cy="1231343"/>
            </a:xfrm>
            <a:grpFill/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36D4C8A-3CDB-0B4E-AA33-AA2D2061015E}"/>
                  </a:ext>
                </a:extLst>
              </p:cNvPr>
              <p:cNvSpPr/>
              <p:nvPr/>
            </p:nvSpPr>
            <p:spPr>
              <a:xfrm>
                <a:off x="1461537" y="2800415"/>
                <a:ext cx="643944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83C7CBE-4FFC-3648-85B1-F691D0DD3117}"/>
                  </a:ext>
                </a:extLst>
              </p:cNvPr>
              <p:cNvSpPr/>
              <p:nvPr/>
            </p:nvSpPr>
            <p:spPr>
              <a:xfrm>
                <a:off x="2116427" y="2800417"/>
                <a:ext cx="643944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AD861EB-9117-D742-A0B1-402BB331B5AE}"/>
                  </a:ext>
                </a:extLst>
              </p:cNvPr>
              <p:cNvSpPr/>
              <p:nvPr/>
            </p:nvSpPr>
            <p:spPr>
              <a:xfrm>
                <a:off x="1461537" y="3413573"/>
                <a:ext cx="643944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E68EFE1-1477-E64A-87C0-472672004C19}"/>
                  </a:ext>
                </a:extLst>
              </p:cNvPr>
              <p:cNvSpPr/>
              <p:nvPr/>
            </p:nvSpPr>
            <p:spPr>
              <a:xfrm>
                <a:off x="2116427" y="3413573"/>
                <a:ext cx="643944" cy="6181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FECACF28-7BC2-FA42-8352-1CA9B2915151}"/>
              </a:ext>
            </a:extLst>
          </p:cNvPr>
          <p:cNvSpPr/>
          <p:nvPr/>
        </p:nvSpPr>
        <p:spPr>
          <a:xfrm>
            <a:off x="2360942" y="4266442"/>
            <a:ext cx="1347257" cy="12588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06C21F2-F1F9-E141-B1DB-2C24EF58ECA5}"/>
              </a:ext>
            </a:extLst>
          </p:cNvPr>
          <p:cNvSpPr txBox="1"/>
          <p:nvPr/>
        </p:nvSpPr>
        <p:spPr>
          <a:xfrm>
            <a:off x="1009532" y="4504509"/>
            <a:ext cx="1521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DRAM</a:t>
            </a:r>
          </a:p>
          <a:p>
            <a:pPr algn="ctr"/>
            <a:r>
              <a:rPr lang="en-US" sz="2200" b="1" dirty="0"/>
              <a:t>(new)</a:t>
            </a:r>
          </a:p>
        </p:txBody>
      </p:sp>
      <p:pic>
        <p:nvPicPr>
          <p:cNvPr id="2056" name="Picture 8" descr="Red Spiral Lollipop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199DD0C3-1415-2F4F-AABA-101D761CA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51" y="2667947"/>
            <a:ext cx="439773" cy="45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Red Spiral Lollipop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568A1A43-2C83-8947-B238-C045092F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51" y="4362125"/>
            <a:ext cx="439773" cy="45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03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4" y="2078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Sensitivity to GCT Capacity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54B52-3159-8772-87B5-E2C97EE1F018}"/>
              </a:ext>
            </a:extLst>
          </p:cNvPr>
          <p:cNvSpPr txBox="1"/>
          <p:nvPr/>
        </p:nvSpPr>
        <p:spPr>
          <a:xfrm>
            <a:off x="438148" y="5511353"/>
            <a:ext cx="11315699" cy="461665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B2500"/>
                </a:solidFill>
              </a:rPr>
              <a:t>A larger GCT virtually eliminates all slowdown (except for mitigating actions)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2CCCF0-9A1E-01A3-0410-D9985F715D65}"/>
              </a:ext>
            </a:extLst>
          </p:cNvPr>
          <p:cNvSpPr txBox="1"/>
          <p:nvPr/>
        </p:nvSpPr>
        <p:spPr>
          <a:xfrm>
            <a:off x="934685" y="1346647"/>
            <a:ext cx="10322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We use a default GCT of 32K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0E68F6-CC91-0FE2-FEC5-BA4DCC2E6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2266950"/>
            <a:ext cx="64770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19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4" y="2078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Sensitivity to RH Threshold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E903D-0EDC-13AC-80FE-ACC9DC582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2317750"/>
            <a:ext cx="6197600" cy="222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754B52-3159-8772-87B5-E2C97EE1F018}"/>
              </a:ext>
            </a:extLst>
          </p:cNvPr>
          <p:cNvSpPr txBox="1"/>
          <p:nvPr/>
        </p:nvSpPr>
        <p:spPr>
          <a:xfrm>
            <a:off x="438148" y="5511353"/>
            <a:ext cx="11315699" cy="461665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B2500"/>
                </a:solidFill>
              </a:rPr>
              <a:t>HYDRA has can provide scalable Rowhammer mitigation even at low threshold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2CCCF0-9A1E-01A3-0410-D9985F715D65}"/>
              </a:ext>
            </a:extLst>
          </p:cNvPr>
          <p:cNvSpPr txBox="1"/>
          <p:nvPr/>
        </p:nvSpPr>
        <p:spPr>
          <a:xfrm>
            <a:off x="934685" y="1346647"/>
            <a:ext cx="10322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Structures scaled 2x for TRH=250, and 4x for TRH=125</a:t>
            </a:r>
          </a:p>
        </p:txBody>
      </p:sp>
    </p:spTree>
    <p:extLst>
      <p:ext uri="{BB962C8B-B14F-4D97-AF65-F5344CB8AC3E}">
        <p14:creationId xmlns:p14="http://schemas.microsoft.com/office/powerpoint/2010/main" val="781075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4" y="2078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GCT vs RCC: Which One?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54B52-3159-8772-87B5-E2C97EE1F018}"/>
              </a:ext>
            </a:extLst>
          </p:cNvPr>
          <p:cNvSpPr txBox="1"/>
          <p:nvPr/>
        </p:nvSpPr>
        <p:spPr>
          <a:xfrm>
            <a:off x="438148" y="5511353"/>
            <a:ext cx="11315699" cy="461665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B2500"/>
                </a:solidFill>
              </a:rPr>
              <a:t>GCT is the primary source of effectiveness (filtering 90% of the accesses)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0BC8CB-C504-9B91-A8D3-01B9C5C03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9271"/>
            <a:ext cx="12192000" cy="32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57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4" y="2078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D-CBF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2ABFE-C7D9-308E-394E-4270514F4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563" y="1123429"/>
            <a:ext cx="6286604" cy="3761397"/>
          </a:xfrm>
          <a:prstGeom prst="rect">
            <a:avLst/>
          </a:prstGeom>
          <a:solidFill>
            <a:srgbClr val="8B2500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058172-AD62-3FD7-5341-BD6F5FB44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809" y="5089120"/>
            <a:ext cx="75946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3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DC7DD-0F71-2D41-8513-56AA092C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Rowhammer Attacks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CE81AAB9-A7B5-034A-823E-4AD1707A7620}"/>
              </a:ext>
            </a:extLst>
          </p:cNvPr>
          <p:cNvSpPr/>
          <p:nvPr/>
        </p:nvSpPr>
        <p:spPr>
          <a:xfrm>
            <a:off x="6934080" y="2103395"/>
            <a:ext cx="3870700" cy="2935861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CB2CB63-D1AC-6E49-BDBE-27D750A53A98}"/>
              </a:ext>
            </a:extLst>
          </p:cNvPr>
          <p:cNvSpPr txBox="1"/>
          <p:nvPr/>
        </p:nvSpPr>
        <p:spPr>
          <a:xfrm>
            <a:off x="6526610" y="5212694"/>
            <a:ext cx="47083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Bit-Flips in Neighboring Rows 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4D7806A-33C5-D642-8A55-2350B80DED2E}"/>
              </a:ext>
            </a:extLst>
          </p:cNvPr>
          <p:cNvCxnSpPr/>
          <p:nvPr/>
        </p:nvCxnSpPr>
        <p:spPr>
          <a:xfrm>
            <a:off x="7051971" y="2702521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Wordline">
            <a:extLst>
              <a:ext uri="{FF2B5EF4-FFF2-40B4-BE49-F238E27FC236}">
                <a16:creationId xmlns:a16="http://schemas.microsoft.com/office/drawing/2014/main" id="{08D2C4AC-6A8D-EE41-9A8B-3BB5AADE4455}"/>
              </a:ext>
            </a:extLst>
          </p:cNvPr>
          <p:cNvCxnSpPr/>
          <p:nvPr/>
        </p:nvCxnSpPr>
        <p:spPr>
          <a:xfrm>
            <a:off x="7051969" y="3201287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E927698-7E47-8147-AE4C-62925A155DA3}"/>
              </a:ext>
            </a:extLst>
          </p:cNvPr>
          <p:cNvCxnSpPr/>
          <p:nvPr/>
        </p:nvCxnSpPr>
        <p:spPr>
          <a:xfrm>
            <a:off x="7051969" y="3659582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Wordline">
            <a:extLst>
              <a:ext uri="{FF2B5EF4-FFF2-40B4-BE49-F238E27FC236}">
                <a16:creationId xmlns:a16="http://schemas.microsoft.com/office/drawing/2014/main" id="{BA23D7E2-7A7F-0B4D-965B-9B70D508C64E}"/>
              </a:ext>
            </a:extLst>
          </p:cNvPr>
          <p:cNvCxnSpPr/>
          <p:nvPr/>
        </p:nvCxnSpPr>
        <p:spPr>
          <a:xfrm>
            <a:off x="7065824" y="4165285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DC303D0-D991-944E-ABDA-2A91B04BA2D9}"/>
              </a:ext>
            </a:extLst>
          </p:cNvPr>
          <p:cNvSpPr>
            <a:spLocks/>
          </p:cNvSpPr>
          <p:nvPr/>
        </p:nvSpPr>
        <p:spPr>
          <a:xfrm>
            <a:off x="7298027" y="3446792"/>
            <a:ext cx="3174935" cy="483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Row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C53C901-81C9-8048-B683-FC1623A066D8}"/>
              </a:ext>
            </a:extLst>
          </p:cNvPr>
          <p:cNvSpPr>
            <a:spLocks/>
          </p:cNvSpPr>
          <p:nvPr/>
        </p:nvSpPr>
        <p:spPr>
          <a:xfrm>
            <a:off x="7298027" y="3938897"/>
            <a:ext cx="3174935" cy="4846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Row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D1AF108-EDED-2B42-89CA-19C1F3E34D16}"/>
              </a:ext>
            </a:extLst>
          </p:cNvPr>
          <p:cNvSpPr>
            <a:spLocks/>
          </p:cNvSpPr>
          <p:nvPr/>
        </p:nvSpPr>
        <p:spPr>
          <a:xfrm>
            <a:off x="7298027" y="2954687"/>
            <a:ext cx="3174935" cy="483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Row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E804FC-8BC8-8040-95C5-A533960E69E1}"/>
              </a:ext>
            </a:extLst>
          </p:cNvPr>
          <p:cNvSpPr/>
          <p:nvPr/>
        </p:nvSpPr>
        <p:spPr>
          <a:xfrm>
            <a:off x="7299010" y="2460997"/>
            <a:ext cx="3172968" cy="4846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Row of Cells (8KB)</a:t>
            </a:r>
          </a:p>
        </p:txBody>
      </p:sp>
      <p:sp>
        <p:nvSpPr>
          <p:cNvPr id="113" name="Error">
            <a:extLst>
              <a:ext uri="{FF2B5EF4-FFF2-40B4-BE49-F238E27FC236}">
                <a16:creationId xmlns:a16="http://schemas.microsoft.com/office/drawing/2014/main" id="{164F7476-382D-C945-8D65-C7F63ACD6D98}"/>
              </a:ext>
            </a:extLst>
          </p:cNvPr>
          <p:cNvSpPr/>
          <p:nvPr/>
        </p:nvSpPr>
        <p:spPr>
          <a:xfrm>
            <a:off x="8148429" y="3367746"/>
            <a:ext cx="609600" cy="609600"/>
          </a:xfrm>
          <a:prstGeom prst="mathMultiply">
            <a:avLst/>
          </a:prstGeom>
          <a:solidFill>
            <a:srgbClr val="FD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Error">
            <a:extLst>
              <a:ext uri="{FF2B5EF4-FFF2-40B4-BE49-F238E27FC236}">
                <a16:creationId xmlns:a16="http://schemas.microsoft.com/office/drawing/2014/main" id="{FBD97504-0393-8C48-AABB-C42ABB2AAA75}"/>
              </a:ext>
            </a:extLst>
          </p:cNvPr>
          <p:cNvSpPr/>
          <p:nvPr/>
        </p:nvSpPr>
        <p:spPr>
          <a:xfrm>
            <a:off x="9786729" y="3380422"/>
            <a:ext cx="609600" cy="609600"/>
          </a:xfrm>
          <a:prstGeom prst="mathMultiply">
            <a:avLst/>
          </a:prstGeom>
          <a:solidFill>
            <a:srgbClr val="FD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Error">
            <a:extLst>
              <a:ext uri="{FF2B5EF4-FFF2-40B4-BE49-F238E27FC236}">
                <a16:creationId xmlns:a16="http://schemas.microsoft.com/office/drawing/2014/main" id="{4C2C75DB-BC5D-5E49-8977-38B1063ABFB4}"/>
              </a:ext>
            </a:extLst>
          </p:cNvPr>
          <p:cNvSpPr/>
          <p:nvPr/>
        </p:nvSpPr>
        <p:spPr>
          <a:xfrm>
            <a:off x="8967579" y="3380422"/>
            <a:ext cx="609600" cy="609600"/>
          </a:xfrm>
          <a:prstGeom prst="mathMultiply">
            <a:avLst/>
          </a:prstGeom>
          <a:solidFill>
            <a:srgbClr val="FD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Error">
            <a:extLst>
              <a:ext uri="{FF2B5EF4-FFF2-40B4-BE49-F238E27FC236}">
                <a16:creationId xmlns:a16="http://schemas.microsoft.com/office/drawing/2014/main" id="{19ED84A1-4CDE-9F42-822F-FD1EE343B62F}"/>
              </a:ext>
            </a:extLst>
          </p:cNvPr>
          <p:cNvSpPr/>
          <p:nvPr/>
        </p:nvSpPr>
        <p:spPr>
          <a:xfrm>
            <a:off x="7329279" y="3380422"/>
            <a:ext cx="609600" cy="609600"/>
          </a:xfrm>
          <a:prstGeom prst="mathMultiply">
            <a:avLst/>
          </a:prstGeom>
          <a:solidFill>
            <a:srgbClr val="FD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Victim">
            <a:extLst>
              <a:ext uri="{FF2B5EF4-FFF2-40B4-BE49-F238E27FC236}">
                <a16:creationId xmlns:a16="http://schemas.microsoft.com/office/drawing/2014/main" id="{980DCD5E-031C-684F-A43F-35EBE0BB3E3E}"/>
              </a:ext>
            </a:extLst>
          </p:cNvPr>
          <p:cNvSpPr/>
          <p:nvPr/>
        </p:nvSpPr>
        <p:spPr>
          <a:xfrm>
            <a:off x="7300233" y="3451818"/>
            <a:ext cx="3172691" cy="4665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alibri Light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libri Light"/>
              </a:rPr>
              <a:t>Victim Row</a:t>
            </a:r>
          </a:p>
        </p:txBody>
      </p:sp>
      <p:sp>
        <p:nvSpPr>
          <p:cNvPr id="120" name="Aggressor">
            <a:extLst>
              <a:ext uri="{FF2B5EF4-FFF2-40B4-BE49-F238E27FC236}">
                <a16:creationId xmlns:a16="http://schemas.microsoft.com/office/drawing/2014/main" id="{2F895C5C-5B1A-7E43-85F8-79E14D9AEF49}"/>
              </a:ext>
            </a:extLst>
          </p:cNvPr>
          <p:cNvSpPr/>
          <p:nvPr/>
        </p:nvSpPr>
        <p:spPr>
          <a:xfrm>
            <a:off x="7303870" y="3919419"/>
            <a:ext cx="3165417" cy="50411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Calibri Light"/>
              </a:rPr>
              <a:t> Aggressor Row</a:t>
            </a:r>
          </a:p>
        </p:txBody>
      </p:sp>
      <p:sp>
        <p:nvSpPr>
          <p:cNvPr id="121" name="Aggressor">
            <a:extLst>
              <a:ext uri="{FF2B5EF4-FFF2-40B4-BE49-F238E27FC236}">
                <a16:creationId xmlns:a16="http://schemas.microsoft.com/office/drawing/2014/main" id="{1A0E9587-CDDB-124E-AE5A-EE26803BDF9B}"/>
              </a:ext>
            </a:extLst>
          </p:cNvPr>
          <p:cNvSpPr/>
          <p:nvPr/>
        </p:nvSpPr>
        <p:spPr>
          <a:xfrm>
            <a:off x="7303870" y="2946668"/>
            <a:ext cx="3165417" cy="50411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alibri Light"/>
              </a:rPr>
              <a:t> Aggressor Row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9E3C4B1-A7A3-7742-B11F-A0CF2F6D4099}"/>
              </a:ext>
            </a:extLst>
          </p:cNvPr>
          <p:cNvSpPr txBox="1"/>
          <p:nvPr/>
        </p:nvSpPr>
        <p:spPr>
          <a:xfrm>
            <a:off x="8108590" y="4495724"/>
            <a:ext cx="152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DRAM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FF35233-7169-1543-916A-405500D08769}"/>
              </a:ext>
            </a:extLst>
          </p:cNvPr>
          <p:cNvSpPr txBox="1"/>
          <p:nvPr/>
        </p:nvSpPr>
        <p:spPr>
          <a:xfrm>
            <a:off x="6753946" y="1414517"/>
            <a:ext cx="4281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Rowhammer Attack</a:t>
            </a: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75D941A0-0040-164D-AC34-A7A24846E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728" y="992368"/>
            <a:ext cx="1231084" cy="1231084"/>
          </a:xfrm>
          <a:prstGeom prst="rect">
            <a:avLst/>
          </a:prstGeom>
        </p:spPr>
      </p:pic>
      <p:sp>
        <p:nvSpPr>
          <p:cNvPr id="126" name="Right Arrow 125">
            <a:extLst>
              <a:ext uri="{FF2B5EF4-FFF2-40B4-BE49-F238E27FC236}">
                <a16:creationId xmlns:a16="http://schemas.microsoft.com/office/drawing/2014/main" id="{CC543D2D-182E-C742-83BB-E7EC48BD0FC1}"/>
              </a:ext>
            </a:extLst>
          </p:cNvPr>
          <p:cNvSpPr/>
          <p:nvPr/>
        </p:nvSpPr>
        <p:spPr>
          <a:xfrm rot="20353194">
            <a:off x="6435330" y="3227962"/>
            <a:ext cx="594201" cy="32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id="{3C09B16B-FFA8-2542-9B73-B0B731538E59}"/>
              </a:ext>
            </a:extLst>
          </p:cNvPr>
          <p:cNvSpPr/>
          <p:nvPr/>
        </p:nvSpPr>
        <p:spPr>
          <a:xfrm rot="1246806" flipV="1">
            <a:off x="6423438" y="3840326"/>
            <a:ext cx="594201" cy="32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9" name="Picture 18" descr="hy Won't My Program use More than 25% of the CPU? - Ask Leo!">
            <a:extLst>
              <a:ext uri="{FF2B5EF4-FFF2-40B4-BE49-F238E27FC236}">
                <a16:creationId xmlns:a16="http://schemas.microsoft.com/office/drawing/2014/main" id="{454F8056-88DA-5644-9E89-CC577525D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53" y="3070223"/>
            <a:ext cx="1028328" cy="10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C7D8CB46-3988-394D-A87E-35B665ACFDD4}"/>
              </a:ext>
            </a:extLst>
          </p:cNvPr>
          <p:cNvSpPr txBox="1"/>
          <p:nvPr/>
        </p:nvSpPr>
        <p:spPr>
          <a:xfrm>
            <a:off x="5140354" y="3355913"/>
            <a:ext cx="1375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Rapid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</a:rPr>
              <a:t>Accesses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44EA19-0DF4-7446-BB97-857E852CDD88}"/>
              </a:ext>
            </a:extLst>
          </p:cNvPr>
          <p:cNvGrpSpPr/>
          <p:nvPr/>
        </p:nvGrpSpPr>
        <p:grpSpPr>
          <a:xfrm>
            <a:off x="687187" y="1234231"/>
            <a:ext cx="4598269" cy="4291070"/>
            <a:chOff x="687187" y="1234231"/>
            <a:chExt cx="4598269" cy="429107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BEE10C03-92A4-1C41-9E6D-5E1B184FA6AC}"/>
                </a:ext>
              </a:extLst>
            </p:cNvPr>
            <p:cNvSpPr/>
            <p:nvPr/>
          </p:nvSpPr>
          <p:spPr>
            <a:xfrm>
              <a:off x="2413689" y="2273189"/>
              <a:ext cx="1347257" cy="125885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49441462-4BFD-8141-A912-5E8B25A1A6EA}"/>
                </a:ext>
              </a:extLst>
            </p:cNvPr>
            <p:cNvSpPr/>
            <p:nvPr/>
          </p:nvSpPr>
          <p:spPr>
            <a:xfrm>
              <a:off x="2418839" y="2286069"/>
              <a:ext cx="643944" cy="6181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D0B96F3A-9A90-BA4C-A78D-B38C0672C1F6}"/>
                </a:ext>
              </a:extLst>
            </p:cNvPr>
            <p:cNvSpPr/>
            <p:nvPr/>
          </p:nvSpPr>
          <p:spPr>
            <a:xfrm>
              <a:off x="3094979" y="2286069"/>
              <a:ext cx="643944" cy="6181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C3330077-AF57-0F41-9D87-7A0E7CC160A0}"/>
                </a:ext>
              </a:extLst>
            </p:cNvPr>
            <p:cNvSpPr/>
            <p:nvPr/>
          </p:nvSpPr>
          <p:spPr>
            <a:xfrm>
              <a:off x="2418839" y="2904631"/>
              <a:ext cx="643944" cy="6181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E73DBE1-3AC1-214B-88DF-F6BC13AFA9B2}"/>
                </a:ext>
              </a:extLst>
            </p:cNvPr>
            <p:cNvSpPr/>
            <p:nvPr/>
          </p:nvSpPr>
          <p:spPr>
            <a:xfrm>
              <a:off x="3094979" y="2904631"/>
              <a:ext cx="643944" cy="6181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EA70D9A-6E0A-3042-AA7A-B0A481E071AD}"/>
                </a:ext>
              </a:extLst>
            </p:cNvPr>
            <p:cNvSpPr txBox="1"/>
            <p:nvPr/>
          </p:nvSpPr>
          <p:spPr>
            <a:xfrm>
              <a:off x="687187" y="1234231"/>
              <a:ext cx="45982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DRAM Scaling for Increased Capacity </a:t>
              </a:r>
            </a:p>
            <a:p>
              <a:pPr algn="ctr"/>
              <a:r>
                <a:rPr lang="en-US" sz="2200" b="1" dirty="0">
                  <a:solidFill>
                    <a:srgbClr val="C00000"/>
                  </a:solidFill>
                  <a:sym typeface="Wingdings" pitchFamily="2" charset="2"/>
                </a:rPr>
                <a:t>More </a:t>
              </a:r>
              <a:r>
                <a:rPr lang="en-US" sz="2200" b="1" dirty="0">
                  <a:solidFill>
                    <a:srgbClr val="C00000"/>
                  </a:solidFill>
                </a:rPr>
                <a:t>Inter-Cell Interference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8EDCFC9-8393-A64D-B85F-4176107C8B41}"/>
                </a:ext>
              </a:extLst>
            </p:cNvPr>
            <p:cNvSpPr txBox="1"/>
            <p:nvPr/>
          </p:nvSpPr>
          <p:spPr>
            <a:xfrm>
              <a:off x="1061910" y="2467961"/>
              <a:ext cx="15216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DRAM</a:t>
              </a:r>
            </a:p>
            <a:p>
              <a:pPr algn="ctr"/>
              <a:r>
                <a:rPr lang="en-US" sz="2200" b="1" dirty="0"/>
                <a:t>(old)</a:t>
              </a:r>
            </a:p>
          </p:txBody>
        </p:sp>
        <p:sp>
          <p:nvSpPr>
            <p:cNvPr id="137" name="Down Arrow 136">
              <a:extLst>
                <a:ext uri="{FF2B5EF4-FFF2-40B4-BE49-F238E27FC236}">
                  <a16:creationId xmlns:a16="http://schemas.microsoft.com/office/drawing/2014/main" id="{CC1402DF-7308-5D4E-AC01-3FB84ABF68D8}"/>
                </a:ext>
              </a:extLst>
            </p:cNvPr>
            <p:cNvSpPr/>
            <p:nvPr/>
          </p:nvSpPr>
          <p:spPr>
            <a:xfrm>
              <a:off x="2922564" y="3734656"/>
              <a:ext cx="298726" cy="37348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7EF2D96-38E0-A44C-80BA-3F5BDB16C3CA}"/>
                </a:ext>
              </a:extLst>
            </p:cNvPr>
            <p:cNvGrpSpPr/>
            <p:nvPr/>
          </p:nvGrpSpPr>
          <p:grpSpPr>
            <a:xfrm>
              <a:off x="2408663" y="4288039"/>
              <a:ext cx="1272496" cy="1215794"/>
              <a:chOff x="1327936" y="2608159"/>
              <a:chExt cx="1272496" cy="1215794"/>
            </a:xfrm>
            <a:solidFill>
              <a:srgbClr val="C00000"/>
            </a:solidFill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2C7F8110-B704-1F44-B4D7-7AD97A944487}"/>
                  </a:ext>
                </a:extLst>
              </p:cNvPr>
              <p:cNvGrpSpPr/>
              <p:nvPr/>
            </p:nvGrpSpPr>
            <p:grpSpPr>
              <a:xfrm>
                <a:off x="1327936" y="2608159"/>
                <a:ext cx="633578" cy="609141"/>
                <a:chOff x="1456386" y="2740534"/>
                <a:chExt cx="1298833" cy="1231343"/>
              </a:xfrm>
              <a:grpFill/>
            </p:grpSpPr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8C99F7F2-9EA8-3740-B0A9-19B3ABF7751F}"/>
                    </a:ext>
                  </a:extLst>
                </p:cNvPr>
                <p:cNvSpPr/>
                <p:nvPr/>
              </p:nvSpPr>
              <p:spPr>
                <a:xfrm>
                  <a:off x="1456386" y="2740534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2882DBEE-B0C3-9944-BAD2-01469461F261}"/>
                    </a:ext>
                  </a:extLst>
                </p:cNvPr>
                <p:cNvSpPr/>
                <p:nvPr/>
              </p:nvSpPr>
              <p:spPr>
                <a:xfrm>
                  <a:off x="2111276" y="2740534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DD657F6A-8387-3A40-8EEE-F84563D87DB9}"/>
                    </a:ext>
                  </a:extLst>
                </p:cNvPr>
                <p:cNvSpPr/>
                <p:nvPr/>
              </p:nvSpPr>
              <p:spPr>
                <a:xfrm>
                  <a:off x="1456386" y="3353690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F86C6F7F-B316-7442-96F0-88EF4D7E75EC}"/>
                    </a:ext>
                  </a:extLst>
                </p:cNvPr>
                <p:cNvSpPr/>
                <p:nvPr/>
              </p:nvSpPr>
              <p:spPr>
                <a:xfrm>
                  <a:off x="2111276" y="3353692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2ADF396-C062-C24F-AEDB-019BB325F43C}"/>
                  </a:ext>
                </a:extLst>
              </p:cNvPr>
              <p:cNvGrpSpPr/>
              <p:nvPr/>
            </p:nvGrpSpPr>
            <p:grpSpPr>
              <a:xfrm>
                <a:off x="1966854" y="2608159"/>
                <a:ext cx="633578" cy="609141"/>
                <a:chOff x="1479887" y="2767328"/>
                <a:chExt cx="1298833" cy="1231343"/>
              </a:xfrm>
              <a:grpFill/>
            </p:grpSpPr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FF0317FC-76F6-3C45-9DF5-ACDF24C4264C}"/>
                    </a:ext>
                  </a:extLst>
                </p:cNvPr>
                <p:cNvSpPr/>
                <p:nvPr/>
              </p:nvSpPr>
              <p:spPr>
                <a:xfrm>
                  <a:off x="1479887" y="2767328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132E9D4E-7B35-EE4C-B096-8141068D07AD}"/>
                    </a:ext>
                  </a:extLst>
                </p:cNvPr>
                <p:cNvSpPr/>
                <p:nvPr/>
              </p:nvSpPr>
              <p:spPr>
                <a:xfrm>
                  <a:off x="2134777" y="2767328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C2F3BA81-F138-904E-8AD2-FA9AB26E792D}"/>
                    </a:ext>
                  </a:extLst>
                </p:cNvPr>
                <p:cNvSpPr/>
                <p:nvPr/>
              </p:nvSpPr>
              <p:spPr>
                <a:xfrm>
                  <a:off x="1479887" y="3380484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4C3A88D6-93D8-8E44-92C7-A5BE8BC016EF}"/>
                    </a:ext>
                  </a:extLst>
                </p:cNvPr>
                <p:cNvSpPr/>
                <p:nvPr/>
              </p:nvSpPr>
              <p:spPr>
                <a:xfrm>
                  <a:off x="2134777" y="3380486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DC0D968B-8CE2-8A4C-A583-E9C0CB5BE849}"/>
                  </a:ext>
                </a:extLst>
              </p:cNvPr>
              <p:cNvGrpSpPr/>
              <p:nvPr/>
            </p:nvGrpSpPr>
            <p:grpSpPr>
              <a:xfrm>
                <a:off x="1327936" y="3214812"/>
                <a:ext cx="633578" cy="609141"/>
                <a:chOff x="1440287" y="2744015"/>
                <a:chExt cx="1298833" cy="1231343"/>
              </a:xfrm>
              <a:grpFill/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AA35E8AE-D6C3-4E4E-A90B-74E8A977FB54}"/>
                    </a:ext>
                  </a:extLst>
                </p:cNvPr>
                <p:cNvSpPr/>
                <p:nvPr/>
              </p:nvSpPr>
              <p:spPr>
                <a:xfrm>
                  <a:off x="1440287" y="2744015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26182FD6-E336-B34E-971B-D4B7F8F040D5}"/>
                    </a:ext>
                  </a:extLst>
                </p:cNvPr>
                <p:cNvSpPr/>
                <p:nvPr/>
              </p:nvSpPr>
              <p:spPr>
                <a:xfrm>
                  <a:off x="2095177" y="2744017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2302EB85-F10C-CC4E-8680-4C5E194E182A}"/>
                    </a:ext>
                  </a:extLst>
                </p:cNvPr>
                <p:cNvSpPr/>
                <p:nvPr/>
              </p:nvSpPr>
              <p:spPr>
                <a:xfrm>
                  <a:off x="1440287" y="3357173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CC0E3002-E837-DD41-8BEE-ADA404F72B7B}"/>
                    </a:ext>
                  </a:extLst>
                </p:cNvPr>
                <p:cNvSpPr/>
                <p:nvPr/>
              </p:nvSpPr>
              <p:spPr>
                <a:xfrm>
                  <a:off x="2095177" y="3357173"/>
                  <a:ext cx="643943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FC43C2EC-7272-F74A-BE84-3CEA6094A054}"/>
                  </a:ext>
                </a:extLst>
              </p:cNvPr>
              <p:cNvGrpSpPr/>
              <p:nvPr/>
            </p:nvGrpSpPr>
            <p:grpSpPr>
              <a:xfrm>
                <a:off x="1966854" y="3214812"/>
                <a:ext cx="633578" cy="609141"/>
                <a:chOff x="1461537" y="2800415"/>
                <a:chExt cx="1298834" cy="1231343"/>
              </a:xfrm>
              <a:grpFill/>
            </p:grpSpPr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5C6A9986-F71F-774C-9B63-52430FD86BF9}"/>
                    </a:ext>
                  </a:extLst>
                </p:cNvPr>
                <p:cNvSpPr/>
                <p:nvPr/>
              </p:nvSpPr>
              <p:spPr>
                <a:xfrm>
                  <a:off x="1461537" y="2800415"/>
                  <a:ext cx="643944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92D0B5C2-EE06-B94F-8421-591889F85FBD}"/>
                    </a:ext>
                  </a:extLst>
                </p:cNvPr>
                <p:cNvSpPr/>
                <p:nvPr/>
              </p:nvSpPr>
              <p:spPr>
                <a:xfrm>
                  <a:off x="2116427" y="2800417"/>
                  <a:ext cx="643944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18FE8A7F-AF14-E241-8CFC-EEEB80A196D0}"/>
                    </a:ext>
                  </a:extLst>
                </p:cNvPr>
                <p:cNvSpPr/>
                <p:nvPr/>
              </p:nvSpPr>
              <p:spPr>
                <a:xfrm>
                  <a:off x="1461537" y="3413573"/>
                  <a:ext cx="643944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01A24727-68D6-0843-BF7C-F267C4EC1361}"/>
                    </a:ext>
                  </a:extLst>
                </p:cNvPr>
                <p:cNvSpPr/>
                <p:nvPr/>
              </p:nvSpPr>
              <p:spPr>
                <a:xfrm>
                  <a:off x="2116427" y="3413573"/>
                  <a:ext cx="643944" cy="61818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75F11C6-EC3D-3A46-AB0B-55C0D6406D7B}"/>
                </a:ext>
              </a:extLst>
            </p:cNvPr>
            <p:cNvSpPr/>
            <p:nvPr/>
          </p:nvSpPr>
          <p:spPr>
            <a:xfrm>
              <a:off x="2360942" y="4266442"/>
              <a:ext cx="1347257" cy="125885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21D879BB-774E-6A4F-820D-4123F7EB3252}"/>
                </a:ext>
              </a:extLst>
            </p:cNvPr>
            <p:cNvSpPr txBox="1"/>
            <p:nvPr/>
          </p:nvSpPr>
          <p:spPr>
            <a:xfrm>
              <a:off x="1009532" y="4504509"/>
              <a:ext cx="15216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DRAM</a:t>
              </a:r>
            </a:p>
            <a:p>
              <a:pPr algn="ctr"/>
              <a:r>
                <a:rPr lang="en-US" sz="2200" b="1" dirty="0"/>
                <a:t>(new)</a:t>
              </a:r>
            </a:p>
          </p:txBody>
        </p:sp>
        <p:pic>
          <p:nvPicPr>
            <p:cNvPr id="161" name="Picture 8" descr="Red Spiral Lollipop Clip Art at Clker.com - vector clip art online, royalty  free &amp;amp; public domain">
              <a:extLst>
                <a:ext uri="{FF2B5EF4-FFF2-40B4-BE49-F238E27FC236}">
                  <a16:creationId xmlns:a16="http://schemas.microsoft.com/office/drawing/2014/main" id="{A2D4A2B6-A343-9240-985D-0DA8F8E5F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151" y="2667947"/>
              <a:ext cx="439773" cy="453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8" descr="Red Spiral Lollipop Clip Art at Clker.com - vector clip art online, royalty  free &amp;amp; public domain">
              <a:extLst>
                <a:ext uri="{FF2B5EF4-FFF2-40B4-BE49-F238E27FC236}">
                  <a16:creationId xmlns:a16="http://schemas.microsoft.com/office/drawing/2014/main" id="{4F5FA727-F7B7-2F48-B6D5-A9DA2AF663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151" y="4362125"/>
              <a:ext cx="439773" cy="453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702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27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31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9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43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47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1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0200"/>
                                      </p:to>
                                    </p:animClr>
                                    <p:set>
                                      <p:cBhvr>
                                        <p:cTn id="163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5" grpId="0" animBg="1"/>
      <p:bldP spid="116" grpId="0" animBg="1"/>
      <p:bldP spid="117" grpId="0" animBg="1"/>
      <p:bldP spid="118" grpId="0" animBg="1"/>
      <p:bldP spid="120" grpId="0" animBg="1"/>
      <p:bldP spid="121" grpId="0" animBg="1"/>
      <p:bldP spid="126" grpId="0" animBg="1"/>
      <p:bldP spid="127" grpId="0" animBg="1"/>
      <p:bldP spid="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DC7DD-0F71-2D41-8513-56AA092C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Rowhammer Attacks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CE81AAB9-A7B5-034A-823E-4AD1707A7620}"/>
              </a:ext>
            </a:extLst>
          </p:cNvPr>
          <p:cNvSpPr/>
          <p:nvPr/>
        </p:nvSpPr>
        <p:spPr>
          <a:xfrm>
            <a:off x="6934080" y="2103395"/>
            <a:ext cx="3870700" cy="2935861"/>
          </a:xfrm>
          <a:prstGeom prst="roundRect">
            <a:avLst>
              <a:gd name="adj" fmla="val 11319"/>
            </a:avLst>
          </a:prstGeom>
          <a:solidFill>
            <a:schemeClr val="bg1">
              <a:lumMod val="85000"/>
            </a:scheme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CB2CB63-D1AC-6E49-BDBE-27D750A53A98}"/>
              </a:ext>
            </a:extLst>
          </p:cNvPr>
          <p:cNvSpPr txBox="1"/>
          <p:nvPr/>
        </p:nvSpPr>
        <p:spPr>
          <a:xfrm>
            <a:off x="6526610" y="5212694"/>
            <a:ext cx="47083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Bit-Flips in Neighboring Rows 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4D7806A-33C5-D642-8A55-2350B80DED2E}"/>
              </a:ext>
            </a:extLst>
          </p:cNvPr>
          <p:cNvCxnSpPr/>
          <p:nvPr/>
        </p:nvCxnSpPr>
        <p:spPr>
          <a:xfrm>
            <a:off x="7051971" y="2702521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Wordline">
            <a:extLst>
              <a:ext uri="{FF2B5EF4-FFF2-40B4-BE49-F238E27FC236}">
                <a16:creationId xmlns:a16="http://schemas.microsoft.com/office/drawing/2014/main" id="{08D2C4AC-6A8D-EE41-9A8B-3BB5AADE4455}"/>
              </a:ext>
            </a:extLst>
          </p:cNvPr>
          <p:cNvCxnSpPr/>
          <p:nvPr/>
        </p:nvCxnSpPr>
        <p:spPr>
          <a:xfrm>
            <a:off x="7051969" y="3201287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E927698-7E47-8147-AE4C-62925A155DA3}"/>
              </a:ext>
            </a:extLst>
          </p:cNvPr>
          <p:cNvCxnSpPr/>
          <p:nvPr/>
        </p:nvCxnSpPr>
        <p:spPr>
          <a:xfrm>
            <a:off x="7051969" y="3659582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Wordline">
            <a:extLst>
              <a:ext uri="{FF2B5EF4-FFF2-40B4-BE49-F238E27FC236}">
                <a16:creationId xmlns:a16="http://schemas.microsoft.com/office/drawing/2014/main" id="{BA23D7E2-7A7F-0B4D-965B-9B70D508C64E}"/>
              </a:ext>
            </a:extLst>
          </p:cNvPr>
          <p:cNvCxnSpPr/>
          <p:nvPr/>
        </p:nvCxnSpPr>
        <p:spPr>
          <a:xfrm>
            <a:off x="7065824" y="4165285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DC303D0-D991-944E-ABDA-2A91B04BA2D9}"/>
              </a:ext>
            </a:extLst>
          </p:cNvPr>
          <p:cNvSpPr>
            <a:spLocks/>
          </p:cNvSpPr>
          <p:nvPr/>
        </p:nvSpPr>
        <p:spPr>
          <a:xfrm>
            <a:off x="7298027" y="3446792"/>
            <a:ext cx="3174935" cy="483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Row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C53C901-81C9-8048-B683-FC1623A066D8}"/>
              </a:ext>
            </a:extLst>
          </p:cNvPr>
          <p:cNvSpPr>
            <a:spLocks/>
          </p:cNvSpPr>
          <p:nvPr/>
        </p:nvSpPr>
        <p:spPr>
          <a:xfrm>
            <a:off x="7298027" y="3938897"/>
            <a:ext cx="3174935" cy="4846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Row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D1AF108-EDED-2B42-89CA-19C1F3E34D16}"/>
              </a:ext>
            </a:extLst>
          </p:cNvPr>
          <p:cNvSpPr>
            <a:spLocks/>
          </p:cNvSpPr>
          <p:nvPr/>
        </p:nvSpPr>
        <p:spPr>
          <a:xfrm>
            <a:off x="7298027" y="2954687"/>
            <a:ext cx="3174935" cy="4830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Row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E804FC-8BC8-8040-95C5-A533960E69E1}"/>
              </a:ext>
            </a:extLst>
          </p:cNvPr>
          <p:cNvSpPr/>
          <p:nvPr/>
        </p:nvSpPr>
        <p:spPr>
          <a:xfrm>
            <a:off x="7299010" y="2460997"/>
            <a:ext cx="3172968" cy="4846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Row of Cells (8KB)</a:t>
            </a:r>
          </a:p>
        </p:txBody>
      </p:sp>
      <p:sp>
        <p:nvSpPr>
          <p:cNvPr id="113" name="Error">
            <a:extLst>
              <a:ext uri="{FF2B5EF4-FFF2-40B4-BE49-F238E27FC236}">
                <a16:creationId xmlns:a16="http://schemas.microsoft.com/office/drawing/2014/main" id="{164F7476-382D-C945-8D65-C7F63ACD6D98}"/>
              </a:ext>
            </a:extLst>
          </p:cNvPr>
          <p:cNvSpPr/>
          <p:nvPr/>
        </p:nvSpPr>
        <p:spPr>
          <a:xfrm>
            <a:off x="8148429" y="3367746"/>
            <a:ext cx="609600" cy="609600"/>
          </a:xfrm>
          <a:prstGeom prst="mathMultiply">
            <a:avLst/>
          </a:prstGeom>
          <a:solidFill>
            <a:srgbClr val="FD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Error">
            <a:extLst>
              <a:ext uri="{FF2B5EF4-FFF2-40B4-BE49-F238E27FC236}">
                <a16:creationId xmlns:a16="http://schemas.microsoft.com/office/drawing/2014/main" id="{FBD97504-0393-8C48-AABB-C42ABB2AAA75}"/>
              </a:ext>
            </a:extLst>
          </p:cNvPr>
          <p:cNvSpPr/>
          <p:nvPr/>
        </p:nvSpPr>
        <p:spPr>
          <a:xfrm>
            <a:off x="9786729" y="3380422"/>
            <a:ext cx="609600" cy="609600"/>
          </a:xfrm>
          <a:prstGeom prst="mathMultiply">
            <a:avLst/>
          </a:prstGeom>
          <a:solidFill>
            <a:srgbClr val="FD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Error">
            <a:extLst>
              <a:ext uri="{FF2B5EF4-FFF2-40B4-BE49-F238E27FC236}">
                <a16:creationId xmlns:a16="http://schemas.microsoft.com/office/drawing/2014/main" id="{4C2C75DB-BC5D-5E49-8977-38B1063ABFB4}"/>
              </a:ext>
            </a:extLst>
          </p:cNvPr>
          <p:cNvSpPr/>
          <p:nvPr/>
        </p:nvSpPr>
        <p:spPr>
          <a:xfrm>
            <a:off x="8967579" y="3380422"/>
            <a:ext cx="609600" cy="609600"/>
          </a:xfrm>
          <a:prstGeom prst="mathMultiply">
            <a:avLst/>
          </a:prstGeom>
          <a:solidFill>
            <a:srgbClr val="FD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Error">
            <a:extLst>
              <a:ext uri="{FF2B5EF4-FFF2-40B4-BE49-F238E27FC236}">
                <a16:creationId xmlns:a16="http://schemas.microsoft.com/office/drawing/2014/main" id="{19ED84A1-4CDE-9F42-822F-FD1EE343B62F}"/>
              </a:ext>
            </a:extLst>
          </p:cNvPr>
          <p:cNvSpPr/>
          <p:nvPr/>
        </p:nvSpPr>
        <p:spPr>
          <a:xfrm>
            <a:off x="7329279" y="3380422"/>
            <a:ext cx="609600" cy="609600"/>
          </a:xfrm>
          <a:prstGeom prst="mathMultiply">
            <a:avLst/>
          </a:prstGeom>
          <a:solidFill>
            <a:srgbClr val="FD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Victim">
            <a:extLst>
              <a:ext uri="{FF2B5EF4-FFF2-40B4-BE49-F238E27FC236}">
                <a16:creationId xmlns:a16="http://schemas.microsoft.com/office/drawing/2014/main" id="{980DCD5E-031C-684F-A43F-35EBE0BB3E3E}"/>
              </a:ext>
            </a:extLst>
          </p:cNvPr>
          <p:cNvSpPr/>
          <p:nvPr/>
        </p:nvSpPr>
        <p:spPr>
          <a:xfrm>
            <a:off x="7300233" y="3451817"/>
            <a:ext cx="3172691" cy="4665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alibri Light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alibri Light"/>
              </a:rPr>
              <a:t>Victim Row</a:t>
            </a:r>
          </a:p>
        </p:txBody>
      </p:sp>
      <p:sp>
        <p:nvSpPr>
          <p:cNvPr id="120" name="Aggressor">
            <a:extLst>
              <a:ext uri="{FF2B5EF4-FFF2-40B4-BE49-F238E27FC236}">
                <a16:creationId xmlns:a16="http://schemas.microsoft.com/office/drawing/2014/main" id="{2F895C5C-5B1A-7E43-85F8-79E14D9AEF49}"/>
              </a:ext>
            </a:extLst>
          </p:cNvPr>
          <p:cNvSpPr/>
          <p:nvPr/>
        </p:nvSpPr>
        <p:spPr>
          <a:xfrm>
            <a:off x="7303870" y="3919419"/>
            <a:ext cx="3165417" cy="50411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Calibri Light"/>
              </a:rPr>
              <a:t> Aggressor Row</a:t>
            </a:r>
          </a:p>
        </p:txBody>
      </p:sp>
      <p:sp>
        <p:nvSpPr>
          <p:cNvPr id="121" name="Aggressor">
            <a:extLst>
              <a:ext uri="{FF2B5EF4-FFF2-40B4-BE49-F238E27FC236}">
                <a16:creationId xmlns:a16="http://schemas.microsoft.com/office/drawing/2014/main" id="{1A0E9587-CDDB-124E-AE5A-EE26803BDF9B}"/>
              </a:ext>
            </a:extLst>
          </p:cNvPr>
          <p:cNvSpPr/>
          <p:nvPr/>
        </p:nvSpPr>
        <p:spPr>
          <a:xfrm>
            <a:off x="7303870" y="2946668"/>
            <a:ext cx="3165417" cy="50411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alibri Light"/>
              </a:rPr>
              <a:t> Aggressor Row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9E3C4B1-A7A3-7742-B11F-A0CF2F6D4099}"/>
              </a:ext>
            </a:extLst>
          </p:cNvPr>
          <p:cNvSpPr txBox="1"/>
          <p:nvPr/>
        </p:nvSpPr>
        <p:spPr>
          <a:xfrm>
            <a:off x="8108590" y="4495724"/>
            <a:ext cx="152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DRAM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FF35233-7169-1543-916A-405500D08769}"/>
              </a:ext>
            </a:extLst>
          </p:cNvPr>
          <p:cNvSpPr txBox="1"/>
          <p:nvPr/>
        </p:nvSpPr>
        <p:spPr>
          <a:xfrm>
            <a:off x="6753946" y="1414517"/>
            <a:ext cx="4281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Rowhammer Attack</a:t>
            </a: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75D941A0-0040-164D-AC34-A7A24846E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728" y="992368"/>
            <a:ext cx="1231084" cy="1231084"/>
          </a:xfrm>
          <a:prstGeom prst="rect">
            <a:avLst/>
          </a:prstGeom>
        </p:spPr>
      </p:pic>
      <p:sp>
        <p:nvSpPr>
          <p:cNvPr id="126" name="Right Arrow 125">
            <a:extLst>
              <a:ext uri="{FF2B5EF4-FFF2-40B4-BE49-F238E27FC236}">
                <a16:creationId xmlns:a16="http://schemas.microsoft.com/office/drawing/2014/main" id="{CC543D2D-182E-C742-83BB-E7EC48BD0FC1}"/>
              </a:ext>
            </a:extLst>
          </p:cNvPr>
          <p:cNvSpPr/>
          <p:nvPr/>
        </p:nvSpPr>
        <p:spPr>
          <a:xfrm rot="20353194">
            <a:off x="6435330" y="3227962"/>
            <a:ext cx="594201" cy="32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id="{3C09B16B-FFA8-2542-9B73-B0B731538E59}"/>
              </a:ext>
            </a:extLst>
          </p:cNvPr>
          <p:cNvSpPr/>
          <p:nvPr/>
        </p:nvSpPr>
        <p:spPr>
          <a:xfrm rot="1246806" flipV="1">
            <a:off x="6423438" y="3840326"/>
            <a:ext cx="594201" cy="320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9" name="Picture 18" descr="hy Won't My Program use More than 25% of the CPU? - Ask Leo!">
            <a:extLst>
              <a:ext uri="{FF2B5EF4-FFF2-40B4-BE49-F238E27FC236}">
                <a16:creationId xmlns:a16="http://schemas.microsoft.com/office/drawing/2014/main" id="{454F8056-88DA-5644-9E89-CC577525D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53" y="3070223"/>
            <a:ext cx="1028328" cy="10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C7D8CB46-3988-394D-A87E-35B665ACFDD4}"/>
              </a:ext>
            </a:extLst>
          </p:cNvPr>
          <p:cNvSpPr txBox="1"/>
          <p:nvPr/>
        </p:nvSpPr>
        <p:spPr>
          <a:xfrm>
            <a:off x="5140354" y="3355913"/>
            <a:ext cx="1375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Rapid</a:t>
            </a:r>
          </a:p>
          <a:p>
            <a:pPr algn="ctr"/>
            <a:r>
              <a:rPr lang="en-US" sz="2200" b="1" dirty="0">
                <a:solidFill>
                  <a:srgbClr val="C00000"/>
                </a:solidFill>
              </a:rPr>
              <a:t>Accesses</a:t>
            </a:r>
          </a:p>
        </p:txBody>
      </p:sp>
      <p:sp>
        <p:nvSpPr>
          <p:cNvPr id="63" name="CPU">
            <a:extLst>
              <a:ext uri="{FF2B5EF4-FFF2-40B4-BE49-F238E27FC236}">
                <a16:creationId xmlns:a16="http://schemas.microsoft.com/office/drawing/2014/main" id="{66131914-8B60-3D43-A94E-13D38936EF25}"/>
              </a:ext>
            </a:extLst>
          </p:cNvPr>
          <p:cNvSpPr/>
          <p:nvPr/>
        </p:nvSpPr>
        <p:spPr>
          <a:xfrm>
            <a:off x="1022097" y="2190923"/>
            <a:ext cx="2660437" cy="1851968"/>
          </a:xfrm>
          <a:prstGeom prst="roundRect">
            <a:avLst>
              <a:gd name="adj" fmla="val 11319"/>
            </a:avLst>
          </a:prstGeom>
          <a:solidFill>
            <a:srgbClr val="0D3533"/>
          </a:solidFill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>
              <a:lnSpc>
                <a:spcPct val="90000"/>
              </a:lnSpc>
            </a:pPr>
            <a:r>
              <a:rPr lang="en-US" sz="1600" u="sng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114300">
              <a:lnSpc>
                <a:spcPct val="90000"/>
              </a:lnSpc>
            </a:pP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mov (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600" dirty="0" err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sz="1600" dirty="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>
              <a:lnSpc>
                <a:spcPct val="90000"/>
              </a:lnSpc>
            </a:pP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mov (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600" dirty="0" err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ebx</a:t>
            </a:r>
            <a:endParaRPr lang="en-US" sz="1600" dirty="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>
              <a:lnSpc>
                <a:spcPct val="90000"/>
              </a:lnSpc>
            </a:pP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">
              <a:lnSpc>
                <a:spcPct val="90000"/>
              </a:lnSpc>
            </a:pP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clflush</a:t>
            </a: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14300">
              <a:lnSpc>
                <a:spcPct val="90000"/>
              </a:lnSpc>
            </a:pP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mfence</a:t>
            </a:r>
            <a:endParaRPr lang="en-US" sz="1600" dirty="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4300">
              <a:lnSpc>
                <a:spcPct val="90000"/>
              </a:lnSpc>
            </a:pP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sz="16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u="sng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endParaRPr lang="en-US" sz="1600" dirty="0">
              <a:solidFill>
                <a:prstClr val="white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1FB68F3-D881-6747-8FB6-4C714C4E2418}"/>
              </a:ext>
            </a:extLst>
          </p:cNvPr>
          <p:cNvCxnSpPr>
            <a:cxnSpLocks/>
          </p:cNvCxnSpPr>
          <p:nvPr/>
        </p:nvCxnSpPr>
        <p:spPr>
          <a:xfrm flipH="1" flipV="1">
            <a:off x="3682534" y="2373076"/>
            <a:ext cx="621772" cy="9828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E33728F-0CBF-C44E-89F5-68B7B5586B63}"/>
              </a:ext>
            </a:extLst>
          </p:cNvPr>
          <p:cNvCxnSpPr>
            <a:cxnSpLocks/>
          </p:cNvCxnSpPr>
          <p:nvPr/>
        </p:nvCxnSpPr>
        <p:spPr>
          <a:xfrm flipH="1">
            <a:off x="3519814" y="3977346"/>
            <a:ext cx="1030331" cy="6554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660A482-7E77-684E-8592-FDCB4507EBD7}"/>
              </a:ext>
            </a:extLst>
          </p:cNvPr>
          <p:cNvGrpSpPr/>
          <p:nvPr/>
        </p:nvGrpSpPr>
        <p:grpSpPr>
          <a:xfrm>
            <a:off x="47052" y="4611873"/>
            <a:ext cx="6723570" cy="1228225"/>
            <a:chOff x="115112" y="2598003"/>
            <a:chExt cx="6723570" cy="122822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C33281B-D2B9-F84C-BE00-96EE3D4F8CDC}"/>
                </a:ext>
              </a:extLst>
            </p:cNvPr>
            <p:cNvSpPr txBox="1"/>
            <p:nvPr/>
          </p:nvSpPr>
          <p:spPr>
            <a:xfrm>
              <a:off x="115112" y="2598003"/>
              <a:ext cx="6723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Software Adversary Can Flip Bits in Page Tables &amp; 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Gain Kernel Privileges (Take Over a System)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763F4D6-E159-354B-BF32-F7D97F03823D}"/>
                </a:ext>
              </a:extLst>
            </p:cNvPr>
            <p:cNvSpPr txBox="1"/>
            <p:nvPr/>
          </p:nvSpPr>
          <p:spPr>
            <a:xfrm>
              <a:off x="1075225" y="3395341"/>
              <a:ext cx="42202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[Seaborn+, Blackhat’15]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85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DC7DD-0F71-2D41-8513-56AA092C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Rowhammer is Getting Worse!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ADB5619-86CE-9419-3678-CF1AECD69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735" y="1892171"/>
            <a:ext cx="4734207" cy="367174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CFE77BD-A829-2104-82E6-AF8851D1E4AB}"/>
              </a:ext>
            </a:extLst>
          </p:cNvPr>
          <p:cNvSpPr txBox="1"/>
          <p:nvPr/>
        </p:nvSpPr>
        <p:spPr>
          <a:xfrm>
            <a:off x="604158" y="1294085"/>
            <a:ext cx="11152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Rowhammer Threshold: Bitflips require activating at least one row TRH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19287EE-430D-A199-BD7C-183C5EC7E7BC}"/>
                  </a:ext>
                </a:extLst>
              </p:cNvPr>
              <p:cNvSpPr txBox="1"/>
              <p:nvPr/>
            </p:nvSpPr>
            <p:spPr>
              <a:xfrm>
                <a:off x="604158" y="5908721"/>
                <a:ext cx="11152414" cy="461665"/>
              </a:xfrm>
              <a:prstGeom prst="rect">
                <a:avLst/>
              </a:prstGeom>
              <a:noFill/>
              <a:ln>
                <a:solidFill>
                  <a:srgbClr val="8B25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8B2500"/>
                    </a:solidFill>
                  </a:rPr>
                  <a:t>Solutions must tolerate not only current TRH but future TRH (Our goal: TRH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8B25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400" b="1" i="0" smtClean="0">
                        <a:solidFill>
                          <a:srgbClr val="8B25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500)</m:t>
                    </m:r>
                  </m:oMath>
                </a14:m>
                <a:endParaRPr lang="en-US" sz="2400" b="1" dirty="0">
                  <a:solidFill>
                    <a:srgbClr val="8B25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19287EE-430D-A199-BD7C-183C5EC7E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58" y="5908721"/>
                <a:ext cx="11152414" cy="461665"/>
              </a:xfrm>
              <a:prstGeom prst="rect">
                <a:avLst/>
              </a:prstGeom>
              <a:blipFill>
                <a:blip r:embed="rId4"/>
                <a:stretch>
                  <a:fillRect l="-909" t="-5128" b="-25641"/>
                </a:stretch>
              </a:blipFill>
              <a:ln>
                <a:solidFill>
                  <a:srgbClr val="8B25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loud 8">
            <a:extLst>
              <a:ext uri="{FF2B5EF4-FFF2-40B4-BE49-F238E27FC236}">
                <a16:creationId xmlns:a16="http://schemas.microsoft.com/office/drawing/2014/main" id="{C8B388BE-2B02-6C3A-4001-27E7084D2DCA}"/>
              </a:ext>
            </a:extLst>
          </p:cNvPr>
          <p:cNvSpPr/>
          <p:nvPr/>
        </p:nvSpPr>
        <p:spPr>
          <a:xfrm>
            <a:off x="7086598" y="2538455"/>
            <a:ext cx="3575957" cy="1478374"/>
          </a:xfrm>
          <a:prstGeom prst="cloud">
            <a:avLst/>
          </a:prstGeom>
          <a:noFill/>
          <a:ln>
            <a:solidFill>
              <a:srgbClr val="8B2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8B2500"/>
                </a:solidFill>
              </a:rPr>
              <a:t>30x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Reduction in TRH in 8 years!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7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3" y="194437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Typical Mitigation for Rowhammer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50E46-4034-FF40-86D6-39A22AF9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9ADAE7C-21F3-4C45-A4B5-DE1E756F1485}"/>
              </a:ext>
            </a:extLst>
          </p:cNvPr>
          <p:cNvGrpSpPr/>
          <p:nvPr/>
        </p:nvGrpSpPr>
        <p:grpSpPr>
          <a:xfrm>
            <a:off x="825300" y="2322452"/>
            <a:ext cx="3812265" cy="461665"/>
            <a:chOff x="139540" y="3660189"/>
            <a:chExt cx="3812265" cy="46166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B09AB6-EEBE-BA4D-83E8-B861AB6D5124}"/>
                </a:ext>
              </a:extLst>
            </p:cNvPr>
            <p:cNvSpPr txBox="1"/>
            <p:nvPr/>
          </p:nvSpPr>
          <p:spPr>
            <a:xfrm>
              <a:off x="139540" y="3660189"/>
              <a:ext cx="3812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Track Aggressor Rows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2C71CF4-5B7E-5347-BE16-950981C438D6}"/>
                </a:ext>
              </a:extLst>
            </p:cNvPr>
            <p:cNvSpPr/>
            <p:nvPr/>
          </p:nvSpPr>
          <p:spPr>
            <a:xfrm>
              <a:off x="191689" y="3721484"/>
              <a:ext cx="366717" cy="3390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D32907-C2A9-6E46-AB92-4574739ABC30}"/>
              </a:ext>
            </a:extLst>
          </p:cNvPr>
          <p:cNvGrpSpPr/>
          <p:nvPr/>
        </p:nvGrpSpPr>
        <p:grpSpPr>
          <a:xfrm>
            <a:off x="4344509" y="2310650"/>
            <a:ext cx="3011797" cy="461665"/>
            <a:chOff x="3258898" y="2751408"/>
            <a:chExt cx="3011797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E0E7AD-6D4C-EE4E-A0FE-2673502E24BF}"/>
                </a:ext>
              </a:extLst>
            </p:cNvPr>
            <p:cNvSpPr txBox="1"/>
            <p:nvPr/>
          </p:nvSpPr>
          <p:spPr>
            <a:xfrm>
              <a:off x="3292514" y="2751408"/>
              <a:ext cx="2978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Mitigative Action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5BD4896-C159-B746-8273-63E486C91C9A}"/>
                </a:ext>
              </a:extLst>
            </p:cNvPr>
            <p:cNvSpPr/>
            <p:nvPr/>
          </p:nvSpPr>
          <p:spPr>
            <a:xfrm>
              <a:off x="3258898" y="2812703"/>
              <a:ext cx="366717" cy="3390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DB8B4BE-60E2-9449-BEDC-F2AE9E548BCC}"/>
              </a:ext>
            </a:extLst>
          </p:cNvPr>
          <p:cNvGrpSpPr/>
          <p:nvPr/>
        </p:nvGrpSpPr>
        <p:grpSpPr>
          <a:xfrm>
            <a:off x="7376276" y="3176394"/>
            <a:ext cx="2971703" cy="1948405"/>
            <a:chOff x="1184763" y="4399296"/>
            <a:chExt cx="2971703" cy="1948405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9FBBB106-7292-D440-A587-5A5F2B43B2FC}"/>
                </a:ext>
              </a:extLst>
            </p:cNvPr>
            <p:cNvSpPr/>
            <p:nvPr/>
          </p:nvSpPr>
          <p:spPr>
            <a:xfrm>
              <a:off x="1184763" y="4399296"/>
              <a:ext cx="2971703" cy="1948405"/>
            </a:xfrm>
            <a:prstGeom prst="roundRect">
              <a:avLst>
                <a:gd name="adj" fmla="val 11319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" name="Wordline">
              <a:extLst>
                <a:ext uri="{FF2B5EF4-FFF2-40B4-BE49-F238E27FC236}">
                  <a16:creationId xmlns:a16="http://schemas.microsoft.com/office/drawing/2014/main" id="{7D09A22F-ECCC-5540-A85D-B34D4E38C352}"/>
                </a:ext>
              </a:extLst>
            </p:cNvPr>
            <p:cNvCxnSpPr>
              <a:cxnSpLocks/>
            </p:cNvCxnSpPr>
            <p:nvPr/>
          </p:nvCxnSpPr>
          <p:spPr>
            <a:xfrm>
              <a:off x="1341292" y="4780725"/>
              <a:ext cx="26517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5312380-91A3-A149-A550-475577AADE61}"/>
                </a:ext>
              </a:extLst>
            </p:cNvPr>
            <p:cNvCxnSpPr>
              <a:cxnSpLocks/>
            </p:cNvCxnSpPr>
            <p:nvPr/>
          </p:nvCxnSpPr>
          <p:spPr>
            <a:xfrm>
              <a:off x="1341292" y="5239020"/>
              <a:ext cx="26517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Wordline">
              <a:extLst>
                <a:ext uri="{FF2B5EF4-FFF2-40B4-BE49-F238E27FC236}">
                  <a16:creationId xmlns:a16="http://schemas.microsoft.com/office/drawing/2014/main" id="{8419E843-4205-4943-9E14-3A4997A28180}"/>
                </a:ext>
              </a:extLst>
            </p:cNvPr>
            <p:cNvCxnSpPr>
              <a:cxnSpLocks/>
            </p:cNvCxnSpPr>
            <p:nvPr/>
          </p:nvCxnSpPr>
          <p:spPr>
            <a:xfrm>
              <a:off x="1341292" y="5744723"/>
              <a:ext cx="26517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Victim">
              <a:extLst>
                <a:ext uri="{FF2B5EF4-FFF2-40B4-BE49-F238E27FC236}">
                  <a16:creationId xmlns:a16="http://schemas.microsoft.com/office/drawing/2014/main" id="{4F79A040-0023-BC42-8A16-12ED706D8B58}"/>
                </a:ext>
              </a:extLst>
            </p:cNvPr>
            <p:cNvSpPr/>
            <p:nvPr/>
          </p:nvSpPr>
          <p:spPr>
            <a:xfrm>
              <a:off x="1603683" y="5502738"/>
              <a:ext cx="2134819" cy="466562"/>
            </a:xfrm>
            <a:prstGeom prst="rect">
              <a:avLst/>
            </a:prstGeom>
            <a:solidFill>
              <a:srgbClr val="FDD9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prstClr val="white"/>
                  </a:solidFill>
                  <a:latin typeface="Calibri Light"/>
                </a:rPr>
                <a:t> </a:t>
              </a:r>
              <a:r>
                <a:rPr lang="en-US" sz="2400" b="1">
                  <a:solidFill>
                    <a:prstClr val="black"/>
                  </a:solidFill>
                  <a:latin typeface="Calibri Light"/>
                </a:rPr>
                <a:t>Victim Row</a:t>
              </a:r>
            </a:p>
          </p:txBody>
        </p:sp>
        <p:sp>
          <p:nvSpPr>
            <p:cNvPr id="48" name="Aggressor">
              <a:extLst>
                <a:ext uri="{FF2B5EF4-FFF2-40B4-BE49-F238E27FC236}">
                  <a16:creationId xmlns:a16="http://schemas.microsoft.com/office/drawing/2014/main" id="{F695F8CF-0EBB-0A40-894A-AA8ED0E5DCCC}"/>
                </a:ext>
              </a:extLst>
            </p:cNvPr>
            <p:cNvSpPr/>
            <p:nvPr/>
          </p:nvSpPr>
          <p:spPr>
            <a:xfrm>
              <a:off x="1606130" y="5000527"/>
              <a:ext cx="2129925" cy="504110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Calibri Light"/>
                </a:rPr>
                <a:t> Aggressor Row</a:t>
              </a:r>
            </a:p>
          </p:txBody>
        </p:sp>
        <p:sp>
          <p:nvSpPr>
            <p:cNvPr id="49" name="Victim">
              <a:extLst>
                <a:ext uri="{FF2B5EF4-FFF2-40B4-BE49-F238E27FC236}">
                  <a16:creationId xmlns:a16="http://schemas.microsoft.com/office/drawing/2014/main" id="{B23F80FD-2CF3-E842-A746-DFDBA7F55BE0}"/>
                </a:ext>
              </a:extLst>
            </p:cNvPr>
            <p:cNvSpPr/>
            <p:nvPr/>
          </p:nvSpPr>
          <p:spPr>
            <a:xfrm>
              <a:off x="1603683" y="4535864"/>
              <a:ext cx="2134819" cy="466562"/>
            </a:xfrm>
            <a:prstGeom prst="rect">
              <a:avLst/>
            </a:prstGeom>
            <a:solidFill>
              <a:srgbClr val="FDD9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Calibri Light"/>
                </a:rPr>
                <a:t> </a:t>
              </a:r>
              <a:r>
                <a:rPr lang="en-US" sz="2400" b="1" dirty="0">
                  <a:solidFill>
                    <a:prstClr val="black"/>
                  </a:solidFill>
                  <a:latin typeface="Calibri Light"/>
                </a:rPr>
                <a:t>Victim Row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2ACE061-1F95-554A-968E-F5EE147337BE}"/>
              </a:ext>
            </a:extLst>
          </p:cNvPr>
          <p:cNvSpPr txBox="1"/>
          <p:nvPr/>
        </p:nvSpPr>
        <p:spPr>
          <a:xfrm>
            <a:off x="8075581" y="4717504"/>
            <a:ext cx="156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DRAM</a:t>
            </a:r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BC68AED9-27E2-F74E-B0C1-A442E331563D}"/>
              </a:ext>
            </a:extLst>
          </p:cNvPr>
          <p:cNvSpPr/>
          <p:nvPr/>
        </p:nvSpPr>
        <p:spPr>
          <a:xfrm rot="20353194">
            <a:off x="6924121" y="3516596"/>
            <a:ext cx="594201" cy="320040"/>
          </a:xfrm>
          <a:prstGeom prst="rightArrow">
            <a:avLst/>
          </a:prstGeom>
          <a:solidFill>
            <a:srgbClr val="2D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E774CAD1-B039-AE4A-8E48-B846607D4BD2}"/>
              </a:ext>
            </a:extLst>
          </p:cNvPr>
          <p:cNvSpPr/>
          <p:nvPr/>
        </p:nvSpPr>
        <p:spPr>
          <a:xfrm rot="1246806" flipV="1">
            <a:off x="6924121" y="4223689"/>
            <a:ext cx="594201" cy="320040"/>
          </a:xfrm>
          <a:prstGeom prst="rightArrow">
            <a:avLst/>
          </a:prstGeom>
          <a:solidFill>
            <a:srgbClr val="2D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9FC24-BE76-6D4B-AF92-1F354A3710BB}"/>
              </a:ext>
            </a:extLst>
          </p:cNvPr>
          <p:cNvSpPr txBox="1"/>
          <p:nvPr/>
        </p:nvSpPr>
        <p:spPr>
          <a:xfrm>
            <a:off x="5602503" y="3825195"/>
            <a:ext cx="156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D7100"/>
                </a:solidFill>
              </a:rPr>
              <a:t>Refresh</a:t>
            </a:r>
          </a:p>
        </p:txBody>
      </p:sp>
      <p:pic>
        <p:nvPicPr>
          <p:cNvPr id="31" name="Picture 8">
            <a:extLst>
              <a:ext uri="{FF2B5EF4-FFF2-40B4-BE49-F238E27FC236}">
                <a16:creationId xmlns:a16="http://schemas.microsoft.com/office/drawing/2014/main" id="{039A8301-9B8C-7947-AB57-0E1251A7D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97" y="1769394"/>
            <a:ext cx="3351261" cy="7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7D6C53-9443-BA48-BA92-C9F4B8E7FA8F}"/>
              </a:ext>
            </a:extLst>
          </p:cNvPr>
          <p:cNvCxnSpPr>
            <a:cxnSpLocks/>
          </p:cNvCxnSpPr>
          <p:nvPr/>
        </p:nvCxnSpPr>
        <p:spPr>
          <a:xfrm flipH="1" flipV="1">
            <a:off x="7186497" y="2541483"/>
            <a:ext cx="248289" cy="71441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0B1B006-B30F-CA47-B87B-7699DA00614E}"/>
              </a:ext>
            </a:extLst>
          </p:cNvPr>
          <p:cNvCxnSpPr>
            <a:cxnSpLocks/>
          </p:cNvCxnSpPr>
          <p:nvPr/>
        </p:nvCxnSpPr>
        <p:spPr>
          <a:xfrm flipV="1">
            <a:off x="10282778" y="2479891"/>
            <a:ext cx="254980" cy="76410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B0D993D-7E75-484C-A65D-74DD9D4C5ECC}"/>
              </a:ext>
            </a:extLst>
          </p:cNvPr>
          <p:cNvSpPr txBox="1"/>
          <p:nvPr/>
        </p:nvSpPr>
        <p:spPr>
          <a:xfrm>
            <a:off x="1124202" y="1784136"/>
            <a:ext cx="5672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2D7100"/>
                </a:solidFill>
              </a:rPr>
              <a:t>Targeted Row Refresh (TRR) in DDR4 (2015)</a:t>
            </a:r>
          </a:p>
        </p:txBody>
      </p:sp>
    </p:spTree>
    <p:extLst>
      <p:ext uri="{BB962C8B-B14F-4D97-AF65-F5344CB8AC3E}">
        <p14:creationId xmlns:p14="http://schemas.microsoft.com/office/powerpoint/2010/main" val="216118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0295C55B-FB4C-744C-BAB6-87A888EBA515}"/>
              </a:ext>
            </a:extLst>
          </p:cNvPr>
          <p:cNvGrpSpPr/>
          <p:nvPr/>
        </p:nvGrpSpPr>
        <p:grpSpPr>
          <a:xfrm>
            <a:off x="825300" y="2322452"/>
            <a:ext cx="3812265" cy="461665"/>
            <a:chOff x="139540" y="3660189"/>
            <a:chExt cx="3812265" cy="46166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9A9E8FC-A79D-BC48-AD40-6C70CFC5536D}"/>
                </a:ext>
              </a:extLst>
            </p:cNvPr>
            <p:cNvSpPr txBox="1"/>
            <p:nvPr/>
          </p:nvSpPr>
          <p:spPr>
            <a:xfrm>
              <a:off x="139540" y="3660189"/>
              <a:ext cx="38122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Track Aggressor Rows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7881CDC-D536-1C4D-8A58-832FE9569491}"/>
                </a:ext>
              </a:extLst>
            </p:cNvPr>
            <p:cNvSpPr/>
            <p:nvPr/>
          </p:nvSpPr>
          <p:spPr>
            <a:xfrm>
              <a:off x="191689" y="3721484"/>
              <a:ext cx="366717" cy="3390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AEC320D-A1B7-D947-BC33-0D33C4B4D1A6}"/>
              </a:ext>
            </a:extLst>
          </p:cNvPr>
          <p:cNvGrpSpPr/>
          <p:nvPr/>
        </p:nvGrpSpPr>
        <p:grpSpPr>
          <a:xfrm>
            <a:off x="4344509" y="2310650"/>
            <a:ext cx="3011797" cy="461665"/>
            <a:chOff x="3258898" y="2751408"/>
            <a:chExt cx="3011797" cy="46166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4003E81-4FC2-B94D-A0DD-4E27C27AB1E7}"/>
                </a:ext>
              </a:extLst>
            </p:cNvPr>
            <p:cNvSpPr txBox="1"/>
            <p:nvPr/>
          </p:nvSpPr>
          <p:spPr>
            <a:xfrm>
              <a:off x="3292514" y="2751408"/>
              <a:ext cx="2978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Mitigative Action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6FF3FCF-ADBB-814C-B9E0-2E3D2DAD9881}"/>
                </a:ext>
              </a:extLst>
            </p:cNvPr>
            <p:cNvSpPr/>
            <p:nvPr/>
          </p:nvSpPr>
          <p:spPr>
            <a:xfrm>
              <a:off x="3258898" y="2812703"/>
              <a:ext cx="366717" cy="3390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DB8B4BE-60E2-9449-BEDC-F2AE9E548BCC}"/>
              </a:ext>
            </a:extLst>
          </p:cNvPr>
          <p:cNvGrpSpPr/>
          <p:nvPr/>
        </p:nvGrpSpPr>
        <p:grpSpPr>
          <a:xfrm>
            <a:off x="7376276" y="3176394"/>
            <a:ext cx="2971703" cy="1948405"/>
            <a:chOff x="1184763" y="4399296"/>
            <a:chExt cx="2971703" cy="1948405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9FBBB106-7292-D440-A587-5A5F2B43B2FC}"/>
                </a:ext>
              </a:extLst>
            </p:cNvPr>
            <p:cNvSpPr/>
            <p:nvPr/>
          </p:nvSpPr>
          <p:spPr>
            <a:xfrm>
              <a:off x="1184763" y="4399296"/>
              <a:ext cx="2971703" cy="1948405"/>
            </a:xfrm>
            <a:prstGeom prst="roundRect">
              <a:avLst>
                <a:gd name="adj" fmla="val 11319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" name="Wordline">
              <a:extLst>
                <a:ext uri="{FF2B5EF4-FFF2-40B4-BE49-F238E27FC236}">
                  <a16:creationId xmlns:a16="http://schemas.microsoft.com/office/drawing/2014/main" id="{7D09A22F-ECCC-5540-A85D-B34D4E38C352}"/>
                </a:ext>
              </a:extLst>
            </p:cNvPr>
            <p:cNvCxnSpPr>
              <a:cxnSpLocks/>
            </p:cNvCxnSpPr>
            <p:nvPr/>
          </p:nvCxnSpPr>
          <p:spPr>
            <a:xfrm>
              <a:off x="1341292" y="4780725"/>
              <a:ext cx="26517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5312380-91A3-A149-A550-475577AADE61}"/>
                </a:ext>
              </a:extLst>
            </p:cNvPr>
            <p:cNvCxnSpPr>
              <a:cxnSpLocks/>
            </p:cNvCxnSpPr>
            <p:nvPr/>
          </p:nvCxnSpPr>
          <p:spPr>
            <a:xfrm>
              <a:off x="1341292" y="5239020"/>
              <a:ext cx="26517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Wordline">
              <a:extLst>
                <a:ext uri="{FF2B5EF4-FFF2-40B4-BE49-F238E27FC236}">
                  <a16:creationId xmlns:a16="http://schemas.microsoft.com/office/drawing/2014/main" id="{8419E843-4205-4943-9E14-3A4997A28180}"/>
                </a:ext>
              </a:extLst>
            </p:cNvPr>
            <p:cNvCxnSpPr>
              <a:cxnSpLocks/>
            </p:cNvCxnSpPr>
            <p:nvPr/>
          </p:nvCxnSpPr>
          <p:spPr>
            <a:xfrm>
              <a:off x="1341292" y="5744723"/>
              <a:ext cx="26517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Victim">
              <a:extLst>
                <a:ext uri="{FF2B5EF4-FFF2-40B4-BE49-F238E27FC236}">
                  <a16:creationId xmlns:a16="http://schemas.microsoft.com/office/drawing/2014/main" id="{4F79A040-0023-BC42-8A16-12ED706D8B58}"/>
                </a:ext>
              </a:extLst>
            </p:cNvPr>
            <p:cNvSpPr/>
            <p:nvPr/>
          </p:nvSpPr>
          <p:spPr>
            <a:xfrm>
              <a:off x="1603683" y="5502738"/>
              <a:ext cx="2134819" cy="466562"/>
            </a:xfrm>
            <a:prstGeom prst="rect">
              <a:avLst/>
            </a:prstGeom>
            <a:solidFill>
              <a:srgbClr val="FDD9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prstClr val="white"/>
                  </a:solidFill>
                  <a:latin typeface="Calibri Light"/>
                </a:rPr>
                <a:t> </a:t>
              </a:r>
              <a:r>
                <a:rPr lang="en-US" sz="2400" b="1">
                  <a:solidFill>
                    <a:prstClr val="black"/>
                  </a:solidFill>
                  <a:latin typeface="Calibri Light"/>
                </a:rPr>
                <a:t>Victim Row</a:t>
              </a:r>
            </a:p>
          </p:txBody>
        </p:sp>
        <p:sp>
          <p:nvSpPr>
            <p:cNvPr id="48" name="Aggressor">
              <a:extLst>
                <a:ext uri="{FF2B5EF4-FFF2-40B4-BE49-F238E27FC236}">
                  <a16:creationId xmlns:a16="http://schemas.microsoft.com/office/drawing/2014/main" id="{F695F8CF-0EBB-0A40-894A-AA8ED0E5DCCC}"/>
                </a:ext>
              </a:extLst>
            </p:cNvPr>
            <p:cNvSpPr/>
            <p:nvPr/>
          </p:nvSpPr>
          <p:spPr>
            <a:xfrm>
              <a:off x="1606130" y="5000527"/>
              <a:ext cx="2129925" cy="504110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Calibri Light"/>
                </a:rPr>
                <a:t> Aggressor Row</a:t>
              </a:r>
            </a:p>
          </p:txBody>
        </p:sp>
        <p:sp>
          <p:nvSpPr>
            <p:cNvPr id="49" name="Victim">
              <a:extLst>
                <a:ext uri="{FF2B5EF4-FFF2-40B4-BE49-F238E27FC236}">
                  <a16:creationId xmlns:a16="http://schemas.microsoft.com/office/drawing/2014/main" id="{B23F80FD-2CF3-E842-A746-DFDBA7F55BE0}"/>
                </a:ext>
              </a:extLst>
            </p:cNvPr>
            <p:cNvSpPr/>
            <p:nvPr/>
          </p:nvSpPr>
          <p:spPr>
            <a:xfrm>
              <a:off x="1603683" y="4535864"/>
              <a:ext cx="2134819" cy="466562"/>
            </a:xfrm>
            <a:prstGeom prst="rect">
              <a:avLst/>
            </a:prstGeom>
            <a:solidFill>
              <a:srgbClr val="FDD9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Calibri Light"/>
                </a:rPr>
                <a:t> </a:t>
              </a:r>
              <a:r>
                <a:rPr lang="en-US" sz="2400" b="1" dirty="0">
                  <a:solidFill>
                    <a:prstClr val="black"/>
                  </a:solidFill>
                  <a:latin typeface="Calibri Light"/>
                </a:rPr>
                <a:t>Victim Row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2ACE061-1F95-554A-968E-F5EE147337BE}"/>
              </a:ext>
            </a:extLst>
          </p:cNvPr>
          <p:cNvSpPr txBox="1"/>
          <p:nvPr/>
        </p:nvSpPr>
        <p:spPr>
          <a:xfrm>
            <a:off x="8075581" y="4717504"/>
            <a:ext cx="156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DRAM</a:t>
            </a:r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BC68AED9-27E2-F74E-B0C1-A442E331563D}"/>
              </a:ext>
            </a:extLst>
          </p:cNvPr>
          <p:cNvSpPr/>
          <p:nvPr/>
        </p:nvSpPr>
        <p:spPr>
          <a:xfrm rot="20353194">
            <a:off x="6924121" y="3516596"/>
            <a:ext cx="594201" cy="320040"/>
          </a:xfrm>
          <a:prstGeom prst="rightArrow">
            <a:avLst/>
          </a:prstGeom>
          <a:solidFill>
            <a:srgbClr val="2D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E774CAD1-B039-AE4A-8E48-B846607D4BD2}"/>
              </a:ext>
            </a:extLst>
          </p:cNvPr>
          <p:cNvSpPr/>
          <p:nvPr/>
        </p:nvSpPr>
        <p:spPr>
          <a:xfrm rot="1246806" flipV="1">
            <a:off x="6924121" y="4223689"/>
            <a:ext cx="594201" cy="320040"/>
          </a:xfrm>
          <a:prstGeom prst="rightArrow">
            <a:avLst/>
          </a:prstGeom>
          <a:solidFill>
            <a:srgbClr val="2D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9FC24-BE76-6D4B-AF92-1F354A3710BB}"/>
              </a:ext>
            </a:extLst>
          </p:cNvPr>
          <p:cNvSpPr txBox="1"/>
          <p:nvPr/>
        </p:nvSpPr>
        <p:spPr>
          <a:xfrm>
            <a:off x="5602503" y="3825195"/>
            <a:ext cx="156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D7100"/>
                </a:solidFill>
              </a:rPr>
              <a:t>Refresh</a:t>
            </a:r>
          </a:p>
        </p:txBody>
      </p:sp>
      <p:pic>
        <p:nvPicPr>
          <p:cNvPr id="31" name="Picture 8">
            <a:extLst>
              <a:ext uri="{FF2B5EF4-FFF2-40B4-BE49-F238E27FC236}">
                <a16:creationId xmlns:a16="http://schemas.microsoft.com/office/drawing/2014/main" id="{039A8301-9B8C-7947-AB57-0E1251A7D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97" y="1769394"/>
            <a:ext cx="3351261" cy="7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7D6C53-9443-BA48-BA92-C9F4B8E7FA8F}"/>
              </a:ext>
            </a:extLst>
          </p:cNvPr>
          <p:cNvCxnSpPr>
            <a:cxnSpLocks/>
          </p:cNvCxnSpPr>
          <p:nvPr/>
        </p:nvCxnSpPr>
        <p:spPr>
          <a:xfrm flipH="1" flipV="1">
            <a:off x="7186497" y="2541483"/>
            <a:ext cx="248289" cy="71441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0B1B006-B30F-CA47-B87B-7699DA00614E}"/>
              </a:ext>
            </a:extLst>
          </p:cNvPr>
          <p:cNvCxnSpPr>
            <a:cxnSpLocks/>
          </p:cNvCxnSpPr>
          <p:nvPr/>
        </p:nvCxnSpPr>
        <p:spPr>
          <a:xfrm flipV="1">
            <a:off x="10282778" y="2479891"/>
            <a:ext cx="254980" cy="76410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10CA13-1F8B-7D41-BA5F-10AE8B6448D1}"/>
              </a:ext>
            </a:extLst>
          </p:cNvPr>
          <p:cNvGrpSpPr/>
          <p:nvPr/>
        </p:nvGrpSpPr>
        <p:grpSpPr>
          <a:xfrm>
            <a:off x="134948" y="3158288"/>
            <a:ext cx="5354316" cy="1309081"/>
            <a:chOff x="5072106" y="3238634"/>
            <a:chExt cx="5354316" cy="1309081"/>
          </a:xfrm>
        </p:grpSpPr>
        <p:pic>
          <p:nvPicPr>
            <p:cNvPr id="27" name="Picture 26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58522A2A-846D-FB45-824D-7606FFE3F0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459"/>
            <a:stretch/>
          </p:blipFill>
          <p:spPr>
            <a:xfrm>
              <a:off x="5373104" y="3703632"/>
              <a:ext cx="4234377" cy="842257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DC1C0C-985C-F546-A385-4F4283609BCE}"/>
                </a:ext>
              </a:extLst>
            </p:cNvPr>
            <p:cNvSpPr txBox="1"/>
            <p:nvPr/>
          </p:nvSpPr>
          <p:spPr>
            <a:xfrm>
              <a:off x="5072106" y="3238634"/>
              <a:ext cx="5354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C00000"/>
                  </a:solidFill>
                </a:rPr>
                <a:t>TRResspass</a:t>
              </a:r>
              <a:r>
                <a:rPr lang="en-US" sz="2000" b="1" dirty="0">
                  <a:solidFill>
                    <a:srgbClr val="C00000"/>
                  </a:solidFill>
                </a:rPr>
                <a:t> Breaks TRR Tracker [</a:t>
              </a:r>
              <a:r>
                <a:rPr lang="en-US" sz="2000" b="1" dirty="0" err="1">
                  <a:solidFill>
                    <a:srgbClr val="C00000"/>
                  </a:solidFill>
                </a:rPr>
                <a:t>Frigo</a:t>
              </a:r>
              <a:r>
                <a:rPr lang="en-US" sz="2000" b="1" dirty="0">
                  <a:solidFill>
                    <a:srgbClr val="C00000"/>
                  </a:solidFill>
                </a:rPr>
                <a:t>+, SP’20]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03D91E-55D1-0743-AB4C-B42EDD41CA8D}"/>
                </a:ext>
              </a:extLst>
            </p:cNvPr>
            <p:cNvSpPr txBox="1"/>
            <p:nvPr/>
          </p:nvSpPr>
          <p:spPr>
            <a:xfrm>
              <a:off x="7966066" y="4332271"/>
              <a:ext cx="21531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Source: The Hacker News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D2ACC3B-0C6A-B94A-833A-C3B5025FF0AD}"/>
              </a:ext>
            </a:extLst>
          </p:cNvPr>
          <p:cNvGrpSpPr/>
          <p:nvPr/>
        </p:nvGrpSpPr>
        <p:grpSpPr>
          <a:xfrm>
            <a:off x="1806" y="4749263"/>
            <a:ext cx="7459095" cy="1270698"/>
            <a:chOff x="4184873" y="4894671"/>
            <a:chExt cx="7459095" cy="1270698"/>
          </a:xfrm>
        </p:grpSpPr>
        <p:pic>
          <p:nvPicPr>
            <p:cNvPr id="50" name="Picture 49" descr="Text&#10;&#10;Description automatically generated">
              <a:extLst>
                <a:ext uri="{FF2B5EF4-FFF2-40B4-BE49-F238E27FC236}">
                  <a16:creationId xmlns:a16="http://schemas.microsoft.com/office/drawing/2014/main" id="{C80B4DAE-23A7-9B44-9351-694EF4B9F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30119" y="5343229"/>
              <a:ext cx="6553516" cy="822140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633B81A-1AA0-B04B-A63D-8D0DADB8B115}"/>
                </a:ext>
              </a:extLst>
            </p:cNvPr>
            <p:cNvSpPr txBox="1"/>
            <p:nvPr/>
          </p:nvSpPr>
          <p:spPr>
            <a:xfrm>
              <a:off x="4184873" y="4894671"/>
              <a:ext cx="7459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Blacksmith Attack: All DDR4 DRAM Vulnerable [</a:t>
              </a:r>
              <a:r>
                <a:rPr lang="en-US" sz="2000" b="1" dirty="0" err="1">
                  <a:solidFill>
                    <a:srgbClr val="C00000"/>
                  </a:solidFill>
                </a:rPr>
                <a:t>Jattke</a:t>
              </a:r>
              <a:r>
                <a:rPr lang="en-US" sz="2000" b="1" dirty="0">
                  <a:solidFill>
                    <a:srgbClr val="C00000"/>
                  </a:solidFill>
                </a:rPr>
                <a:t>+, SP’22]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8524ECA-42B8-2C40-9F31-E0AD7217D7FB}"/>
                </a:ext>
              </a:extLst>
            </p:cNvPr>
            <p:cNvSpPr txBox="1"/>
            <p:nvPr/>
          </p:nvSpPr>
          <p:spPr>
            <a:xfrm>
              <a:off x="10145681" y="5933893"/>
              <a:ext cx="1036764" cy="2220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Source: The Register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BD2290B-247C-0346-B2F2-F215A93B661E}"/>
              </a:ext>
            </a:extLst>
          </p:cNvPr>
          <p:cNvGrpSpPr/>
          <p:nvPr/>
        </p:nvGrpSpPr>
        <p:grpSpPr>
          <a:xfrm flipV="1">
            <a:off x="1336107" y="2589745"/>
            <a:ext cx="1495628" cy="110604"/>
            <a:chOff x="561020" y="2754223"/>
            <a:chExt cx="4560294" cy="72567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B4AE596-9D61-7048-917B-9BC0F5CB0457}"/>
                </a:ext>
              </a:extLst>
            </p:cNvPr>
            <p:cNvSpPr/>
            <p:nvPr/>
          </p:nvSpPr>
          <p:spPr>
            <a:xfrm rot="1400634">
              <a:off x="706478" y="2754704"/>
              <a:ext cx="4414836" cy="720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C995995-B06F-D844-8E4B-593FEBD7C064}"/>
                </a:ext>
              </a:extLst>
            </p:cNvPr>
            <p:cNvSpPr/>
            <p:nvPr/>
          </p:nvSpPr>
          <p:spPr>
            <a:xfrm rot="20199366" flipV="1">
              <a:off x="561020" y="2754223"/>
              <a:ext cx="4414836" cy="720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id="{3E74BD3B-2077-894A-8BF5-E0F05C8C8DAE}"/>
              </a:ext>
            </a:extLst>
          </p:cNvPr>
          <p:cNvSpPr txBox="1">
            <a:spLocks/>
          </p:cNvSpPr>
          <p:nvPr/>
        </p:nvSpPr>
        <p:spPr>
          <a:xfrm>
            <a:off x="639233" y="194437"/>
            <a:ext cx="10913533" cy="7113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Typical Mitigation for Rowhammer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DDAD001-D65A-A642-8566-8AA6396F5373}"/>
              </a:ext>
            </a:extLst>
          </p:cNvPr>
          <p:cNvSpPr txBox="1"/>
          <p:nvPr/>
        </p:nvSpPr>
        <p:spPr>
          <a:xfrm>
            <a:off x="1124202" y="1784136"/>
            <a:ext cx="5672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2D7100"/>
                </a:solidFill>
              </a:rPr>
              <a:t>Targeted Row Refresh (TRR) in DDR4 (2015)</a:t>
            </a:r>
          </a:p>
        </p:txBody>
      </p:sp>
    </p:spTree>
    <p:extLst>
      <p:ext uri="{BB962C8B-B14F-4D97-AF65-F5344CB8AC3E}">
        <p14:creationId xmlns:p14="http://schemas.microsoft.com/office/powerpoint/2010/main" val="1489420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DDB8B4BE-60E2-9449-BEDC-F2AE9E548BCC}"/>
              </a:ext>
            </a:extLst>
          </p:cNvPr>
          <p:cNvGrpSpPr/>
          <p:nvPr/>
        </p:nvGrpSpPr>
        <p:grpSpPr>
          <a:xfrm>
            <a:off x="7376276" y="3176394"/>
            <a:ext cx="2971703" cy="1948405"/>
            <a:chOff x="1184763" y="4399296"/>
            <a:chExt cx="2971703" cy="1948405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9FBBB106-7292-D440-A587-5A5F2B43B2FC}"/>
                </a:ext>
              </a:extLst>
            </p:cNvPr>
            <p:cNvSpPr/>
            <p:nvPr/>
          </p:nvSpPr>
          <p:spPr>
            <a:xfrm>
              <a:off x="1184763" y="4399296"/>
              <a:ext cx="2971703" cy="1948405"/>
            </a:xfrm>
            <a:prstGeom prst="roundRect">
              <a:avLst>
                <a:gd name="adj" fmla="val 11319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4" name="Wordline">
              <a:extLst>
                <a:ext uri="{FF2B5EF4-FFF2-40B4-BE49-F238E27FC236}">
                  <a16:creationId xmlns:a16="http://schemas.microsoft.com/office/drawing/2014/main" id="{7D09A22F-ECCC-5540-A85D-B34D4E38C352}"/>
                </a:ext>
              </a:extLst>
            </p:cNvPr>
            <p:cNvCxnSpPr>
              <a:cxnSpLocks/>
            </p:cNvCxnSpPr>
            <p:nvPr/>
          </p:nvCxnSpPr>
          <p:spPr>
            <a:xfrm>
              <a:off x="1341292" y="4780725"/>
              <a:ext cx="26517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5312380-91A3-A149-A550-475577AADE61}"/>
                </a:ext>
              </a:extLst>
            </p:cNvPr>
            <p:cNvCxnSpPr>
              <a:cxnSpLocks/>
            </p:cNvCxnSpPr>
            <p:nvPr/>
          </p:nvCxnSpPr>
          <p:spPr>
            <a:xfrm>
              <a:off x="1341292" y="5239020"/>
              <a:ext cx="26517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Wordline">
              <a:extLst>
                <a:ext uri="{FF2B5EF4-FFF2-40B4-BE49-F238E27FC236}">
                  <a16:creationId xmlns:a16="http://schemas.microsoft.com/office/drawing/2014/main" id="{8419E843-4205-4943-9E14-3A4997A28180}"/>
                </a:ext>
              </a:extLst>
            </p:cNvPr>
            <p:cNvCxnSpPr>
              <a:cxnSpLocks/>
            </p:cNvCxnSpPr>
            <p:nvPr/>
          </p:nvCxnSpPr>
          <p:spPr>
            <a:xfrm>
              <a:off x="1341292" y="5744723"/>
              <a:ext cx="26517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Victim">
              <a:extLst>
                <a:ext uri="{FF2B5EF4-FFF2-40B4-BE49-F238E27FC236}">
                  <a16:creationId xmlns:a16="http://schemas.microsoft.com/office/drawing/2014/main" id="{4F79A040-0023-BC42-8A16-12ED706D8B58}"/>
                </a:ext>
              </a:extLst>
            </p:cNvPr>
            <p:cNvSpPr/>
            <p:nvPr/>
          </p:nvSpPr>
          <p:spPr>
            <a:xfrm>
              <a:off x="1603683" y="5502738"/>
              <a:ext cx="2134819" cy="466562"/>
            </a:xfrm>
            <a:prstGeom prst="rect">
              <a:avLst/>
            </a:prstGeom>
            <a:solidFill>
              <a:srgbClr val="FDD9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prstClr val="white"/>
                  </a:solidFill>
                  <a:latin typeface="Calibri Light"/>
                </a:rPr>
                <a:t> </a:t>
              </a:r>
              <a:r>
                <a:rPr lang="en-US" sz="2400" b="1">
                  <a:solidFill>
                    <a:prstClr val="black"/>
                  </a:solidFill>
                  <a:latin typeface="Calibri Light"/>
                </a:rPr>
                <a:t>Victim Row</a:t>
              </a:r>
            </a:p>
          </p:txBody>
        </p:sp>
        <p:sp>
          <p:nvSpPr>
            <p:cNvPr id="48" name="Aggressor">
              <a:extLst>
                <a:ext uri="{FF2B5EF4-FFF2-40B4-BE49-F238E27FC236}">
                  <a16:creationId xmlns:a16="http://schemas.microsoft.com/office/drawing/2014/main" id="{F695F8CF-0EBB-0A40-894A-AA8ED0E5DCCC}"/>
                </a:ext>
              </a:extLst>
            </p:cNvPr>
            <p:cNvSpPr/>
            <p:nvPr/>
          </p:nvSpPr>
          <p:spPr>
            <a:xfrm>
              <a:off x="1606130" y="5000527"/>
              <a:ext cx="2129925" cy="504110"/>
            </a:xfrm>
            <a:prstGeom prst="rect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Calibri Light"/>
                </a:rPr>
                <a:t> Aggressor Row</a:t>
              </a:r>
            </a:p>
          </p:txBody>
        </p:sp>
        <p:sp>
          <p:nvSpPr>
            <p:cNvPr id="49" name="Victim">
              <a:extLst>
                <a:ext uri="{FF2B5EF4-FFF2-40B4-BE49-F238E27FC236}">
                  <a16:creationId xmlns:a16="http://schemas.microsoft.com/office/drawing/2014/main" id="{B23F80FD-2CF3-E842-A746-DFDBA7F55BE0}"/>
                </a:ext>
              </a:extLst>
            </p:cNvPr>
            <p:cNvSpPr/>
            <p:nvPr/>
          </p:nvSpPr>
          <p:spPr>
            <a:xfrm>
              <a:off x="1603683" y="4535864"/>
              <a:ext cx="2134819" cy="466562"/>
            </a:xfrm>
            <a:prstGeom prst="rect">
              <a:avLst/>
            </a:prstGeom>
            <a:solidFill>
              <a:srgbClr val="FDD96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Calibri Light"/>
                </a:rPr>
                <a:t> </a:t>
              </a:r>
              <a:r>
                <a:rPr lang="en-US" sz="2400" b="1" dirty="0">
                  <a:solidFill>
                    <a:prstClr val="black"/>
                  </a:solidFill>
                  <a:latin typeface="Calibri Light"/>
                </a:rPr>
                <a:t>Victim Row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2ACE061-1F95-554A-968E-F5EE147337BE}"/>
              </a:ext>
            </a:extLst>
          </p:cNvPr>
          <p:cNvSpPr txBox="1"/>
          <p:nvPr/>
        </p:nvSpPr>
        <p:spPr>
          <a:xfrm>
            <a:off x="8075581" y="4717504"/>
            <a:ext cx="156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DRAM</a:t>
            </a:r>
          </a:p>
        </p:txBody>
      </p:sp>
      <p:pic>
        <p:nvPicPr>
          <p:cNvPr id="31" name="Picture 8">
            <a:extLst>
              <a:ext uri="{FF2B5EF4-FFF2-40B4-BE49-F238E27FC236}">
                <a16:creationId xmlns:a16="http://schemas.microsoft.com/office/drawing/2014/main" id="{039A8301-9B8C-7947-AB57-0E1251A7D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97" y="1769394"/>
            <a:ext cx="3351261" cy="77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7D6C53-9443-BA48-BA92-C9F4B8E7FA8F}"/>
              </a:ext>
            </a:extLst>
          </p:cNvPr>
          <p:cNvCxnSpPr>
            <a:cxnSpLocks/>
          </p:cNvCxnSpPr>
          <p:nvPr/>
        </p:nvCxnSpPr>
        <p:spPr>
          <a:xfrm flipH="1" flipV="1">
            <a:off x="7186497" y="2541483"/>
            <a:ext cx="248289" cy="71441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0B1B006-B30F-CA47-B87B-7699DA00614E}"/>
              </a:ext>
            </a:extLst>
          </p:cNvPr>
          <p:cNvCxnSpPr>
            <a:cxnSpLocks/>
          </p:cNvCxnSpPr>
          <p:nvPr/>
        </p:nvCxnSpPr>
        <p:spPr>
          <a:xfrm flipV="1">
            <a:off x="10282778" y="2479891"/>
            <a:ext cx="254980" cy="76410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itle 1">
            <a:extLst>
              <a:ext uri="{FF2B5EF4-FFF2-40B4-BE49-F238E27FC236}">
                <a16:creationId xmlns:a16="http://schemas.microsoft.com/office/drawing/2014/main" id="{3E74BD3B-2077-894A-8BF5-E0F05C8C8DAE}"/>
              </a:ext>
            </a:extLst>
          </p:cNvPr>
          <p:cNvSpPr txBox="1">
            <a:spLocks/>
          </p:cNvSpPr>
          <p:nvPr/>
        </p:nvSpPr>
        <p:spPr>
          <a:xfrm>
            <a:off x="639233" y="194437"/>
            <a:ext cx="10913533" cy="7113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Why Trackers Break?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DE9F07-6A78-D32A-65A3-5261627D864B}"/>
              </a:ext>
            </a:extLst>
          </p:cNvPr>
          <p:cNvSpPr txBox="1"/>
          <p:nvPr/>
        </p:nvSpPr>
        <p:spPr>
          <a:xfrm>
            <a:off x="786190" y="1296165"/>
            <a:ext cx="5979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Refresh Period: </a:t>
            </a:r>
            <a:r>
              <a:rPr lang="en-US" sz="2400" b="1" dirty="0">
                <a:solidFill>
                  <a:srgbClr val="8B2500"/>
                </a:solidFill>
              </a:rPr>
              <a:t>64ms</a:t>
            </a:r>
            <a:r>
              <a:rPr lang="en-US" sz="2400" b="1" dirty="0"/>
              <a:t>, Row-Cycle Time: </a:t>
            </a:r>
            <a:r>
              <a:rPr lang="en-US" sz="2400" b="1" dirty="0">
                <a:solidFill>
                  <a:srgbClr val="8B2500"/>
                </a:solidFill>
              </a:rPr>
              <a:t>45ns</a:t>
            </a:r>
          </a:p>
          <a:p>
            <a:endParaRPr lang="en-US" sz="2400" b="1" dirty="0"/>
          </a:p>
          <a:p>
            <a:r>
              <a:rPr lang="en-US" sz="2400" b="1" dirty="0"/>
              <a:t>Activation Budget Per Bank: </a:t>
            </a:r>
            <a:r>
              <a:rPr lang="en-US" sz="2400" b="1" dirty="0">
                <a:solidFill>
                  <a:srgbClr val="8B2500"/>
                </a:solidFill>
              </a:rPr>
              <a:t>~1.4 Million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88A3192-8F8B-3285-F626-F9333DB476E6}"/>
              </a:ext>
            </a:extLst>
          </p:cNvPr>
          <p:cNvSpPr txBox="1"/>
          <p:nvPr/>
        </p:nvSpPr>
        <p:spPr>
          <a:xfrm>
            <a:off x="604158" y="5908721"/>
            <a:ext cx="11152414" cy="461665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B2500"/>
                </a:solidFill>
              </a:rPr>
              <a:t>The number attack rows increases inversely to Threshold, so does tracker state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588CF0CC-1A61-D185-C8C5-528FE3A08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459628"/>
              </p:ext>
            </p:extLst>
          </p:nvPr>
        </p:nvGraphicFramePr>
        <p:xfrm>
          <a:off x="1086221" y="3321724"/>
          <a:ext cx="5009778" cy="1972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550">
                  <a:extLst>
                    <a:ext uri="{9D8B030D-6E8A-4147-A177-3AD203B41FA5}">
                      <a16:colId xmlns:a16="http://schemas.microsoft.com/office/drawing/2014/main" val="2868819438"/>
                    </a:ext>
                  </a:extLst>
                </a:gridCol>
                <a:gridCol w="1534886">
                  <a:extLst>
                    <a:ext uri="{9D8B030D-6E8A-4147-A177-3AD203B41FA5}">
                      <a16:colId xmlns:a16="http://schemas.microsoft.com/office/drawing/2014/main" val="2425686302"/>
                    </a:ext>
                  </a:extLst>
                </a:gridCol>
                <a:gridCol w="1491342">
                  <a:extLst>
                    <a:ext uri="{9D8B030D-6E8A-4147-A177-3AD203B41FA5}">
                      <a16:colId xmlns:a16="http://schemas.microsoft.com/office/drawing/2014/main" val="1209765403"/>
                    </a:ext>
                  </a:extLst>
                </a:gridCol>
              </a:tblGrid>
              <a:tr h="4932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RH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1-Bank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32-banks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007274"/>
                  </a:ext>
                </a:extLst>
              </a:tr>
              <a:tr h="4932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664977"/>
                  </a:ext>
                </a:extLst>
              </a:tr>
              <a:tr h="4932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4.5K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798693"/>
                  </a:ext>
                </a:extLst>
              </a:tr>
              <a:tr h="4932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154552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337C5401-814A-170F-7504-846BAEACEB93}"/>
              </a:ext>
            </a:extLst>
          </p:cNvPr>
          <p:cNvSpPr txBox="1"/>
          <p:nvPr/>
        </p:nvSpPr>
        <p:spPr>
          <a:xfrm>
            <a:off x="3418052" y="2898688"/>
            <a:ext cx="2537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Max. Attack Rows</a:t>
            </a:r>
            <a:endParaRPr lang="en-US" sz="2400" b="1" dirty="0">
              <a:solidFill>
                <a:srgbClr val="8B25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2A84A-1A91-D710-63A1-FC0D68173533}"/>
              </a:ext>
            </a:extLst>
          </p:cNvPr>
          <p:cNvSpPr/>
          <p:nvPr/>
        </p:nvSpPr>
        <p:spPr>
          <a:xfrm>
            <a:off x="914400" y="4312494"/>
            <a:ext cx="5404757" cy="1014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D03E-B73A-1142-A00A-CF3844EA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4" y="207814"/>
            <a:ext cx="10913533" cy="711321"/>
          </a:xfrm>
        </p:spPr>
        <p:txBody>
          <a:bodyPr>
            <a:normAutofit/>
          </a:bodyPr>
          <a:lstStyle/>
          <a:p>
            <a:r>
              <a:rPr lang="en-US" dirty="0"/>
              <a:t>Pitfall of SRAM-Based Trackers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C7DA58-6E0D-2FF0-7558-2A57CDA90E94}"/>
              </a:ext>
            </a:extLst>
          </p:cNvPr>
          <p:cNvSpPr txBox="1"/>
          <p:nvPr/>
        </p:nvSpPr>
        <p:spPr>
          <a:xfrm>
            <a:off x="604158" y="5908721"/>
            <a:ext cx="11152414" cy="461665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8B2500"/>
                </a:solidFill>
              </a:rPr>
              <a:t>SRAM-Based trackers incur impractical SRAM overheads at ultra-low thresholds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90B88AF2-3EF3-E7CE-6591-904992002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494513"/>
              </p:ext>
            </p:extLst>
          </p:nvPr>
        </p:nvGraphicFramePr>
        <p:xfrm>
          <a:off x="701788" y="2341301"/>
          <a:ext cx="10788424" cy="2302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546">
                  <a:extLst>
                    <a:ext uri="{9D8B030D-6E8A-4147-A177-3AD203B41FA5}">
                      <a16:colId xmlns:a16="http://schemas.microsoft.com/office/drawing/2014/main" val="2868819438"/>
                    </a:ext>
                  </a:extLst>
                </a:gridCol>
                <a:gridCol w="2258740">
                  <a:extLst>
                    <a:ext uri="{9D8B030D-6E8A-4147-A177-3AD203B41FA5}">
                      <a16:colId xmlns:a16="http://schemas.microsoft.com/office/drawing/2014/main" val="2425686302"/>
                    </a:ext>
                  </a:extLst>
                </a:gridCol>
                <a:gridCol w="1464710">
                  <a:extLst>
                    <a:ext uri="{9D8B030D-6E8A-4147-A177-3AD203B41FA5}">
                      <a16:colId xmlns:a16="http://schemas.microsoft.com/office/drawing/2014/main" val="1209765403"/>
                    </a:ext>
                  </a:extLst>
                </a:gridCol>
                <a:gridCol w="1234409">
                  <a:extLst>
                    <a:ext uri="{9D8B030D-6E8A-4147-A177-3AD203B41FA5}">
                      <a16:colId xmlns:a16="http://schemas.microsoft.com/office/drawing/2014/main" val="2984539298"/>
                    </a:ext>
                  </a:extLst>
                </a:gridCol>
                <a:gridCol w="2181704">
                  <a:extLst>
                    <a:ext uri="{9D8B030D-6E8A-4147-A177-3AD203B41FA5}">
                      <a16:colId xmlns:a16="http://schemas.microsoft.com/office/drawing/2014/main" val="3243326387"/>
                    </a:ext>
                  </a:extLst>
                </a:gridCol>
                <a:gridCol w="1208315">
                  <a:extLst>
                    <a:ext uri="{9D8B030D-6E8A-4147-A177-3AD203B41FA5}">
                      <a16:colId xmlns:a16="http://schemas.microsoft.com/office/drawing/2014/main" val="1053730779"/>
                    </a:ext>
                  </a:extLst>
                </a:gridCol>
              </a:tblGrid>
              <a:tr h="4838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RH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Graphene</a:t>
                      </a:r>
                    </a:p>
                    <a:p>
                      <a:pPr algn="ctr"/>
                      <a:r>
                        <a:rPr lang="en-US" sz="2400" b="1" dirty="0"/>
                        <a:t>(100% CAM)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TWiCE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D-CBF</a:t>
                      </a:r>
                    </a:p>
                    <a:p>
                      <a:pPr algn="ctr"/>
                      <a:r>
                        <a:rPr lang="en-US" sz="2400" b="1" dirty="0"/>
                        <a:t>(Blacklist only)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Naive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007274"/>
                  </a:ext>
                </a:extLst>
              </a:tr>
              <a:tr h="4932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32K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37KB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25KB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53KB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8B2500"/>
                          </a:solidFill>
                        </a:rPr>
                        <a:t>3.8MB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664977"/>
                  </a:ext>
                </a:extLst>
              </a:tr>
              <a:tr h="4932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340KB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2.3MB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1.5MB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768KB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2.3MB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154552"/>
                  </a:ext>
                </a:extLst>
              </a:tr>
              <a:tr h="49323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679KB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&gt;2MB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&gt;2MB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1.5MB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89211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1FAF56C-96B5-B01D-3252-B2ACF139FE25}"/>
              </a:ext>
            </a:extLst>
          </p:cNvPr>
          <p:cNvSpPr txBox="1"/>
          <p:nvPr/>
        </p:nvSpPr>
        <p:spPr>
          <a:xfrm>
            <a:off x="1159330" y="1203254"/>
            <a:ext cx="101073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SRAM-tables can be in </a:t>
            </a:r>
            <a:r>
              <a:rPr lang="en-US" sz="2400" b="1" dirty="0">
                <a:solidFill>
                  <a:srgbClr val="8B2500"/>
                </a:solidFill>
              </a:rPr>
              <a:t>memory controller </a:t>
            </a:r>
            <a:r>
              <a:rPr lang="en-US" sz="2400" b="1" dirty="0"/>
              <a:t>(CAT) or </a:t>
            </a:r>
            <a:r>
              <a:rPr lang="en-US" sz="2400" b="1" dirty="0">
                <a:solidFill>
                  <a:srgbClr val="8B2500"/>
                </a:solidFill>
              </a:rPr>
              <a:t>inside DRAM </a:t>
            </a:r>
            <a:r>
              <a:rPr lang="en-US" sz="2400" b="1" dirty="0"/>
              <a:t>chip (TRR)</a:t>
            </a:r>
          </a:p>
          <a:p>
            <a:pPr algn="ctr"/>
            <a:r>
              <a:rPr lang="en-US" sz="2400" b="1" dirty="0"/>
              <a:t>Overheads for 16GB Rank (16 Banks, 8KB Rows)</a:t>
            </a:r>
            <a:endParaRPr lang="en-US" sz="2400" b="1" dirty="0">
              <a:solidFill>
                <a:srgbClr val="8B25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F0D363-8593-4665-16AA-F19D87D74528}"/>
              </a:ext>
            </a:extLst>
          </p:cNvPr>
          <p:cNvSpPr/>
          <p:nvPr/>
        </p:nvSpPr>
        <p:spPr>
          <a:xfrm>
            <a:off x="757707" y="4181744"/>
            <a:ext cx="10676586" cy="461665"/>
          </a:xfrm>
          <a:prstGeom prst="rect">
            <a:avLst/>
          </a:prstGeom>
          <a:noFill/>
          <a:ln w="38100">
            <a:solidFill>
              <a:srgbClr val="8B2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5AAB1A-AD71-E64A-0BBE-9D95347DC5C4}"/>
              </a:ext>
            </a:extLst>
          </p:cNvPr>
          <p:cNvSpPr/>
          <p:nvPr/>
        </p:nvSpPr>
        <p:spPr>
          <a:xfrm>
            <a:off x="670511" y="3673929"/>
            <a:ext cx="10850978" cy="1512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763A5B-01BE-4C48-B06E-2778C020EF6A}"/>
              </a:ext>
            </a:extLst>
          </p:cNvPr>
          <p:cNvSpPr txBox="1"/>
          <p:nvPr/>
        </p:nvSpPr>
        <p:spPr>
          <a:xfrm>
            <a:off x="3781785" y="5151224"/>
            <a:ext cx="4565875" cy="461665"/>
          </a:xfrm>
          <a:prstGeom prst="rect">
            <a:avLst/>
          </a:prstGeom>
          <a:noFill/>
          <a:ln>
            <a:solidFill>
              <a:srgbClr val="8B25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B2500"/>
                </a:solidFill>
              </a:rPr>
              <a:t>Our goal is &lt; 64KB SRAM per Rank</a:t>
            </a:r>
          </a:p>
        </p:txBody>
      </p:sp>
    </p:spTree>
    <p:extLst>
      <p:ext uri="{BB962C8B-B14F-4D97-AF65-F5344CB8AC3E}">
        <p14:creationId xmlns:p14="http://schemas.microsoft.com/office/powerpoint/2010/main" val="39075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39208</TotalTime>
  <Words>1706</Words>
  <Application>Microsoft Macintosh PowerPoint</Application>
  <PresentationFormat>Widescreen</PresentationFormat>
  <Paragraphs>313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Helvetica</vt:lpstr>
      <vt:lpstr>Wingdings</vt:lpstr>
      <vt:lpstr>Office Theme</vt:lpstr>
      <vt:lpstr>PowerPoint Presentation</vt:lpstr>
      <vt:lpstr>Rowhammer Attacks</vt:lpstr>
      <vt:lpstr>Rowhammer Attacks</vt:lpstr>
      <vt:lpstr>Rowhammer Attacks</vt:lpstr>
      <vt:lpstr>Rowhammer is Getting Worse!</vt:lpstr>
      <vt:lpstr>Typical Mitigation for Rowhammer </vt:lpstr>
      <vt:lpstr>PowerPoint Presentation</vt:lpstr>
      <vt:lpstr>PowerPoint Presentation</vt:lpstr>
      <vt:lpstr>Pitfall of SRAM-Based Trackers</vt:lpstr>
      <vt:lpstr>Pitfall of DRAM-Based Trackers</vt:lpstr>
      <vt:lpstr>Goal</vt:lpstr>
      <vt:lpstr>Observation and Insight</vt:lpstr>
      <vt:lpstr>HYDRA: Hybrid Tracker</vt:lpstr>
      <vt:lpstr>HYDRA: Operation</vt:lpstr>
      <vt:lpstr>HYDRA: Reset and Set</vt:lpstr>
      <vt:lpstr>Security Analysis</vt:lpstr>
      <vt:lpstr>Results</vt:lpstr>
      <vt:lpstr>Say Hello! to DDR5</vt:lpstr>
      <vt:lpstr>Conclusion</vt:lpstr>
      <vt:lpstr>Sensitivity to GCT Capacity</vt:lpstr>
      <vt:lpstr>Sensitivity to RH Threshold</vt:lpstr>
      <vt:lpstr>GCT vs RCC: Which One?</vt:lpstr>
      <vt:lpstr>D-CBF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SYNERGY: Rethinking Secure-Memory Design for Error-Correcting Memories</dc:title>
  <dc:creator>Saileshwar, Gururaj</dc:creator>
  <cp:lastModifiedBy>Qureshi, Moinuddin K</cp:lastModifiedBy>
  <cp:revision>1066</cp:revision>
  <dcterms:created xsi:type="dcterms:W3CDTF">2018-01-28T20:29:28Z</dcterms:created>
  <dcterms:modified xsi:type="dcterms:W3CDTF">2022-08-05T03:18:28Z</dcterms:modified>
</cp:coreProperties>
</file>